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61" r:id="rId3"/>
    <p:sldId id="257" r:id="rId4"/>
    <p:sldId id="258" r:id="rId5"/>
    <p:sldId id="263" r:id="rId6"/>
    <p:sldId id="264" r:id="rId7"/>
    <p:sldId id="265" r:id="rId8"/>
    <p:sldId id="259" r:id="rId9"/>
    <p:sldId id="260" r:id="rId10"/>
    <p:sldId id="262" r:id="rId11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17D4029A-BD85-47C0-A2D4-5D8E3E379FCA}" type="datetimeFigureOut">
              <a:rPr lang="cs-CZ"/>
              <a:pPr>
                <a:defRPr/>
              </a:pPr>
              <a:t>6.5.2011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4ED8433D-2ECF-4CC1-A39F-ED8F92EFBF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819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329A5E6-818D-4462-B28C-181BB3308D30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922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A2FD361-85A4-449B-863D-FED5F52EE98D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024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850052F-1B29-46CF-96BE-D3DB5CE37D9B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126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494A088-54FA-41CC-91B1-FBC3F7047B54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229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7FD57FC-51BB-4F57-A5DD-4656BC3831CA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B7D8553-9867-459D-9CFC-653923A46E88}" type="datetimeFigureOut">
              <a:rPr lang="cs-CZ" smtClean="0"/>
              <a:pPr>
                <a:defRPr/>
              </a:pPr>
              <a:t>6.5.2011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9DB0379-008A-4C07-A74F-90AAD8C1D43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A34FC9F-5D95-4110-95BF-85E590571806}" type="datetimeFigureOut">
              <a:rPr lang="cs-CZ" smtClean="0"/>
              <a:pPr>
                <a:defRPr/>
              </a:pPr>
              <a:t>6.5.2011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C1D94C-9CF4-409C-8EF6-B8C71CBAB66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869A43C-C87B-4F31-BCD9-DE1C79E9E92D}" type="datetimeFigureOut">
              <a:rPr lang="cs-CZ" smtClean="0"/>
              <a:pPr>
                <a:defRPr/>
              </a:pPr>
              <a:t>6.5.2011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D961AA-628D-44DD-B37C-DD52F2681ED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5396C53-F0CD-4A61-8AB3-80F65C32353E}" type="datetimeFigureOut">
              <a:rPr lang="cs-CZ" smtClean="0"/>
              <a:pPr>
                <a:defRPr/>
              </a:pPr>
              <a:t>6.5.2011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CE07F3-C127-409D-9438-FE922345FC2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Zaoblený obdélní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3C2C753-3AF1-4D28-B2C4-DE2C2B42D3ED}" type="datetimeFigureOut">
              <a:rPr lang="cs-CZ" smtClean="0"/>
              <a:pPr>
                <a:defRPr/>
              </a:pPr>
              <a:t>6.5.2011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Obdélní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pPr>
              <a:defRPr/>
            </a:pPr>
            <a:fld id="{4311830E-96A2-49E0-B9BB-ABF4BB5CDB0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8F90A8-7F67-445E-A097-ABDC46631B89}" type="datetimeFigureOut">
              <a:rPr lang="cs-CZ" smtClean="0"/>
              <a:pPr>
                <a:defRPr/>
              </a:pPr>
              <a:t>6.5.2011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05818E-4448-41BD-BD5F-70F27ABFA39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59F4ACC-2F3A-4920-87EE-3DA3E5FAEB44}" type="datetimeFigureOut">
              <a:rPr lang="cs-CZ" smtClean="0"/>
              <a:pPr>
                <a:defRPr/>
              </a:pPr>
              <a:t>6.5.2011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70457C-AB15-4948-977C-47BB1DDB377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D91D3BE-47F7-4BC8-ABA2-31C4E7F4F4E5}" type="datetimeFigureOut">
              <a:rPr lang="cs-CZ" smtClean="0"/>
              <a:pPr>
                <a:defRPr/>
              </a:pPr>
              <a:t>6.5.2011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C2E9A1-6C8B-48D0-8C8C-3C51FFA7A59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E2B3878-1467-4421-B7BA-BD9B6EABB3DD}" type="datetimeFigureOut">
              <a:rPr lang="cs-CZ" smtClean="0"/>
              <a:pPr>
                <a:defRPr/>
              </a:pPr>
              <a:t>6.5.2011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4EBBA9-3D17-43DE-8749-72E39930BC5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Zaoblený obdélní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57911B3-2160-4178-A979-28C4A5F81DD5}" type="datetimeFigureOut">
              <a:rPr lang="cs-CZ" smtClean="0"/>
              <a:pPr>
                <a:defRPr/>
              </a:pPr>
              <a:t>6.5.2011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65D9E6-9923-4A43-AE15-9F3ACB31AEF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C21C0E2-226C-486F-A118-7D96A52C6F17}" type="datetimeFigureOut">
              <a:rPr lang="cs-CZ" smtClean="0"/>
              <a:pPr>
                <a:defRPr/>
              </a:pPr>
              <a:t>6.5.2011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pPr>
              <a:defRPr/>
            </a:pPr>
            <a:fld id="{8D88DF5E-CE69-405D-86A1-0FC3E5C6B20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Zaoblený obdélní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F8D0D0F6-3278-4C56-86CE-73ED610CDB1F}" type="datetimeFigureOut">
              <a:rPr lang="cs-CZ" smtClean="0"/>
              <a:pPr>
                <a:defRPr/>
              </a:pPr>
              <a:t>6.5.2011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FB7A1B9B-9DF5-42E7-818C-F0E3E83418D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Pinta-Shaw.jpg?uselang=cs" TargetMode="External"/><Relationship Id="rId2" Type="http://schemas.openxmlformats.org/officeDocument/2006/relationships/hyperlink" Target="http://commons.wikimedia.org/wiki/File:Martellus_world_map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cs.wikipedia.org/wiki/Soubor:Behaims_Erdapfel.jpg" TargetMode="External"/><Relationship Id="rId4" Type="http://schemas.openxmlformats.org/officeDocument/2006/relationships/hyperlink" Target="http://cs.wikipedia.org/wiki/Soubor:Astrolabium.jp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upload.wikimedia.org/wikipedia/commons/4/4d/Martellus_world_map.jpg" TargetMode="Externa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upload.wikimedia.org/wikipedia/commons/3/33/Pinta-Shaw.jpg" TargetMode="Externa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upload.wikimedia.org/wikipedia/commons/c/cc/Astrolabium.jpg" TargetMode="Externa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upload.wikimedia.org/wikipedia/commons/b/b8/Behaims_Erdapfel.jpg" TargetMode="Externa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1142976" y="5786454"/>
            <a:ext cx="7215238" cy="935021"/>
          </a:xfrm>
        </p:spPr>
        <p:txBody>
          <a:bodyPr/>
          <a:lstStyle/>
          <a:p>
            <a:pPr algn="ctr"/>
            <a:r>
              <a:rPr lang="cs-CZ" sz="1000" i="1" dirty="0" smtClean="0">
                <a:solidFill>
                  <a:schemeClr val="bg1">
                    <a:lumMod val="50000"/>
                  </a:schemeClr>
                </a:solidFill>
              </a:rPr>
              <a:t>Autorem materiálu a všech jeho částí, není-li uvedeno jinak, je Jana </a:t>
            </a:r>
            <a:r>
              <a:rPr lang="cs-CZ" sz="1000" i="1" dirty="0" err="1" smtClean="0">
                <a:solidFill>
                  <a:schemeClr val="bg1">
                    <a:lumMod val="50000"/>
                  </a:schemeClr>
                </a:solidFill>
              </a:rPr>
              <a:t>Jančová</a:t>
            </a:r>
            <a:r>
              <a:rPr lang="cs-CZ" sz="1000" i="1" dirty="0" smtClean="0">
                <a:solidFill>
                  <a:schemeClr val="bg1">
                    <a:lumMod val="50000"/>
                  </a:schemeClr>
                </a:solidFill>
              </a:rPr>
              <a:t>. </a:t>
            </a:r>
            <a:endParaRPr lang="cs-CZ" sz="1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cs-CZ" sz="1000" i="1" dirty="0" smtClean="0">
                <a:solidFill>
                  <a:schemeClr val="bg1">
                    <a:lumMod val="50000"/>
                  </a:schemeClr>
                </a:solidFill>
              </a:rPr>
              <a:t>Dostupné z Metodického portálu www.</a:t>
            </a:r>
            <a:r>
              <a:rPr lang="cs-CZ" sz="1000" i="1" dirty="0" err="1" smtClean="0">
                <a:solidFill>
                  <a:schemeClr val="bg1">
                    <a:lumMod val="50000"/>
                  </a:schemeClr>
                </a:solidFill>
              </a:rPr>
              <a:t>rvp.cz</a:t>
            </a:r>
            <a:r>
              <a:rPr lang="cs-CZ" sz="1000" i="1" dirty="0" smtClean="0">
                <a:solidFill>
                  <a:schemeClr val="bg1">
                    <a:lumMod val="50000"/>
                  </a:schemeClr>
                </a:solidFill>
              </a:rPr>
              <a:t>, ISSN: 1802-4785, financovaného z ESF a státního rozpočtu ČR. Provozováno Výzkumným ústavem pedagogickým v Praze.</a:t>
            </a:r>
          </a:p>
        </p:txBody>
      </p:sp>
      <p:sp>
        <p:nvSpPr>
          <p:cNvPr id="2050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sz="7200" dirty="0" smtClean="0"/>
              <a:t/>
            </a:r>
            <a:br>
              <a:rPr lang="cs-CZ" sz="7200" dirty="0" smtClean="0"/>
            </a:br>
            <a:r>
              <a:rPr lang="cs-CZ" sz="7200" dirty="0" smtClean="0"/>
              <a:t>OBJEVNÉ  PLAVBY</a:t>
            </a:r>
            <a:br>
              <a:rPr lang="cs-CZ" sz="7200" dirty="0" smtClean="0"/>
            </a:br>
            <a:endParaRPr lang="cs-CZ" sz="7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cs-CZ" sz="1600" dirty="0" smtClean="0"/>
              <a:t>Všechny uveřejněné odkazy jsou dostupné pod licencí </a:t>
            </a:r>
            <a:r>
              <a:rPr lang="cs-CZ" sz="1600" dirty="0" err="1" smtClean="0"/>
              <a:t>Creative</a:t>
            </a:r>
            <a:r>
              <a:rPr lang="cs-CZ" sz="1600" dirty="0" smtClean="0"/>
              <a:t> </a:t>
            </a:r>
            <a:r>
              <a:rPr lang="cs-CZ" sz="1600" dirty="0" err="1" smtClean="0"/>
              <a:t>Commons</a:t>
            </a:r>
            <a:r>
              <a:rPr lang="cs-CZ" sz="1600" dirty="0" smtClean="0"/>
              <a:t> na WWW:</a:t>
            </a:r>
          </a:p>
          <a:p>
            <a:endParaRPr lang="cs-CZ" sz="1600" dirty="0" smtClean="0"/>
          </a:p>
          <a:p>
            <a:r>
              <a:rPr lang="cs-CZ" sz="1600" dirty="0" smtClean="0"/>
              <a:t> </a:t>
            </a:r>
            <a:r>
              <a:rPr lang="cs-CZ" sz="1600" dirty="0" smtClean="0">
                <a:hlinkClick r:id="rId2"/>
              </a:rPr>
              <a:t>http://commons.wikimedia.org/wiki/File:Martellus_world_map.jpg</a:t>
            </a:r>
            <a:endParaRPr lang="cs-CZ" sz="1600" dirty="0" smtClean="0"/>
          </a:p>
          <a:p>
            <a:r>
              <a:rPr lang="cs-CZ" sz="1600" dirty="0" smtClean="0">
                <a:hlinkClick r:id="rId3"/>
              </a:rPr>
              <a:t>http://commons.wikimedia.org/wiki/File:Pinta-Shaw.jpg?uselang=cs</a:t>
            </a:r>
            <a:endParaRPr lang="cs-CZ" sz="1600" dirty="0" smtClean="0"/>
          </a:p>
          <a:p>
            <a:r>
              <a:rPr lang="cs-CZ" sz="1600" dirty="0" smtClean="0">
                <a:hlinkClick r:id="rId4"/>
              </a:rPr>
              <a:t>http://cs.wikipedia.org/wiki/Soubor:Astrolabium.jpg</a:t>
            </a:r>
            <a:endParaRPr lang="cs-CZ" sz="1600" dirty="0" smtClean="0"/>
          </a:p>
          <a:p>
            <a:r>
              <a:rPr lang="cs-CZ" sz="1600" dirty="0" smtClean="0">
                <a:hlinkClick r:id="rId5"/>
              </a:rPr>
              <a:t>http://cs.wikipedia.org/wiki/Soubor:Behaims_Erdapfel.jpg</a:t>
            </a:r>
            <a:endParaRPr lang="cs-CZ" sz="1600" dirty="0" smtClean="0"/>
          </a:p>
          <a:p>
            <a:endParaRPr lang="cs-CZ" sz="1600" dirty="0" smtClean="0"/>
          </a:p>
          <a:p>
            <a:endParaRPr lang="cs-CZ" sz="1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57356" y="5214950"/>
            <a:ext cx="4857784" cy="642942"/>
          </a:xfrm>
        </p:spPr>
        <p:txBody>
          <a:bodyPr/>
          <a:lstStyle/>
          <a:p>
            <a:pPr algn="ctr"/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mapa světa Němce </a:t>
            </a:r>
            <a:r>
              <a:rPr lang="cs-CZ" dirty="0" err="1" smtClean="0"/>
              <a:t>Henrica</a:t>
            </a:r>
            <a:r>
              <a:rPr lang="cs-CZ" dirty="0" smtClean="0"/>
              <a:t> </a:t>
            </a:r>
            <a:r>
              <a:rPr lang="cs-CZ" dirty="0" err="1" smtClean="0"/>
              <a:t>Martellusa</a:t>
            </a:r>
            <a:r>
              <a:rPr lang="cs-CZ" dirty="0" smtClean="0"/>
              <a:t> cca z roku 1490</a:t>
            </a:r>
            <a:endParaRPr lang="cs-CZ" dirty="0"/>
          </a:p>
        </p:txBody>
      </p:sp>
      <p:pic>
        <p:nvPicPr>
          <p:cNvPr id="24578" name="Picture 2" descr="File:Martellus world map.jpg">
            <a:hlinkClick r:id="rId2"/>
          </p:cNvPr>
          <p:cNvPicPr>
            <a:picLocks noGrp="1" noChangeAspect="1" noChangeArrowheads="1"/>
          </p:cNvPicPr>
          <p:nvPr>
            <p:ph type="pic" idx="1"/>
          </p:nvPr>
        </p:nvPicPr>
        <p:blipFill>
          <a:blip r:embed="rId3"/>
          <a:srcRect l="1583" r="1583"/>
          <a:stretch>
            <a:fillRect/>
          </a:stretch>
        </p:blipFill>
        <p:spPr bwMode="auto">
          <a:xfrm>
            <a:off x="1142976" y="928670"/>
            <a:ext cx="6135688" cy="43878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i="1" dirty="0" smtClean="0"/>
              <a:t>Příčiny plaveb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cs-CZ" dirty="0" smtClean="0"/>
              <a:t>Přerušení obchodních cest s Orientem (Turci)</a:t>
            </a:r>
          </a:p>
          <a:p>
            <a:pPr algn="just"/>
            <a:r>
              <a:rPr lang="cs-CZ" dirty="0" smtClean="0"/>
              <a:t>Touha po bohatství (hledání nových zdrojů zlata a stříbra)</a:t>
            </a:r>
          </a:p>
          <a:p>
            <a:pPr algn="just"/>
            <a:r>
              <a:rPr lang="cs-CZ" dirty="0" smtClean="0"/>
              <a:t>Snaha objevovat a ovládat nové oblasti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i="1" dirty="0" smtClean="0"/>
              <a:t>Předpoklady plaveb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cs-CZ" dirty="0" smtClean="0"/>
              <a:t>Nové lodě – </a:t>
            </a:r>
            <a:r>
              <a:rPr lang="cs-CZ" b="1" i="1" dirty="0" smtClean="0"/>
              <a:t>karavely </a:t>
            </a:r>
            <a:r>
              <a:rPr lang="cs-CZ" dirty="0" smtClean="0"/>
              <a:t>(rychlá trojstěžňová plachetnice, měla velký nákladní prostor a dobrou stabilitu na moři i při nepříznivém větru)</a:t>
            </a:r>
            <a:endParaRPr lang="cs-CZ" b="1" i="1" dirty="0" smtClean="0"/>
          </a:p>
          <a:p>
            <a:pPr algn="just"/>
            <a:r>
              <a:rPr lang="cs-CZ" dirty="0" smtClean="0"/>
              <a:t>Navigační pomůcky – </a:t>
            </a:r>
            <a:r>
              <a:rPr lang="cs-CZ" b="1" i="1" dirty="0" smtClean="0"/>
              <a:t>astroláb</a:t>
            </a:r>
            <a:r>
              <a:rPr lang="cs-CZ" dirty="0" smtClean="0"/>
              <a:t> (k měření výšky Slunce nebo hvězd potřebných k vypočítání zeměpisné šířky lodě), </a:t>
            </a:r>
            <a:r>
              <a:rPr lang="cs-CZ" b="1" i="1" dirty="0" smtClean="0"/>
              <a:t>astronomické tabulky </a:t>
            </a:r>
            <a:r>
              <a:rPr lang="cs-CZ" dirty="0" smtClean="0"/>
              <a:t>(poloha hvězd), </a:t>
            </a:r>
            <a:r>
              <a:rPr lang="cs-CZ" b="1" i="1" dirty="0" smtClean="0"/>
              <a:t>kompas </a:t>
            </a:r>
            <a:r>
              <a:rPr lang="cs-CZ" dirty="0" smtClean="0"/>
              <a:t>(od roku 1300 s magnetickou střelkou), </a:t>
            </a:r>
            <a:r>
              <a:rPr lang="cs-CZ" b="1" i="1" dirty="0" smtClean="0"/>
              <a:t>dalekohled</a:t>
            </a:r>
          </a:p>
          <a:p>
            <a:pPr algn="just"/>
            <a:r>
              <a:rPr lang="cs-CZ" dirty="0" smtClean="0"/>
              <a:t>Názor o </a:t>
            </a:r>
            <a:r>
              <a:rPr lang="cs-CZ" b="1" i="1" dirty="0" smtClean="0"/>
              <a:t>kulatosti Země </a:t>
            </a:r>
            <a:r>
              <a:rPr lang="cs-CZ" dirty="0" smtClean="0"/>
              <a:t>(1. globus 1492 sestrojil Němec Martin </a:t>
            </a:r>
            <a:r>
              <a:rPr lang="cs-CZ" dirty="0" err="1" smtClean="0"/>
              <a:t>Beheim</a:t>
            </a:r>
            <a:r>
              <a:rPr lang="cs-CZ" dirty="0" smtClean="0"/>
              <a:t>)</a:t>
            </a:r>
          </a:p>
          <a:p>
            <a:pPr algn="just"/>
            <a:r>
              <a:rPr lang="cs-CZ" dirty="0" smtClean="0"/>
              <a:t>Přesnější </a:t>
            </a:r>
            <a:r>
              <a:rPr lang="cs-CZ" b="1" i="1" dirty="0" smtClean="0"/>
              <a:t>mapy světa </a:t>
            </a:r>
            <a:r>
              <a:rPr lang="cs-CZ" dirty="0" smtClean="0"/>
              <a:t>(známá jen Evropa, Asie a Afrika)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286380" y="4857760"/>
            <a:ext cx="1857388" cy="566738"/>
          </a:xfrm>
        </p:spPr>
        <p:txBody>
          <a:bodyPr/>
          <a:lstStyle/>
          <a:p>
            <a:pPr algn="ctr"/>
            <a:r>
              <a:rPr lang="cs-CZ" dirty="0" smtClean="0"/>
              <a:t>karavela</a:t>
            </a:r>
            <a:endParaRPr lang="cs-CZ" dirty="0"/>
          </a:p>
        </p:txBody>
      </p:sp>
      <p:pic>
        <p:nvPicPr>
          <p:cNvPr id="36868" name="Picture 4" descr="File:Pinta-Shaw.jpg">
            <a:hlinkClick r:id="rId2"/>
          </p:cNvPr>
          <p:cNvPicPr>
            <a:picLocks noGrp="1" noChangeAspect="1" noChangeArrowheads="1"/>
          </p:cNvPicPr>
          <p:nvPr>
            <p:ph type="pic" idx="1"/>
          </p:nvPr>
        </p:nvPicPr>
        <p:blipFill>
          <a:blip r:embed="rId3"/>
          <a:srcRect l="5576" r="5576"/>
          <a:stretch>
            <a:fillRect/>
          </a:stretch>
        </p:blipFill>
        <p:spPr bwMode="auto">
          <a:xfrm>
            <a:off x="1142976" y="571480"/>
            <a:ext cx="3857625" cy="53165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15008" y="5072074"/>
            <a:ext cx="2714644" cy="857256"/>
          </a:xfrm>
        </p:spPr>
        <p:txBody>
          <a:bodyPr/>
          <a:lstStyle/>
          <a:p>
            <a:pPr algn="just"/>
            <a:r>
              <a:rPr lang="pl-PL" dirty="0" smtClean="0"/>
              <a:t>Íránský (Perský) astroláb z roku 1208</a:t>
            </a:r>
            <a:endParaRPr lang="cs-CZ" dirty="0"/>
          </a:p>
        </p:txBody>
      </p:sp>
      <p:pic>
        <p:nvPicPr>
          <p:cNvPr id="38922" name="Picture 10" descr="File:Astrolabium.jpg">
            <a:hlinkClick r:id="rId2"/>
          </p:cNvPr>
          <p:cNvPicPr>
            <a:picLocks noGrp="1" noChangeAspect="1" noChangeArrowheads="1"/>
          </p:cNvPicPr>
          <p:nvPr>
            <p:ph type="pic" idx="1"/>
          </p:nvPr>
        </p:nvPicPr>
        <p:blipFill>
          <a:blip r:embed="rId3"/>
          <a:srcRect t="500" b="500"/>
          <a:stretch>
            <a:fillRect/>
          </a:stretch>
        </p:blipFill>
        <p:spPr bwMode="auto">
          <a:xfrm>
            <a:off x="1214438" y="285750"/>
            <a:ext cx="4286250" cy="6286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72198" y="4857760"/>
            <a:ext cx="2857520" cy="571504"/>
          </a:xfrm>
        </p:spPr>
        <p:txBody>
          <a:bodyPr/>
          <a:lstStyle/>
          <a:p>
            <a:pPr algn="just"/>
            <a:r>
              <a:rPr lang="cs-CZ" dirty="0" err="1" smtClean="0"/>
              <a:t>Behaimův</a:t>
            </a:r>
            <a:r>
              <a:rPr lang="cs-CZ" dirty="0" smtClean="0"/>
              <a:t> </a:t>
            </a:r>
            <a:r>
              <a:rPr lang="cs-CZ" dirty="0" smtClean="0"/>
              <a:t>globus</a:t>
            </a:r>
            <a:endParaRPr lang="cs-CZ" dirty="0"/>
          </a:p>
        </p:txBody>
      </p:sp>
      <p:pic>
        <p:nvPicPr>
          <p:cNvPr id="39938" name="Picture 2" descr="Soubor:Behaims Erdapfel.jpg">
            <a:hlinkClick r:id="rId2"/>
          </p:cNvPr>
          <p:cNvPicPr>
            <a:picLocks noGrp="1" noChangeAspect="1" noChangeArrowheads="1"/>
          </p:cNvPicPr>
          <p:nvPr>
            <p:ph type="pic" idx="1"/>
          </p:nvPr>
        </p:nvPicPr>
        <p:blipFill>
          <a:blip r:embed="rId3"/>
          <a:srcRect t="6991" b="6991"/>
          <a:stretch>
            <a:fillRect/>
          </a:stretch>
        </p:blipFill>
        <p:spPr bwMode="auto">
          <a:xfrm>
            <a:off x="1285852" y="500042"/>
            <a:ext cx="4635500" cy="53165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i="1" dirty="0" smtClean="0"/>
              <a:t>Nebezpečí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cs-CZ" i="1" dirty="0" smtClean="0"/>
              <a:t>Na moři</a:t>
            </a:r>
            <a:r>
              <a:rPr lang="cs-CZ" dirty="0" smtClean="0"/>
              <a:t>: bouře, vítr, mělčiny, skaliska, víry</a:t>
            </a:r>
          </a:p>
          <a:p>
            <a:pPr algn="just"/>
            <a:r>
              <a:rPr lang="cs-CZ" i="1" dirty="0" smtClean="0"/>
              <a:t>Na pevnině</a:t>
            </a:r>
            <a:r>
              <a:rPr lang="cs-CZ" dirty="0" smtClean="0"/>
              <a:t>: domorodci, zvířata, krajina</a:t>
            </a:r>
          </a:p>
          <a:p>
            <a:pPr algn="just"/>
            <a:r>
              <a:rPr lang="cs-CZ" dirty="0" smtClean="0"/>
              <a:t>Nedostatek vody a zásob (</a:t>
            </a:r>
            <a:r>
              <a:rPr lang="cs-CZ" i="1" dirty="0" smtClean="0"/>
              <a:t>kurděje </a:t>
            </a:r>
            <a:r>
              <a:rPr lang="cs-CZ" dirty="0" smtClean="0"/>
              <a:t>= nemoc z nedostatku vitamínů)</a:t>
            </a:r>
          </a:p>
          <a:p>
            <a:pPr>
              <a:buFont typeface="Arial" charset="0"/>
              <a:buNone/>
            </a:pPr>
            <a:endParaRPr lang="cs-CZ" dirty="0" smtClean="0"/>
          </a:p>
          <a:p>
            <a:pPr>
              <a:buFont typeface="Arial" charset="0"/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i="1" dirty="0" smtClean="0"/>
              <a:t>Důsledky zámořských objevů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i="1" dirty="0" smtClean="0"/>
              <a:t>Obchod v 16. a 17. století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i="1" dirty="0" smtClean="0"/>
              <a:t>Amerika </a:t>
            </a:r>
            <a:r>
              <a:rPr lang="cs-CZ" dirty="0" smtClean="0"/>
              <a:t>                                                                      </a:t>
            </a:r>
            <a:r>
              <a:rPr lang="cs-CZ" b="1" i="1" dirty="0" smtClean="0"/>
              <a:t>Evropa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                  (káva, tabák, brambory, bavlna,      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                    třtinový cukr, koření, kukuřice)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      otroci                                               látky, zbraně, alkohol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                                          </a:t>
            </a:r>
            <a:endParaRPr lang="cs-CZ" b="1" i="1" dirty="0" smtClean="0"/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i="1" dirty="0" smtClean="0"/>
              <a:t>                                             Afrika</a:t>
            </a:r>
            <a:endParaRPr lang="cs-CZ" b="1" i="1" dirty="0"/>
          </a:p>
        </p:txBody>
      </p:sp>
      <p:cxnSp>
        <p:nvCxnSpPr>
          <p:cNvPr id="5" name="Přímá spojovací šipka 4"/>
          <p:cNvCxnSpPr/>
          <p:nvPr/>
        </p:nvCxnSpPr>
        <p:spPr>
          <a:xfrm>
            <a:off x="2357422" y="2214554"/>
            <a:ext cx="471487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ovací šipka 6"/>
          <p:cNvCxnSpPr/>
          <p:nvPr/>
        </p:nvCxnSpPr>
        <p:spPr>
          <a:xfrm rot="10800000">
            <a:off x="1285852" y="2714620"/>
            <a:ext cx="2928938" cy="27146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šipka 8"/>
          <p:cNvCxnSpPr/>
          <p:nvPr/>
        </p:nvCxnSpPr>
        <p:spPr>
          <a:xfrm rot="10800000" flipV="1">
            <a:off x="5357813" y="2786063"/>
            <a:ext cx="2786062" cy="26431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mění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146</TotalTime>
  <Words>268</Words>
  <PresentationFormat>Předvádění na obrazovce (4:3)</PresentationFormat>
  <Paragraphs>42</Paragraphs>
  <Slides>10</Slides>
  <Notes>5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Jmění</vt:lpstr>
      <vt:lpstr> OBJEVNÉ  PLAVBY </vt:lpstr>
      <vt:lpstr> mapa světa Němce Henrica Martellusa cca z roku 1490</vt:lpstr>
      <vt:lpstr>Příčiny plaveb</vt:lpstr>
      <vt:lpstr>Předpoklady plaveb</vt:lpstr>
      <vt:lpstr>karavela</vt:lpstr>
      <vt:lpstr>Íránský (Perský) astroláb z roku 1208</vt:lpstr>
      <vt:lpstr>Behaimův globus</vt:lpstr>
      <vt:lpstr>Nebezpečí</vt:lpstr>
      <vt:lpstr>Důsledky zámořských objevů</vt:lpstr>
      <vt:lpstr>Zdroje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OBJEVNÉ  PLAVBY </dc:title>
  <cp:lastModifiedBy>uzivatel</cp:lastModifiedBy>
  <cp:revision>20</cp:revision>
  <dcterms:modified xsi:type="dcterms:W3CDTF">2011-05-06T08:43:34Z</dcterms:modified>
</cp:coreProperties>
</file>