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3" r:id="rId5"/>
    <p:sldId id="266" r:id="rId6"/>
    <p:sldId id="264" r:id="rId7"/>
    <p:sldId id="259" r:id="rId8"/>
    <p:sldId id="270" r:id="rId9"/>
    <p:sldId id="271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33D4B5-69F2-4022-9D84-9030065AF580}" type="datetimeFigureOut">
              <a:rPr lang="cs-CZ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70988B-1B50-49A8-BA06-BD6FDD04F6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FDF77-A570-4BA5-B244-F08DAE3D29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75F654-62FE-44E7-B9C1-BC981AECF0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D8518D-43EB-4947-81F0-C2744EFE8FD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DB1A-0243-4721-898A-DABD96906C17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DF2097-E050-4B2D-9381-06BBEC8DF0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B1141-B694-4B98-9155-B27B1A7ADAE8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4274C-8E07-401A-9CAE-775E316C31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CD561-F205-4A57-B9AD-9111AB544389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CA1AA-34EF-4D57-A5CD-20D9AA31A0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33C97-BDFC-4754-9F8B-1CF5FC5C405A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0EB10-8A1C-4F69-9C6E-2D3E3F667A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18068-F68C-43B1-9BFB-DBB8C9FE3576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02E7423-6E0C-4A5B-A29B-186C95EDCC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A7997-0F0C-49AF-BD5B-C6099D3AD16E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360BB-A131-4F45-82C9-C8C02E7084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4C71-72E3-456C-9557-F4956DB5BCC3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11AF4-4B21-4F78-8DB7-211C7FFF4E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9C081-456F-4C31-9FC9-1783D1ADACF8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B2B56-386C-46B6-B167-E4CBD2CB48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343A9-341E-46DD-90C7-75C4C5A3A42B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5E17-C71B-4268-84B8-8733FB251C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EA458-CA75-437A-8325-A06AD0F15225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7930F-A013-4163-8F42-68C5FD0E6E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96191-91B3-4CE4-833E-88E7A1690D25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910AB1D-D454-465C-9AF0-F3FFD69ECA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08532B-D51B-4BD7-952D-15919CA34C79}" type="datetimeFigureOut">
              <a:rPr lang="cs-CZ" smtClean="0"/>
              <a:pPr>
                <a:defRPr/>
              </a:pPr>
              <a:t>19.4.2011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B4079BF-DB19-4166-A47F-7417D7DEC2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1/13/Sir_Francis_Drake_(post_1580).pn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0/07/Sype_-_La_herdike_enterprinse_faict_par_le_Signeur_Draeck.jpe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ype_-_La_herdike_enterprinse_faict_par_le_Signeur_Draeck.jpeg" TargetMode="External"/><Relationship Id="rId3" Type="http://schemas.openxmlformats.org/officeDocument/2006/relationships/hyperlink" Target="http://commons.wikimedia.org/wiki/File:Vasco_da_Gama_in_Ellis's_History_of_the_United_States.jpg" TargetMode="External"/><Relationship Id="rId7" Type="http://schemas.openxmlformats.org/officeDocument/2006/relationships/hyperlink" Target="http://commons.wikimedia.org/wiki/File:Magellan's_voyage_EN.svg" TargetMode="External"/><Relationship Id="rId2" Type="http://schemas.openxmlformats.org/officeDocument/2006/relationships/hyperlink" Target="http://commons.wikimedia.org/wiki/File:Bartolomeu_Dias_Voyag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ern%C3%A3o_de_Magalh%C3%A3es_por_Charles_Legrand.jpg" TargetMode="External"/><Relationship Id="rId5" Type="http://schemas.openxmlformats.org/officeDocument/2006/relationships/hyperlink" Target="http://commons.wikimedia.org/wiki/File:A_chegada_de_Vasco_da_Gama_a_Calicute_em_1498.jpg" TargetMode="External"/><Relationship Id="rId4" Type="http://schemas.openxmlformats.org/officeDocument/2006/relationships/hyperlink" Target="http://commons.wikimedia.org/wiki/File:Caminho_maritimo_para_a_India.png" TargetMode="External"/><Relationship Id="rId9" Type="http://schemas.openxmlformats.org/officeDocument/2006/relationships/hyperlink" Target="http://commons.wikimedia.org/wiki/File:Sir_Francis_Drake_(post_1580)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6/Bartolomeu_Dias_Voyage.PN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6/Vasco_da_Gama_in_Ellis's_History_of_the_United_States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2/21/Caminho_maritimo_para_a_India.pn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b/A_chegada_de_Vasco_da_Gama_a_Calicute_em_1498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3/35/Fern%C3%A3o_de_Magalh%C3%A3es_por_Charles_Legrand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6/64/Magellan's_voyage_EN.sv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28662" y="5857893"/>
            <a:ext cx="7000924" cy="714380"/>
          </a:xfrm>
        </p:spPr>
        <p:txBody>
          <a:bodyPr/>
          <a:lstStyle/>
          <a:p>
            <a:pPr algn="ctr"/>
            <a:r>
              <a:rPr lang="cs-CZ" sz="1000" i="1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Jana </a:t>
            </a:r>
            <a:r>
              <a:rPr lang="cs-CZ" sz="1000" i="1" dirty="0" err="1" smtClean="0">
                <a:solidFill>
                  <a:schemeClr val="bg1">
                    <a:lumMod val="50000"/>
                  </a:schemeClr>
                </a:solidFill>
              </a:rPr>
              <a:t>Jančová</a:t>
            </a:r>
            <a:r>
              <a:rPr lang="cs-CZ" sz="10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cs-CZ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s-CZ" sz="1000" i="1" dirty="0" smtClean="0">
                <a:solidFill>
                  <a:schemeClr val="bg1">
                    <a:lumMod val="50000"/>
                  </a:schemeClr>
                </a:solidFill>
              </a:rPr>
              <a:t>Dostupné z Metodického portálu www.</a:t>
            </a:r>
            <a:r>
              <a:rPr lang="cs-CZ" sz="1000" i="1" dirty="0" err="1" smtClean="0">
                <a:solidFill>
                  <a:schemeClr val="bg1">
                    <a:lumMod val="50000"/>
                  </a:schemeClr>
                </a:solidFill>
              </a:rPr>
              <a:t>rvp.cz</a:t>
            </a:r>
            <a:r>
              <a:rPr lang="cs-CZ" sz="1000" i="1" dirty="0" smtClean="0">
                <a:solidFill>
                  <a:schemeClr val="bg1">
                    <a:lumMod val="50000"/>
                  </a:schemeClr>
                </a:solidFill>
              </a:rPr>
              <a:t>, ISSN: 1802-4785, financovaného z ESF a státního rozpočtu ČR. Provozováno Výzkumným ústavem pedagogickým v Praze.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 smtClean="0"/>
              <a:t>VÝZNAMNÍ MOŘEPLAVCI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cesta kolem světa 1577 - 1580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b="1" i="1" dirty="0" err="1" smtClean="0"/>
              <a:t>Francis</a:t>
            </a:r>
            <a:r>
              <a:rPr lang="cs-CZ" b="1" i="1" dirty="0" smtClean="0"/>
              <a:t> </a:t>
            </a:r>
            <a:r>
              <a:rPr lang="cs-CZ" b="1" i="1" dirty="0" err="1" smtClean="0"/>
              <a:t>Drake</a:t>
            </a:r>
            <a:endParaRPr lang="cs-CZ" b="1" i="1" dirty="0" smtClean="0"/>
          </a:p>
          <a:p>
            <a:pPr algn="just">
              <a:buFont typeface="Arial" charset="0"/>
              <a:buNone/>
            </a:pPr>
            <a:r>
              <a:rPr lang="cs-CZ" dirty="0" smtClean="0"/>
              <a:t>První Angličan, který obeplul svět.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Korzár (pirát) ve službách anglické královny Alžběty I., která jej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povýšila na šlechtice a admirála. 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Plul na lodi Zlatá laň (návrat jedné lodi z pěti).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Do Evropy přivezl brambory a tabák.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Jeho jméno nese průliv mezi Ohňovou zemí a Antarktidou, kam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byl zahnán bouří.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    </a:t>
            </a:r>
          </a:p>
          <a:p>
            <a:pPr algn="just">
              <a:buFont typeface="Arial" charset="0"/>
              <a:buNone/>
            </a:pPr>
            <a:endParaRPr lang="cs-CZ" dirty="0" smtClean="0"/>
          </a:p>
          <a:p>
            <a:pPr algn="just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380" y="5000636"/>
            <a:ext cx="3500462" cy="522288"/>
          </a:xfrm>
        </p:spPr>
        <p:txBody>
          <a:bodyPr/>
          <a:lstStyle/>
          <a:p>
            <a:r>
              <a:rPr lang="cs-CZ" dirty="0" smtClean="0"/>
              <a:t>Sir </a:t>
            </a:r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Drake</a:t>
            </a:r>
            <a:endParaRPr lang="cs-CZ" dirty="0"/>
          </a:p>
        </p:txBody>
      </p:sp>
      <p:pic>
        <p:nvPicPr>
          <p:cNvPr id="43014" name="Picture 6" descr="File:Sir Francis Drake (post 1580).pn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204" b="1204"/>
          <a:stretch>
            <a:fillRect/>
          </a:stretch>
        </p:blipFill>
        <p:spPr bwMode="auto">
          <a:xfrm>
            <a:off x="928662" y="428604"/>
            <a:ext cx="3857625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5000636"/>
            <a:ext cx="7143800" cy="500066"/>
          </a:xfrm>
        </p:spPr>
        <p:txBody>
          <a:bodyPr/>
          <a:lstStyle/>
          <a:p>
            <a:pPr algn="ctr"/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Drake</a:t>
            </a:r>
            <a:r>
              <a:rPr lang="cs-CZ" dirty="0" smtClean="0"/>
              <a:t> a jeho cesta kolem světa</a:t>
            </a:r>
            <a:endParaRPr lang="cs-CZ" dirty="0"/>
          </a:p>
        </p:txBody>
      </p:sp>
      <p:pic>
        <p:nvPicPr>
          <p:cNvPr id="45062" name="Picture 6" descr="File:Sype - La herdike enterprinse faict par le Signeur Draeck.jpe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27" b="1727"/>
          <a:stretch>
            <a:fillRect/>
          </a:stretch>
        </p:blipFill>
        <p:spPr bwMode="auto">
          <a:xfrm>
            <a:off x="642910" y="428604"/>
            <a:ext cx="771525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Všechny uveřejněné odkazy jsou dostupné pod licencí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WWW:</a:t>
            </a:r>
            <a:endParaRPr lang="cs-CZ" sz="1600" dirty="0" smtClean="0">
              <a:hlinkClick r:id="rId2"/>
            </a:endParaRPr>
          </a:p>
          <a:p>
            <a:endParaRPr lang="cs-CZ" sz="1600" dirty="0" smtClean="0">
              <a:hlinkClick r:id="rId2"/>
            </a:endParaRPr>
          </a:p>
          <a:p>
            <a:r>
              <a:rPr lang="cs-CZ" sz="1600" dirty="0" smtClean="0">
                <a:hlinkClick r:id="rId2"/>
              </a:rPr>
              <a:t>http://commons.wikimedia.org/wiki/File:Bartolomeu_Dias_Voyage.PNG</a:t>
            </a:r>
            <a:r>
              <a:rPr lang="cs-CZ" sz="1600" dirty="0" smtClean="0"/>
              <a:t> </a:t>
            </a:r>
          </a:p>
          <a:p>
            <a:r>
              <a:rPr lang="cs-CZ" sz="1600" dirty="0" smtClean="0">
                <a:hlinkClick r:id="rId3"/>
              </a:rPr>
              <a:t>http://commons.wikimedia.org/wiki/File:Vasco_da_Gama_in_Ellis%27s_History_of_the_United_States.jpg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http://commons.wikimedia.org/wiki/File:Caminho_maritimo_para_a_India.png</a:t>
            </a:r>
            <a:r>
              <a:rPr lang="cs-CZ" sz="1600" dirty="0" smtClean="0"/>
              <a:t> </a:t>
            </a:r>
          </a:p>
          <a:p>
            <a:r>
              <a:rPr lang="cs-CZ" sz="1600" dirty="0" smtClean="0">
                <a:hlinkClick r:id="rId5"/>
              </a:rPr>
              <a:t>http://commons.wikimedia.org/wiki/File:A_chegada_de_Vasco_da_Gama_a_Calicute_em_1498.jpg</a:t>
            </a:r>
            <a:endParaRPr lang="cs-CZ" sz="1600" dirty="0" smtClean="0"/>
          </a:p>
          <a:p>
            <a:r>
              <a:rPr lang="cs-CZ" sz="1600" dirty="0" smtClean="0">
                <a:hlinkClick r:id="rId6"/>
              </a:rPr>
              <a:t>http://commons.wikimedia.org/wiki/File:Fern%C3%A3o_de_Magalh%C3%A3es_por_Charles_Legrand.jpg</a:t>
            </a:r>
            <a:endParaRPr lang="cs-CZ" sz="1600" dirty="0" smtClean="0"/>
          </a:p>
          <a:p>
            <a:r>
              <a:rPr lang="cs-CZ" sz="1600" dirty="0" smtClean="0">
                <a:hlinkClick r:id="rId7"/>
              </a:rPr>
              <a:t>http://commons.wikimedia.org/wiki/File:Magellan%27s_voyage_EN.svg</a:t>
            </a:r>
            <a:r>
              <a:rPr lang="cs-CZ" sz="1600" dirty="0" smtClean="0"/>
              <a:t> </a:t>
            </a:r>
          </a:p>
          <a:p>
            <a:r>
              <a:rPr lang="cs-CZ" sz="1600" dirty="0" smtClean="0">
                <a:hlinkClick r:id="rId8"/>
              </a:rPr>
              <a:t>http://commons.wikimedia.org/wiki/File:Sype_-_La_herdike_enterprinse_faict_par_le_Signeur_Draeck.jpeg</a:t>
            </a:r>
            <a:r>
              <a:rPr lang="cs-CZ" sz="1600" dirty="0" smtClean="0"/>
              <a:t> </a:t>
            </a:r>
          </a:p>
          <a:p>
            <a:r>
              <a:rPr lang="cs-CZ" sz="1600" dirty="0" smtClean="0">
                <a:hlinkClick r:id="rId9"/>
              </a:rPr>
              <a:t>http://commons.wikimedia.org/wiki/File:Sir_Francis_Drake_(post_1580).png</a:t>
            </a:r>
            <a:r>
              <a:rPr lang="cs-CZ" sz="1600" dirty="0" smtClean="0"/>
              <a:t> 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smtClean="0"/>
              <a:t>Nová cesta do Indie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b="1" dirty="0" smtClean="0"/>
              <a:t>Okolo Afriky</a:t>
            </a:r>
          </a:p>
          <a:p>
            <a:pPr marL="514350" indent="-514350" algn="just"/>
            <a:r>
              <a:rPr lang="cs-CZ" b="1" i="1" dirty="0" err="1" smtClean="0"/>
              <a:t>Bartolomeo</a:t>
            </a:r>
            <a:r>
              <a:rPr lang="cs-CZ" b="1" i="1" dirty="0" smtClean="0"/>
              <a:t> </a:t>
            </a:r>
            <a:r>
              <a:rPr lang="cs-CZ" b="1" i="1" dirty="0" err="1" smtClean="0"/>
              <a:t>Diaz</a:t>
            </a:r>
            <a:r>
              <a:rPr lang="cs-CZ" b="1" i="1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portugalský </a:t>
            </a:r>
            <a:r>
              <a:rPr lang="cs-CZ" dirty="0" smtClean="0"/>
              <a:t>mořeplavec (dosáhl nejjižnějšího cípu Afriky a obeplul ho - mys Dobré naděje)</a:t>
            </a:r>
          </a:p>
          <a:p>
            <a:pPr marL="514350" indent="-514350" algn="just">
              <a:buFont typeface="Arial" charset="0"/>
              <a:buNone/>
            </a:pPr>
            <a:endParaRPr lang="cs-CZ" dirty="0" smtClean="0"/>
          </a:p>
          <a:p>
            <a:pPr marL="514350" indent="-514350" algn="just"/>
            <a:r>
              <a:rPr lang="cs-CZ" b="1" i="1" dirty="0" err="1" smtClean="0"/>
              <a:t>Vasco</a:t>
            </a:r>
            <a:r>
              <a:rPr lang="cs-CZ" b="1" i="1" dirty="0" smtClean="0"/>
              <a:t> </a:t>
            </a:r>
            <a:r>
              <a:rPr lang="cs-CZ" b="1" i="1" dirty="0" err="1" smtClean="0"/>
              <a:t>da</a:t>
            </a:r>
            <a:r>
              <a:rPr lang="cs-CZ" b="1" i="1" dirty="0" smtClean="0"/>
              <a:t> Gama </a:t>
            </a:r>
            <a:r>
              <a:rPr lang="cs-CZ" dirty="0" smtClean="0"/>
              <a:t>– první Portugalec, který doplul do Indie (Afrika       Indický oceán       </a:t>
            </a:r>
            <a:r>
              <a:rPr lang="cs-CZ" dirty="0" err="1" smtClean="0"/>
              <a:t>Kalikat</a:t>
            </a:r>
            <a:r>
              <a:rPr lang="cs-CZ" dirty="0" smtClean="0"/>
              <a:t>) 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500298" y="3929066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4643438" y="3929066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8" y="4572008"/>
            <a:ext cx="3171796" cy="1428760"/>
          </a:xfrm>
        </p:spPr>
        <p:txBody>
          <a:bodyPr/>
          <a:lstStyle/>
          <a:p>
            <a:pPr algn="just"/>
            <a:r>
              <a:rPr lang="cs-CZ" dirty="0" err="1" smtClean="0"/>
              <a:t>Bartolomeo</a:t>
            </a:r>
            <a:r>
              <a:rPr lang="cs-CZ" dirty="0" smtClean="0"/>
              <a:t> </a:t>
            </a:r>
            <a:r>
              <a:rPr lang="cs-CZ" dirty="0" err="1" smtClean="0"/>
              <a:t>Diaz</a:t>
            </a:r>
            <a:r>
              <a:rPr lang="cs-CZ" dirty="0" smtClean="0"/>
              <a:t> a jeho cesta</a:t>
            </a:r>
            <a:endParaRPr lang="cs-CZ" dirty="0"/>
          </a:p>
        </p:txBody>
      </p:sp>
      <p:pic>
        <p:nvPicPr>
          <p:cNvPr id="24580" name="Picture 4" descr="File:Bartolomeu Dias Voyage.PN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23" b="923"/>
          <a:stretch>
            <a:fillRect/>
          </a:stretch>
        </p:blipFill>
        <p:spPr bwMode="auto">
          <a:xfrm>
            <a:off x="857224" y="285728"/>
            <a:ext cx="4786312" cy="586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0694" y="4929198"/>
            <a:ext cx="3014658" cy="714380"/>
          </a:xfrm>
        </p:spPr>
        <p:txBody>
          <a:bodyPr/>
          <a:lstStyle/>
          <a:p>
            <a:r>
              <a:rPr lang="cs-CZ" dirty="0" err="1" smtClean="0"/>
              <a:t>Vasco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Gama</a:t>
            </a:r>
            <a:endParaRPr lang="cs-CZ" dirty="0"/>
          </a:p>
        </p:txBody>
      </p:sp>
      <p:pic>
        <p:nvPicPr>
          <p:cNvPr id="37890" name="Picture 2" descr="File:Vasco da Gama in Ellis's History of the United States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348" r="5348"/>
          <a:stretch>
            <a:fillRect/>
          </a:stretch>
        </p:blipFill>
        <p:spPr bwMode="auto">
          <a:xfrm>
            <a:off x="714348" y="500042"/>
            <a:ext cx="4714878" cy="542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5857892"/>
            <a:ext cx="6858048" cy="571504"/>
          </a:xfrm>
        </p:spPr>
        <p:txBody>
          <a:bodyPr/>
          <a:lstStyle/>
          <a:p>
            <a:pPr algn="ctr"/>
            <a:r>
              <a:rPr lang="cs-CZ" dirty="0" err="1" smtClean="0"/>
              <a:t>Vasco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Gama a jeho cesta</a:t>
            </a:r>
            <a:endParaRPr lang="cs-CZ" dirty="0"/>
          </a:p>
        </p:txBody>
      </p:sp>
      <p:pic>
        <p:nvPicPr>
          <p:cNvPr id="40966" name="Picture 6" descr="File:Caminho maritimo para a India.pn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27" b="927"/>
          <a:stretch>
            <a:fillRect/>
          </a:stretch>
        </p:blipFill>
        <p:spPr bwMode="auto">
          <a:xfrm>
            <a:off x="428625" y="500063"/>
            <a:ext cx="735806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14400" y="5715015"/>
            <a:ext cx="7315200" cy="416609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>
                    <a:lumMod val="50000"/>
                  </a:schemeClr>
                </a:solidFill>
              </a:rPr>
              <a:t>Vasco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50000"/>
                  </a:schemeClr>
                </a:solidFill>
              </a:rPr>
              <a:t>da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 Gama přijíždí roku 1498 do </a:t>
            </a:r>
            <a:r>
              <a:rPr lang="cs-CZ" sz="2800" dirty="0" err="1" smtClean="0">
                <a:solidFill>
                  <a:schemeClr val="bg1">
                    <a:lumMod val="50000"/>
                  </a:schemeClr>
                </a:solidFill>
              </a:rPr>
              <a:t>Kalikatu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942" name="Picture 6" descr="File:A chegada de Vasco da Gama a Calicute em 149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94" r="594"/>
          <a:stretch>
            <a:fillRect/>
          </a:stretch>
        </p:blipFill>
        <p:spPr bwMode="auto">
          <a:xfrm>
            <a:off x="857250" y="428625"/>
            <a:ext cx="7500938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1. cesta kolem světa 1519 - 1522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1643062"/>
            <a:ext cx="8229600" cy="4214829"/>
          </a:xfrm>
        </p:spPr>
        <p:txBody>
          <a:bodyPr>
            <a:normAutofit/>
          </a:bodyPr>
          <a:lstStyle/>
          <a:p>
            <a:pPr algn="just"/>
            <a:r>
              <a:rPr lang="cs-CZ" b="1" i="1" dirty="0" err="1" smtClean="0"/>
              <a:t>Fernão</a:t>
            </a:r>
            <a:r>
              <a:rPr lang="cs-CZ" b="1" i="1" dirty="0" smtClean="0"/>
              <a:t> de </a:t>
            </a:r>
            <a:r>
              <a:rPr lang="cs-CZ" b="1" i="1" dirty="0" err="1" smtClean="0"/>
              <a:t>Magalhães</a:t>
            </a:r>
            <a:r>
              <a:rPr lang="cs-CZ" b="1" i="1" dirty="0" smtClean="0"/>
              <a:t> </a:t>
            </a:r>
            <a:r>
              <a:rPr lang="en-US" b="1" i="1" dirty="0" smtClean="0"/>
              <a:t>[</a:t>
            </a:r>
            <a:r>
              <a:rPr lang="en-US" b="1" i="1" dirty="0" err="1" smtClean="0"/>
              <a:t>magaljen</a:t>
            </a:r>
            <a:r>
              <a:rPr lang="cs-CZ" b="1" i="1" dirty="0" smtClean="0"/>
              <a:t>š</a:t>
            </a:r>
            <a:r>
              <a:rPr lang="en-US" b="1" i="1" dirty="0" smtClean="0"/>
              <a:t>]</a:t>
            </a:r>
            <a:r>
              <a:rPr lang="cs-CZ" b="1" i="1" dirty="0" smtClean="0"/>
              <a:t>/ Ferdinand Magellan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Portugalsko                Jižní Amerika                  Ohňová země  </a:t>
            </a:r>
          </a:p>
          <a:p>
            <a:pPr algn="just">
              <a:buFont typeface="Arial" charset="0"/>
              <a:buNone/>
            </a:pPr>
            <a:r>
              <a:rPr lang="cs-CZ" dirty="0" err="1" smtClean="0"/>
              <a:t>Magalhaesův</a:t>
            </a:r>
            <a:r>
              <a:rPr lang="cs-CZ" dirty="0" smtClean="0"/>
              <a:t> průliv             Tichý oceán         Filipíny (zemřel 1521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při potyčce s domorodci)                 Indický  oceán              Afrika                                              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          Evropa (do Španělska dorazila jediná z pěti lodí s nákladem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hřebíčku, skořice a zázvoru. Z původních 237 námořníků se vrátilo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jen 18.)</a:t>
            </a:r>
          </a:p>
          <a:p>
            <a:pPr algn="just">
              <a:buFont typeface="Arial" charset="0"/>
              <a:buNone/>
            </a:pPr>
            <a:r>
              <a:rPr lang="cs-CZ" dirty="0" smtClean="0"/>
              <a:t>Portugalec ve španělských službách podal důkaz o kulatosti Země.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285984" y="2357430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929190" y="2357430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8001024" y="2357430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000364" y="285749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3929058" y="3286124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6786578" y="3357562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286380" y="2857496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571472" y="3714752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380" y="4929198"/>
            <a:ext cx="3729038" cy="7858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ernão de Magalhães</a:t>
            </a: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6082" name="Picture 2" descr="File:Fernão de Magalhães por Charles Legran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957" r="3957"/>
          <a:stretch>
            <a:fillRect/>
          </a:stretch>
        </p:blipFill>
        <p:spPr bwMode="auto">
          <a:xfrm>
            <a:off x="500063" y="428625"/>
            <a:ext cx="4572003" cy="564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5500702"/>
            <a:ext cx="7715304" cy="5715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ernão de Magalhães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 jeho cesta kolem světa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108" name="Picture 4" descr="File:Magellan's voyage EN.sv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26" r="526"/>
          <a:stretch>
            <a:fillRect/>
          </a:stretch>
        </p:blipFill>
        <p:spPr bwMode="auto">
          <a:xfrm>
            <a:off x="928688" y="928688"/>
            <a:ext cx="7786687" cy="435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</TotalTime>
  <Words>321</Words>
  <PresentationFormat>Předvádění na obrazovce (4:3)</PresentationFormat>
  <Paragraphs>50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Jmění</vt:lpstr>
      <vt:lpstr>VÝZNAMNÍ MOŘEPLAVCI</vt:lpstr>
      <vt:lpstr>Nová cesta do Indie</vt:lpstr>
      <vt:lpstr>Bartolomeo Diaz a jeho cesta</vt:lpstr>
      <vt:lpstr>Vasco da Gama</vt:lpstr>
      <vt:lpstr>Vasco da Gama a jeho cesta</vt:lpstr>
      <vt:lpstr>Snímek 6</vt:lpstr>
      <vt:lpstr>1. cesta kolem světa 1519 - 1522</vt:lpstr>
      <vt:lpstr>Fernão de Magalhães </vt:lpstr>
      <vt:lpstr>Fernão de Magalhães a jeho cesta kolem světa</vt:lpstr>
      <vt:lpstr>2. cesta kolem světa 1577 - 1580</vt:lpstr>
      <vt:lpstr>Sir Francis Drake</vt:lpstr>
      <vt:lpstr>Francis Drake a jeho cesta kolem světa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VÝZNAMNÍ MOŘEPLAVCI</dc:title>
  <cp:lastModifiedBy>uzivatel</cp:lastModifiedBy>
  <cp:revision>19</cp:revision>
  <dcterms:modified xsi:type="dcterms:W3CDTF">2011-04-19T20:43:32Z</dcterms:modified>
</cp:coreProperties>
</file>