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5" r:id="rId4"/>
    <p:sldId id="258" r:id="rId5"/>
    <p:sldId id="259" r:id="rId6"/>
    <p:sldId id="261" r:id="rId7"/>
    <p:sldId id="264" r:id="rId8"/>
    <p:sldId id="262" r:id="rId9"/>
    <p:sldId id="267" r:id="rId10"/>
    <p:sldId id="263" r:id="rId11"/>
    <p:sldId id="266" r:id="rId12"/>
    <p:sldId id="268" r:id="rId13"/>
    <p:sldId id="269" r:id="rId14"/>
    <p:sldId id="26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143F8D-0AEF-4160-B8AB-F2BD73FCA69B}" type="datetimeFigureOut">
              <a:rPr lang="cs-CZ" smtClean="0"/>
              <a:pPr/>
              <a:t>9.5.2011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AEC57-FCDF-41AA-AE3B-B729D26B12E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9.5.2011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9.5.2011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9.5.2011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9.5.2011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upload.wikimedia.org/wikipedia/commons/b/b5/General_Grant.jpg" TargetMode="Externa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upload.wikimedia.org/wikipedia/commons/d/d5/General_R._E._Lee_and_Traveler.jpg" TargetMode="Externa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Mandan_indians_0053v.jpg" TargetMode="External"/><Relationship Id="rId7" Type="http://schemas.openxmlformats.org/officeDocument/2006/relationships/hyperlink" Target="http://commons.wikimedia.org/wiki/File:General_R._E._Lee_and_Traveler.jpg" TargetMode="External"/><Relationship Id="rId2" Type="http://schemas.openxmlformats.org/officeDocument/2006/relationships/hyperlink" Target="http://commons.wikimedia.org/wiki/File:Assiniboin_indians_0065v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mmons.wikimedia.org/wiki/File:General_Grant.jpg" TargetMode="External"/><Relationship Id="rId5" Type="http://schemas.openxmlformats.org/officeDocument/2006/relationships/hyperlink" Target="http://commons.wikimedia.org/wiki/File:Davis4-2.JPG" TargetMode="External"/><Relationship Id="rId4" Type="http://schemas.openxmlformats.org/officeDocument/2006/relationships/hyperlink" Target="http://commons.wikimedia.org/wiki/File:Abraham_Lincoln_head_on_shoulders_photo_portrait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upload.wikimedia.org/wikipedia/commons/3/3f/Assiniboin_indians_0065v.jpg" TargetMode="Externa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pload.wikimedia.org/wikipedia/commons/1/16/Mandan_indians_0053v.jpg" TargetMode="Externa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commons/4/44/Abraham_Lincoln_head_on_shoulders_photo_portrait.jpg" TargetMode="Externa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pload.wikimedia.org/wikipedia/commons/0/0a/Davis4-2.JPG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214422"/>
            <a:ext cx="8229600" cy="2143140"/>
          </a:xfrm>
        </p:spPr>
        <p:txBody>
          <a:bodyPr>
            <a:noAutofit/>
          </a:bodyPr>
          <a:lstStyle/>
          <a:p>
            <a:r>
              <a:rPr lang="cs-CZ" sz="7200" dirty="0" smtClean="0"/>
              <a:t>VÁLKA  SEVERU  PROTI  JIHU</a:t>
            </a:r>
            <a:endParaRPr lang="cs-CZ" sz="72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000100" y="5929330"/>
            <a:ext cx="7715304" cy="792145"/>
          </a:xfrm>
        </p:spPr>
        <p:txBody>
          <a:bodyPr/>
          <a:lstStyle/>
          <a:p>
            <a:r>
              <a:rPr lang="cs-CZ" i="1" dirty="0" smtClean="0"/>
              <a:t>Autorem materiálu a všech jeho částí, není-li uvedeno jinak, je Jana </a:t>
            </a:r>
            <a:r>
              <a:rPr lang="cs-CZ" i="1" dirty="0" err="1" smtClean="0"/>
              <a:t>Jančová</a:t>
            </a:r>
            <a:r>
              <a:rPr lang="cs-CZ" i="1" dirty="0" smtClean="0"/>
              <a:t>. </a:t>
            </a:r>
            <a:endParaRPr lang="cs-CZ" dirty="0" smtClean="0"/>
          </a:p>
          <a:p>
            <a:r>
              <a:rPr lang="cs-CZ" i="1" dirty="0" smtClean="0"/>
              <a:t>Dostupné z Metodického portálu www.</a:t>
            </a:r>
            <a:r>
              <a:rPr lang="cs-CZ" i="1" dirty="0" err="1" smtClean="0"/>
              <a:t>rvp.cz</a:t>
            </a:r>
            <a:r>
              <a:rPr lang="cs-CZ" i="1" dirty="0" smtClean="0"/>
              <a:t>, ISSN: 1802-4785, financovaného z ESF a státního rozpočtu ČR. Provozováno Výzkumným ústavem pedagogickým v Praze.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 smtClean="0"/>
              <a:t>Válka Severu proti </a:t>
            </a:r>
            <a:r>
              <a:rPr lang="cs-CZ" i="1" dirty="0" smtClean="0"/>
              <a:t>Jihu </a:t>
            </a:r>
            <a:r>
              <a:rPr lang="cs-CZ" i="1" dirty="0" smtClean="0"/>
              <a:t>(1861 – 1865)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Jih vedl generál R. E. </a:t>
            </a:r>
            <a:r>
              <a:rPr lang="cs-CZ" dirty="0" err="1" smtClean="0"/>
              <a:t>Lee</a:t>
            </a:r>
            <a:r>
              <a:rPr lang="cs-CZ" dirty="0" smtClean="0"/>
              <a:t> – zpočátku vyhrával</a:t>
            </a:r>
          </a:p>
          <a:p>
            <a:r>
              <a:rPr lang="cs-CZ" dirty="0" smtClean="0"/>
              <a:t>1862 zbavil Lincoln černochy otroctví</a:t>
            </a:r>
          </a:p>
          <a:p>
            <a:r>
              <a:rPr lang="cs-CZ" dirty="0" smtClean="0"/>
              <a:t>Sever vedl generál Grant </a:t>
            </a:r>
          </a:p>
          <a:p>
            <a:pPr algn="just"/>
            <a:r>
              <a:rPr lang="cs-CZ" dirty="0" smtClean="0"/>
              <a:t>Sever vyhlásil všeobecnou mobilizaci a do armády přijímal i černochy</a:t>
            </a:r>
          </a:p>
          <a:p>
            <a:pPr algn="just"/>
            <a:r>
              <a:rPr lang="cs-CZ" dirty="0" smtClean="0"/>
              <a:t>Po porážce u </a:t>
            </a:r>
            <a:r>
              <a:rPr lang="cs-CZ" dirty="0" err="1" smtClean="0"/>
              <a:t>Gettysbugu</a:t>
            </a:r>
            <a:r>
              <a:rPr lang="cs-CZ" dirty="0" smtClean="0"/>
              <a:t> a obsazení </a:t>
            </a:r>
            <a:r>
              <a:rPr lang="cs-CZ" dirty="0" err="1" smtClean="0"/>
              <a:t>Richmondu</a:t>
            </a:r>
            <a:r>
              <a:rPr lang="cs-CZ" dirty="0" smtClean="0"/>
              <a:t> v roce 1865 generál </a:t>
            </a:r>
            <a:r>
              <a:rPr lang="cs-CZ" dirty="0" err="1" smtClean="0"/>
              <a:t>Lee</a:t>
            </a:r>
            <a:r>
              <a:rPr lang="cs-CZ" dirty="0" smtClean="0"/>
              <a:t> kapituloval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Výsledek války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Ztráty na obou stranách – 650 000 lidí</a:t>
            </a:r>
          </a:p>
          <a:p>
            <a:pPr algn="just"/>
            <a:r>
              <a:rPr lang="cs-CZ" dirty="0" smtClean="0"/>
              <a:t>Rekonstrukce Jihu (1865-1877) = snaha vyrovnat rozdíly, zrovnoprávnit černochy, industrializace a demokratizace Jihu, jednotný vnitřní trh </a:t>
            </a:r>
          </a:p>
          <a:p>
            <a:pPr algn="just"/>
            <a:r>
              <a:rPr lang="cs-CZ" dirty="0" smtClean="0"/>
              <a:t>Občanská práva černochů (</a:t>
            </a:r>
            <a:r>
              <a:rPr lang="cs-CZ" dirty="0" err="1" smtClean="0"/>
              <a:t>afroameričanů</a:t>
            </a:r>
            <a:r>
              <a:rPr lang="cs-CZ" dirty="0" smtClean="0"/>
              <a:t>) a Indiánů byla prosazována velmi zdlouhavě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3351216" cy="566738"/>
          </a:xfrm>
        </p:spPr>
        <p:txBody>
          <a:bodyPr/>
          <a:lstStyle/>
          <a:p>
            <a:pPr algn="ctr"/>
            <a:r>
              <a:rPr lang="cs-CZ" dirty="0" smtClean="0"/>
              <a:t>Generál Grant</a:t>
            </a:r>
            <a:endParaRPr lang="cs-CZ" dirty="0"/>
          </a:p>
        </p:txBody>
      </p:sp>
      <p:pic>
        <p:nvPicPr>
          <p:cNvPr id="27650" name="Picture 2" descr="File:General Grant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3743" b="3743"/>
          <a:stretch>
            <a:fillRect/>
          </a:stretch>
        </p:blipFill>
        <p:spPr bwMode="auto">
          <a:xfrm>
            <a:off x="1792288" y="612775"/>
            <a:ext cx="3279778" cy="411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929198"/>
            <a:ext cx="3636968" cy="438140"/>
          </a:xfrm>
        </p:spPr>
        <p:txBody>
          <a:bodyPr/>
          <a:lstStyle/>
          <a:p>
            <a:pPr algn="ctr"/>
            <a:r>
              <a:rPr lang="cs-CZ" dirty="0" smtClean="0"/>
              <a:t>Generál R. E. </a:t>
            </a:r>
            <a:r>
              <a:rPr lang="cs-CZ" dirty="0" err="1" smtClean="0"/>
              <a:t>Lee</a:t>
            </a:r>
            <a:endParaRPr lang="cs-CZ" dirty="0"/>
          </a:p>
        </p:txBody>
      </p:sp>
      <p:pic>
        <p:nvPicPr>
          <p:cNvPr id="28680" name="Picture 8" descr="File:General R. E. Lee and Traveler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11017" r="11017"/>
          <a:stretch>
            <a:fillRect/>
          </a:stretch>
        </p:blipFill>
        <p:spPr bwMode="auto">
          <a:xfrm>
            <a:off x="1500166" y="642918"/>
            <a:ext cx="4492625" cy="4156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0037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1400" dirty="0" smtClean="0"/>
              <a:t>Všechny uveřejněné odkazy jsou dostupné pod licencí </a:t>
            </a:r>
            <a:r>
              <a:rPr lang="cs-CZ" sz="1400" dirty="0" err="1" smtClean="0"/>
              <a:t>Creative</a:t>
            </a:r>
            <a:r>
              <a:rPr lang="cs-CZ" sz="1400" dirty="0" smtClean="0"/>
              <a:t> </a:t>
            </a:r>
            <a:r>
              <a:rPr lang="cs-CZ" sz="1400" dirty="0" err="1" smtClean="0"/>
              <a:t>Commons</a:t>
            </a:r>
            <a:r>
              <a:rPr lang="cs-CZ" sz="1400" dirty="0" smtClean="0"/>
              <a:t> na WWW:</a:t>
            </a:r>
          </a:p>
          <a:p>
            <a:pPr>
              <a:buNone/>
            </a:pPr>
            <a:endParaRPr lang="cs-CZ" sz="1400" dirty="0" smtClean="0">
              <a:hlinkClick r:id="rId2"/>
            </a:endParaRPr>
          </a:p>
          <a:p>
            <a:r>
              <a:rPr lang="cs-CZ" sz="1400" dirty="0" smtClean="0">
                <a:hlinkClick r:id="rId2"/>
              </a:rPr>
              <a:t>http://commons.wikimedia.org/wiki/File:Assiniboin_indians_0065v.jpg</a:t>
            </a:r>
            <a:r>
              <a:rPr lang="cs-CZ" sz="1400" dirty="0" smtClean="0"/>
              <a:t> </a:t>
            </a:r>
          </a:p>
          <a:p>
            <a:r>
              <a:rPr lang="cs-CZ" sz="1400" dirty="0" smtClean="0">
                <a:hlinkClick r:id="rId3"/>
              </a:rPr>
              <a:t>http://commons.wikimedia.org/wiki/File:Mandan_indians_0053v.jpg</a:t>
            </a:r>
            <a:r>
              <a:rPr lang="cs-CZ" sz="1400" dirty="0" smtClean="0"/>
              <a:t> </a:t>
            </a:r>
          </a:p>
          <a:p>
            <a:r>
              <a:rPr lang="cs-CZ" sz="1400" dirty="0" smtClean="0">
                <a:hlinkClick r:id="rId4"/>
              </a:rPr>
              <a:t>http://commons.wikimedia.org/wiki/File:Abraham_Lincoln_head_on_shoulders_photo_portrait.jpg</a:t>
            </a:r>
            <a:r>
              <a:rPr lang="cs-CZ" sz="1400" dirty="0" smtClean="0"/>
              <a:t> </a:t>
            </a:r>
          </a:p>
          <a:p>
            <a:r>
              <a:rPr lang="cs-CZ" sz="1400" dirty="0" smtClean="0">
                <a:hlinkClick r:id="rId5"/>
              </a:rPr>
              <a:t>http://commons.wikimedia.org/wiki/File:Davis4-2.JPG</a:t>
            </a:r>
            <a:r>
              <a:rPr lang="cs-CZ" sz="1400" dirty="0" smtClean="0"/>
              <a:t> </a:t>
            </a:r>
          </a:p>
          <a:p>
            <a:r>
              <a:rPr lang="cs-CZ" sz="1400" dirty="0" smtClean="0">
                <a:hlinkClick r:id="rId6"/>
              </a:rPr>
              <a:t>http://commons.wikimedia.org/wiki/File:General_Grant.jpg</a:t>
            </a:r>
            <a:endParaRPr lang="cs-CZ" sz="1400" dirty="0" smtClean="0"/>
          </a:p>
          <a:p>
            <a:r>
              <a:rPr lang="cs-CZ" sz="1400" dirty="0" smtClean="0">
                <a:hlinkClick r:id="rId7"/>
              </a:rPr>
              <a:t>http://commons.wikimedia.org/wiki/File:General_R._E._Lee_and_Traveler.jpg</a:t>
            </a:r>
            <a:endParaRPr lang="cs-CZ" sz="1400" dirty="0" smtClean="0"/>
          </a:p>
          <a:p>
            <a:pPr>
              <a:buNone/>
            </a:pP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47"/>
            <a:ext cx="8229600" cy="3357586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Po získání nezávislosti v roce 1776 se USA rozprostíralo od Atlantského oceánu po řeku Mississippi</a:t>
            </a:r>
          </a:p>
          <a:p>
            <a:pPr algn="just"/>
            <a:r>
              <a:rPr lang="cs-CZ" dirty="0" smtClean="0"/>
              <a:t>Velké území od Mississippi k Tichému oceánu obývali Indiáni</a:t>
            </a:r>
          </a:p>
          <a:p>
            <a:pPr algn="just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 algn="just"/>
            <a:r>
              <a:rPr lang="cs-CZ" dirty="0" smtClean="0"/>
              <a:t>V roce 1850 bylo v USA 31 milionu lidí (z toho 4 miliony černých otroků a 100 000 Indiánů)</a:t>
            </a:r>
          </a:p>
          <a:p>
            <a:pPr algn="just"/>
            <a:r>
              <a:rPr lang="cs-CZ" dirty="0" smtClean="0"/>
              <a:t>Postupně toto území osidlovali bílí přistěhovalci – 5 milionů Evropanů (Irové, Angličané, Němci, Skandinávci, v 2. polovině 19. století – Italové, Poláci, Slováci, Ukrajinci a židé)</a:t>
            </a:r>
          </a:p>
          <a:p>
            <a:pPr algn="just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85918" y="5715016"/>
            <a:ext cx="3143272" cy="500066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Indiánský náčelník</a:t>
            </a:r>
            <a:endParaRPr lang="cs-CZ" dirty="0"/>
          </a:p>
        </p:txBody>
      </p:sp>
      <p:pic>
        <p:nvPicPr>
          <p:cNvPr id="1026" name="Picture 2" descr="File:Assiniboin indians 0065v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5404" r="5404"/>
          <a:stretch>
            <a:fillRect/>
          </a:stretch>
        </p:blipFill>
        <p:spPr bwMode="auto">
          <a:xfrm>
            <a:off x="1792288" y="612775"/>
            <a:ext cx="3136900" cy="48879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85918" y="5715016"/>
            <a:ext cx="3214710" cy="571504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Indiáni </a:t>
            </a:r>
            <a:endParaRPr lang="cs-CZ" dirty="0"/>
          </a:p>
        </p:txBody>
      </p:sp>
      <p:pic>
        <p:nvPicPr>
          <p:cNvPr id="18434" name="Picture 2" descr="File:Mandan indians 0053v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9093" r="9093"/>
          <a:stretch>
            <a:fillRect/>
          </a:stretch>
        </p:blipFill>
        <p:spPr bwMode="auto">
          <a:xfrm>
            <a:off x="1792288" y="612775"/>
            <a:ext cx="3279775" cy="4959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Sever Ameriky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Farmářské státy</a:t>
            </a:r>
          </a:p>
          <a:p>
            <a:pPr algn="just"/>
            <a:r>
              <a:rPr lang="cs-CZ" dirty="0" smtClean="0"/>
              <a:t>Demokracie </a:t>
            </a:r>
          </a:p>
          <a:p>
            <a:pPr algn="just"/>
            <a:r>
              <a:rPr lang="cs-CZ" dirty="0" smtClean="0"/>
              <a:t>Otrokářství zrušeno na konci 18. století</a:t>
            </a:r>
          </a:p>
          <a:p>
            <a:pPr algn="just"/>
            <a:r>
              <a:rPr lang="cs-CZ" dirty="0" smtClean="0"/>
              <a:t>Unie </a:t>
            </a:r>
          </a:p>
          <a:p>
            <a:pPr algn="just"/>
            <a:r>
              <a:rPr lang="cs-CZ" dirty="0" smtClean="0"/>
              <a:t>Od roku 1860 prezident Abraham Lincoln, zastánce svobody, odpůrce otroctví</a:t>
            </a:r>
          </a:p>
          <a:p>
            <a:pPr algn="just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85918" y="5786454"/>
            <a:ext cx="3286148" cy="566738"/>
          </a:xfrm>
        </p:spPr>
        <p:txBody>
          <a:bodyPr/>
          <a:lstStyle/>
          <a:p>
            <a:pPr algn="ctr"/>
            <a:r>
              <a:rPr lang="cs-CZ" dirty="0" smtClean="0"/>
              <a:t>Abraham Lincoln</a:t>
            </a:r>
            <a:endParaRPr lang="cs-CZ" dirty="0"/>
          </a:p>
        </p:txBody>
      </p:sp>
      <p:pic>
        <p:nvPicPr>
          <p:cNvPr id="19458" name="Picture 2" descr="File:Abraham Lincoln head on shoulders photo portrait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4514" r="4514"/>
          <a:stretch>
            <a:fillRect/>
          </a:stretch>
        </p:blipFill>
        <p:spPr bwMode="auto">
          <a:xfrm>
            <a:off x="1785938" y="928688"/>
            <a:ext cx="3286125" cy="47450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Jih Ameriky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Plantážnické a bavlnářské státy</a:t>
            </a:r>
          </a:p>
          <a:p>
            <a:pPr algn="just"/>
            <a:r>
              <a:rPr lang="cs-CZ" dirty="0" smtClean="0"/>
              <a:t>Využívána práce otroků</a:t>
            </a:r>
          </a:p>
          <a:p>
            <a:pPr algn="just"/>
            <a:r>
              <a:rPr lang="cs-CZ" dirty="0" smtClean="0"/>
              <a:t>1860 vytvořena tzv. Konfederace amerických států, prezident </a:t>
            </a:r>
            <a:r>
              <a:rPr lang="cs-CZ" dirty="0" err="1" smtClean="0"/>
              <a:t>Jefferson</a:t>
            </a:r>
            <a:r>
              <a:rPr lang="cs-CZ" dirty="0" smtClean="0"/>
              <a:t> Davis, hlavní město </a:t>
            </a:r>
            <a:r>
              <a:rPr lang="cs-CZ" dirty="0" err="1" smtClean="0"/>
              <a:t>Richmond</a:t>
            </a:r>
            <a:endParaRPr lang="cs-CZ" dirty="0" smtClean="0"/>
          </a:p>
          <a:p>
            <a:pPr algn="just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14480" y="5000636"/>
            <a:ext cx="3286148" cy="566738"/>
          </a:xfrm>
        </p:spPr>
        <p:txBody>
          <a:bodyPr/>
          <a:lstStyle/>
          <a:p>
            <a:pPr algn="ctr"/>
            <a:r>
              <a:rPr lang="cs-CZ" dirty="0" err="1" smtClean="0"/>
              <a:t>Jefferson</a:t>
            </a:r>
            <a:r>
              <a:rPr lang="cs-CZ" dirty="0" smtClean="0"/>
              <a:t> Davis</a:t>
            </a:r>
            <a:endParaRPr lang="cs-CZ" dirty="0"/>
          </a:p>
        </p:txBody>
      </p:sp>
      <p:pic>
        <p:nvPicPr>
          <p:cNvPr id="23554" name="Picture 2" descr="File:Davis4-2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751" r="751"/>
          <a:stretch>
            <a:fillRect/>
          </a:stretch>
        </p:blipFill>
        <p:spPr bwMode="auto">
          <a:xfrm>
            <a:off x="1792289" y="612775"/>
            <a:ext cx="3136902" cy="4102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321</Words>
  <PresentationFormat>Předvádění na obrazovce (4:3)</PresentationFormat>
  <Paragraphs>43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VÁLKA  SEVERU  PROTI  JIHU</vt:lpstr>
      <vt:lpstr>Snímek 2</vt:lpstr>
      <vt:lpstr>Snímek 3</vt:lpstr>
      <vt:lpstr>Indiánský náčelník</vt:lpstr>
      <vt:lpstr>Indiáni </vt:lpstr>
      <vt:lpstr>Sever Ameriky</vt:lpstr>
      <vt:lpstr>Abraham Lincoln</vt:lpstr>
      <vt:lpstr>Jih Ameriky</vt:lpstr>
      <vt:lpstr>Jefferson Davis</vt:lpstr>
      <vt:lpstr>Válka Severu proti Jihu (1861 – 1865)</vt:lpstr>
      <vt:lpstr>Výsledek války</vt:lpstr>
      <vt:lpstr>Generál Grant</vt:lpstr>
      <vt:lpstr>Generál R. E. Lee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VÁLKA SEVERU PROTI JIHU</dc:title>
  <cp:lastModifiedBy>uzivatel</cp:lastModifiedBy>
  <cp:revision>8</cp:revision>
  <dcterms:modified xsi:type="dcterms:W3CDTF">2011-05-09T06:58:36Z</dcterms:modified>
</cp:coreProperties>
</file>