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60" r:id="rId4"/>
    <p:sldId id="262" r:id="rId5"/>
    <p:sldId id="261" r:id="rId6"/>
    <p:sldId id="263" r:id="rId7"/>
    <p:sldId id="264" r:id="rId8"/>
    <p:sldId id="265" r:id="rId9"/>
    <p:sldId id="269" r:id="rId10"/>
    <p:sldId id="266" r:id="rId11"/>
    <p:sldId id="259" r:id="rId12"/>
  </p:sldIdLst>
  <p:sldSz cx="9144000" cy="6858000" type="screen4x3"/>
  <p:notesSz cx="6858000" cy="9144000"/>
  <p:custShowLst>
    <p:custShow name="Vlastní prezentace 1" id="0">
      <p:sldLst>
        <p:sld r:id="rId2"/>
        <p:sld r:id="rId3"/>
        <p:sld r:id="rId4"/>
        <p:sld r:id="rId5"/>
        <p:sld r:id="rId6"/>
        <p:sld r:id="rId7"/>
        <p:sld r:id="rId8"/>
        <p:sld r:id="rId9"/>
        <p:sld r:id="rId11"/>
        <p:sld r:id="rId12"/>
      </p:sldLst>
    </p:custShow>
  </p:custShow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8255F4-F082-4920-83FF-3CCEBC3FCCBB}" type="datetimeFigureOut">
              <a:rPr lang="cs-CZ" smtClean="0"/>
              <a:t>15.4.2011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91433C-D265-4CEE-B820-BB3DE361784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15.4.2011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15.4.2011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15.4.2011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15.4.2011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15.4.2011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upload.wikimedia.org/wikipedia/commons/5/52/George_Washington_%28detail%29_1975.jpg" TargetMode="Externa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PSM_V19_D308_African_black_man.jpg" TargetMode="External"/><Relationship Id="rId2" Type="http://schemas.openxmlformats.org/officeDocument/2006/relationships/hyperlink" Target="http://commons.wikimedia.org/wiki/File:Map_of_USA_with_state_names.sv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ommons.wikimedia.org/wiki/File:George_Washington_(detail)_1975.jpg" TargetMode="External"/><Relationship Id="rId4" Type="http://schemas.openxmlformats.org/officeDocument/2006/relationships/hyperlink" Target="http://commons.wikimedia.org/wiki/File:BenFranklinDuplessis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upload.wikimedia.org/wikipedia/commons/a/a5/Map_of_USA_with_state_names.svg" TargetMode="Externa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upload.wikimedia.org/wikipedia/commons/2/2d/PSM_V19_D308_African_black_man.jpg" TargetMode="Externa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pload.wikimedia.org/wikipedia/commons/c/cc/BenFranklinDuplessis.jpg" TargetMode="Externa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1928802"/>
            <a:ext cx="8229600" cy="1143000"/>
          </a:xfrm>
        </p:spPr>
        <p:txBody>
          <a:bodyPr>
            <a:noAutofit/>
          </a:bodyPr>
          <a:lstStyle/>
          <a:p>
            <a:r>
              <a:rPr lang="cs-CZ" sz="7200" b="1" cap="all" dirty="0" smtClean="0"/>
              <a:t>Vznik USA</a:t>
            </a:r>
            <a:endParaRPr lang="cs-CZ" sz="7200" b="1" cap="all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285852" y="5929330"/>
            <a:ext cx="7143800" cy="792145"/>
          </a:xfrm>
        </p:spPr>
        <p:txBody>
          <a:bodyPr/>
          <a:lstStyle/>
          <a:p>
            <a:r>
              <a:rPr lang="cs-CZ" i="1" dirty="0" smtClean="0"/>
              <a:t>Autorem materiálu a všech jeho částí, není-li uvedeno jinak, je Jana </a:t>
            </a:r>
            <a:r>
              <a:rPr lang="cs-CZ" i="1" dirty="0" err="1" smtClean="0"/>
              <a:t>Jančová</a:t>
            </a:r>
            <a:r>
              <a:rPr lang="cs-CZ" i="1" dirty="0" smtClean="0"/>
              <a:t>. </a:t>
            </a:r>
            <a:endParaRPr lang="cs-CZ" dirty="0" smtClean="0"/>
          </a:p>
          <a:p>
            <a:r>
              <a:rPr lang="cs-CZ" i="1" dirty="0" smtClean="0"/>
              <a:t>Dostupné z Metodického portálu www.</a:t>
            </a:r>
            <a:r>
              <a:rPr lang="cs-CZ" i="1" dirty="0" err="1" smtClean="0"/>
              <a:t>rvp.cz</a:t>
            </a:r>
            <a:r>
              <a:rPr lang="cs-CZ" i="1" dirty="0" smtClean="0"/>
              <a:t>, ISSN: 1802-4785, financovaného z ESF a státního rozpočtu ČR. Provozováno Výzkumným ústavem pedagogickým v </a:t>
            </a:r>
            <a:r>
              <a:rPr lang="cs-CZ" i="1" dirty="0" smtClean="0"/>
              <a:t>Praze.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00232" y="5572140"/>
            <a:ext cx="3357586" cy="428628"/>
          </a:xfrm>
        </p:spPr>
        <p:txBody>
          <a:bodyPr>
            <a:normAutofit/>
          </a:bodyPr>
          <a:lstStyle/>
          <a:p>
            <a:pPr algn="ctr"/>
            <a:r>
              <a:rPr lang="cs-CZ" dirty="0" err="1" smtClean="0"/>
              <a:t>George</a:t>
            </a:r>
            <a:r>
              <a:rPr lang="cs-CZ" dirty="0" smtClean="0"/>
              <a:t> Washington</a:t>
            </a:r>
            <a:endParaRPr lang="cs-CZ" dirty="0"/>
          </a:p>
        </p:txBody>
      </p:sp>
      <p:pic>
        <p:nvPicPr>
          <p:cNvPr id="24582" name="Picture 6" descr="File:George Washington (detail) 1975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t="1675" b="1675"/>
          <a:stretch>
            <a:fillRect/>
          </a:stretch>
        </p:blipFill>
        <p:spPr bwMode="auto">
          <a:xfrm>
            <a:off x="2071670" y="500042"/>
            <a:ext cx="3208337" cy="4857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cs-CZ" sz="1400" dirty="0" smtClean="0"/>
              <a:t>Všechny uveřejněné odkazy jsou dostupné pod licencí </a:t>
            </a:r>
            <a:r>
              <a:rPr lang="cs-CZ" sz="1400" dirty="0" err="1" smtClean="0"/>
              <a:t>Creative</a:t>
            </a:r>
            <a:r>
              <a:rPr lang="cs-CZ" sz="1400" dirty="0" smtClean="0"/>
              <a:t> </a:t>
            </a:r>
            <a:r>
              <a:rPr lang="cs-CZ" sz="1400" dirty="0" err="1" smtClean="0"/>
              <a:t>Commons</a:t>
            </a:r>
            <a:r>
              <a:rPr lang="cs-CZ" sz="1400" dirty="0" smtClean="0"/>
              <a:t> na WWW:</a:t>
            </a:r>
          </a:p>
          <a:p>
            <a:pPr>
              <a:buNone/>
            </a:pPr>
            <a:endParaRPr lang="cs-CZ" sz="1400" dirty="0" smtClean="0">
              <a:hlinkClick r:id="rId2"/>
            </a:endParaRPr>
          </a:p>
          <a:p>
            <a:r>
              <a:rPr lang="cs-CZ" sz="1400" dirty="0" smtClean="0">
                <a:hlinkClick r:id="rId2"/>
              </a:rPr>
              <a:t>http</a:t>
            </a:r>
            <a:r>
              <a:rPr lang="cs-CZ" sz="1400" dirty="0" smtClean="0">
                <a:hlinkClick r:id="rId2"/>
              </a:rPr>
              <a:t>://</a:t>
            </a:r>
            <a:r>
              <a:rPr lang="cs-CZ" sz="1400" dirty="0" smtClean="0">
                <a:hlinkClick r:id="rId2"/>
              </a:rPr>
              <a:t>commons.wikimedia.org/wiki/File:Map_of_USA_with_state_names.svg</a:t>
            </a:r>
            <a:r>
              <a:rPr lang="cs-CZ" sz="1400" dirty="0" smtClean="0"/>
              <a:t> </a:t>
            </a:r>
          </a:p>
          <a:p>
            <a:r>
              <a:rPr lang="cs-CZ" sz="1400" dirty="0" smtClean="0">
                <a:hlinkClick r:id="rId3"/>
              </a:rPr>
              <a:t>http://</a:t>
            </a:r>
            <a:r>
              <a:rPr lang="cs-CZ" sz="1400" dirty="0" smtClean="0">
                <a:hlinkClick r:id="rId3"/>
              </a:rPr>
              <a:t>commons.wikimedia.org/wiki/File:PSM_V19_D308_African_black_man.jpg</a:t>
            </a:r>
            <a:r>
              <a:rPr lang="cs-CZ" sz="1400" dirty="0" smtClean="0"/>
              <a:t> </a:t>
            </a:r>
          </a:p>
          <a:p>
            <a:r>
              <a:rPr lang="cs-CZ" sz="1400" dirty="0" smtClean="0">
                <a:hlinkClick r:id="rId4"/>
              </a:rPr>
              <a:t>http://</a:t>
            </a:r>
            <a:r>
              <a:rPr lang="cs-CZ" sz="1400" dirty="0" smtClean="0">
                <a:hlinkClick r:id="rId4"/>
              </a:rPr>
              <a:t>commons.wikimedia.org/wiki/File:BenFranklinDuplessis.jpg</a:t>
            </a:r>
            <a:r>
              <a:rPr lang="cs-CZ" sz="1400" dirty="0" smtClean="0"/>
              <a:t> </a:t>
            </a:r>
          </a:p>
          <a:p>
            <a:r>
              <a:rPr lang="cs-CZ" sz="1400" dirty="0" smtClean="0">
                <a:hlinkClick r:id="rId5"/>
              </a:rPr>
              <a:t>http://commons.wikimedia.org/wiki/File:George_Washington_(detail)_</a:t>
            </a:r>
            <a:r>
              <a:rPr lang="cs-CZ" sz="1400" dirty="0" smtClean="0">
                <a:hlinkClick r:id="rId5"/>
              </a:rPr>
              <a:t>1975.jpg</a:t>
            </a:r>
            <a:r>
              <a:rPr lang="cs-CZ" sz="1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86182" y="5929330"/>
            <a:ext cx="1928826" cy="566738"/>
          </a:xfrm>
        </p:spPr>
        <p:txBody>
          <a:bodyPr/>
          <a:lstStyle/>
          <a:p>
            <a:pPr algn="ctr"/>
            <a:r>
              <a:rPr lang="cs-CZ" dirty="0" smtClean="0"/>
              <a:t>Mapa států USA</a:t>
            </a:r>
            <a:endParaRPr lang="cs-CZ" dirty="0"/>
          </a:p>
        </p:txBody>
      </p:sp>
      <p:pic>
        <p:nvPicPr>
          <p:cNvPr id="1030" name="Picture 6" descr="File:Map of USA with state names.sv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t="2030" b="2030"/>
          <a:stretch>
            <a:fillRect/>
          </a:stretch>
        </p:blipFill>
        <p:spPr bwMode="auto">
          <a:xfrm>
            <a:off x="285750" y="612775"/>
            <a:ext cx="8715375" cy="51736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Pobřeží Atlantského oceánu (od Kanady po Floridu)  patřilo v 18. století Angličanům</a:t>
            </a:r>
          </a:p>
          <a:p>
            <a:pPr algn="just"/>
            <a:r>
              <a:rPr lang="cs-CZ" dirty="0" smtClean="0"/>
              <a:t>B</a:t>
            </a:r>
            <a:r>
              <a:rPr lang="cs-CZ" dirty="0" smtClean="0"/>
              <a:t>ylo to </a:t>
            </a:r>
            <a:r>
              <a:rPr lang="cs-CZ" dirty="0" smtClean="0"/>
              <a:t>p</a:t>
            </a:r>
            <a:r>
              <a:rPr lang="cs-CZ" dirty="0" smtClean="0"/>
              <a:t>o vyhrané </a:t>
            </a:r>
            <a:r>
              <a:rPr lang="cs-CZ" i="1" dirty="0" smtClean="0"/>
              <a:t>sedmileté </a:t>
            </a:r>
            <a:r>
              <a:rPr lang="cs-CZ" i="1" dirty="0" smtClean="0"/>
              <a:t>válce</a:t>
            </a:r>
            <a:r>
              <a:rPr lang="cs-CZ" dirty="0" smtClean="0"/>
              <a:t> (1756-1763) mezi Velkou Británií a Francií</a:t>
            </a:r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endParaRPr lang="cs-CZ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cap="all" dirty="0" smtClean="0"/>
              <a:t>13 osad</a:t>
            </a:r>
            <a:endParaRPr lang="cs-CZ" i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cs-CZ" b="1" i="1" dirty="0" smtClean="0"/>
              <a:t>Severní osady:</a:t>
            </a:r>
          </a:p>
          <a:p>
            <a:pPr algn="just"/>
            <a:r>
              <a:rPr lang="cs-CZ" dirty="0" smtClean="0"/>
              <a:t>U</a:t>
            </a:r>
            <a:r>
              <a:rPr lang="cs-CZ" dirty="0" smtClean="0"/>
              <a:t>sazovali </a:t>
            </a:r>
            <a:r>
              <a:rPr lang="cs-CZ" dirty="0" smtClean="0"/>
              <a:t>se zde podnikaví kalvinističtí puritáni</a:t>
            </a:r>
          </a:p>
          <a:p>
            <a:pPr algn="just"/>
            <a:r>
              <a:rPr lang="cs-CZ" dirty="0" smtClean="0"/>
              <a:t>F</a:t>
            </a:r>
            <a:r>
              <a:rPr lang="cs-CZ" dirty="0" smtClean="0"/>
              <a:t>armářský charakter osad</a:t>
            </a:r>
          </a:p>
          <a:p>
            <a:pPr algn="just">
              <a:buFontTx/>
              <a:buChar char="-"/>
            </a:pPr>
            <a:endParaRPr lang="cs-CZ" dirty="0" smtClean="0"/>
          </a:p>
          <a:p>
            <a:pPr algn="just">
              <a:buNone/>
            </a:pPr>
            <a:r>
              <a:rPr lang="cs-CZ" b="1" i="1" dirty="0" smtClean="0"/>
              <a:t>Jižní osady:</a:t>
            </a:r>
          </a:p>
          <a:p>
            <a:pPr algn="just"/>
            <a:r>
              <a:rPr lang="cs-CZ" dirty="0" smtClean="0"/>
              <a:t>Ovládali bohatí statkáři</a:t>
            </a:r>
          </a:p>
          <a:p>
            <a:pPr algn="just"/>
            <a:r>
              <a:rPr lang="cs-CZ" dirty="0" smtClean="0"/>
              <a:t>Plantáže s bavlnou, tabákem, rýží</a:t>
            </a:r>
          </a:p>
          <a:p>
            <a:pPr algn="just"/>
            <a:r>
              <a:rPr lang="cs-CZ" dirty="0" smtClean="0"/>
              <a:t>Pracovali zde černí otroci</a:t>
            </a:r>
          </a:p>
          <a:p>
            <a:pPr algn="just"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43240" y="5572140"/>
            <a:ext cx="3429024" cy="566738"/>
          </a:xfrm>
        </p:spPr>
        <p:txBody>
          <a:bodyPr/>
          <a:lstStyle/>
          <a:p>
            <a:pPr algn="ctr"/>
            <a:r>
              <a:rPr lang="cs-CZ" dirty="0" smtClean="0"/>
              <a:t>Základní rysy afrických lidí</a:t>
            </a:r>
            <a:endParaRPr lang="cs-CZ" dirty="0"/>
          </a:p>
        </p:txBody>
      </p:sp>
      <p:pic>
        <p:nvPicPr>
          <p:cNvPr id="17414" name="Picture 6" descr="File:PSM V19 D308 African black man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l="5710" r="5710"/>
          <a:stretch>
            <a:fillRect/>
          </a:stretch>
        </p:blipFill>
        <p:spPr bwMode="auto">
          <a:xfrm>
            <a:off x="2857488" y="428604"/>
            <a:ext cx="3643312" cy="51736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Z amerických osad plynul Velké Británii velký zisk</a:t>
            </a:r>
          </a:p>
          <a:p>
            <a:pPr algn="just"/>
            <a:r>
              <a:rPr lang="cs-CZ" dirty="0" smtClean="0"/>
              <a:t>Na zboží z osad si dělala velké nároky a zaváděla daně a cla</a:t>
            </a:r>
          </a:p>
          <a:p>
            <a:pPr algn="just"/>
            <a:r>
              <a:rPr lang="cs-CZ" dirty="0" smtClean="0"/>
              <a:t>Obyvatelé osad povstali – jejich vůdce </a:t>
            </a:r>
            <a:r>
              <a:rPr lang="cs-CZ" i="1" dirty="0" smtClean="0"/>
              <a:t>B</a:t>
            </a:r>
            <a:r>
              <a:rPr lang="cs-CZ" i="1" dirty="0" smtClean="0"/>
              <a:t>enjamin </a:t>
            </a:r>
            <a:r>
              <a:rPr lang="cs-CZ" i="1" dirty="0" err="1" smtClean="0"/>
              <a:t>Franklin</a:t>
            </a:r>
            <a:r>
              <a:rPr lang="cs-CZ" i="1" dirty="0" smtClean="0"/>
              <a:t> </a:t>
            </a:r>
            <a:r>
              <a:rPr lang="cs-CZ" dirty="0" smtClean="0"/>
              <a:t>se odvolával na přirozená lidská práva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14480" y="5929330"/>
            <a:ext cx="4500594" cy="500066"/>
          </a:xfrm>
        </p:spPr>
        <p:txBody>
          <a:bodyPr/>
          <a:lstStyle/>
          <a:p>
            <a:pPr algn="ctr"/>
            <a:r>
              <a:rPr lang="cs-CZ" dirty="0" smtClean="0"/>
              <a:t>Benjamin </a:t>
            </a:r>
            <a:r>
              <a:rPr lang="cs-CZ" dirty="0" err="1" smtClean="0"/>
              <a:t>Franklin</a:t>
            </a:r>
            <a:endParaRPr lang="cs-CZ" dirty="0"/>
          </a:p>
        </p:txBody>
      </p:sp>
      <p:pic>
        <p:nvPicPr>
          <p:cNvPr id="20484" name="Picture 4" descr="File:BenFranklinDuplessis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t="1689" b="1689"/>
          <a:stretch>
            <a:fillRect/>
          </a:stretch>
        </p:blipFill>
        <p:spPr bwMode="auto">
          <a:xfrm>
            <a:off x="1792288" y="357188"/>
            <a:ext cx="4422775" cy="5429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Válka za nezávislost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1774 – kongres 13 osad ve Philadelphii – prosadil rozchod s Velkou Británií</a:t>
            </a:r>
          </a:p>
          <a:p>
            <a:pPr algn="just"/>
            <a:r>
              <a:rPr lang="cs-CZ" dirty="0" smtClean="0"/>
              <a:t>V čele byl bohatý statkář z Virginie </a:t>
            </a:r>
            <a:r>
              <a:rPr lang="cs-CZ" dirty="0" err="1" smtClean="0"/>
              <a:t>George</a:t>
            </a:r>
            <a:r>
              <a:rPr lang="cs-CZ" dirty="0" smtClean="0"/>
              <a:t> Washington</a:t>
            </a:r>
          </a:p>
          <a:p>
            <a:pPr algn="just"/>
            <a:r>
              <a:rPr lang="cs-CZ" dirty="0" smtClean="0"/>
              <a:t>1775 – vypukla válka za nezávislost</a:t>
            </a:r>
          </a:p>
          <a:p>
            <a:pPr algn="just"/>
            <a:r>
              <a:rPr lang="cs-CZ" dirty="0" smtClean="0"/>
              <a:t>1776 – vytlačení Angličanů z Bostonu</a:t>
            </a:r>
          </a:p>
          <a:p>
            <a:pPr algn="just"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/>
          <a:lstStyle/>
          <a:p>
            <a:pPr algn="just"/>
            <a:r>
              <a:rPr lang="cs-CZ" dirty="0" smtClean="0"/>
              <a:t>4. července 1776 –  ve Philadelphii bylo přijato </a:t>
            </a:r>
            <a:r>
              <a:rPr lang="cs-CZ" i="1" dirty="0" smtClean="0"/>
              <a:t>Prohlášení nezávislosti amerických osad</a:t>
            </a:r>
          </a:p>
          <a:p>
            <a:pPr algn="just"/>
            <a:r>
              <a:rPr lang="cs-CZ" i="1" dirty="0" smtClean="0"/>
              <a:t>Vznikly spojené státy americké</a:t>
            </a:r>
          </a:p>
          <a:p>
            <a:pPr algn="just"/>
            <a:r>
              <a:rPr lang="cs-CZ" dirty="0" smtClean="0"/>
              <a:t>1781 – Angličané definitivně poraženi</a:t>
            </a:r>
          </a:p>
          <a:p>
            <a:pPr algn="just"/>
            <a:r>
              <a:rPr lang="cs-CZ" dirty="0" smtClean="0"/>
              <a:t>1787 – přijata </a:t>
            </a:r>
            <a:r>
              <a:rPr lang="cs-CZ" i="1" dirty="0" smtClean="0"/>
              <a:t>americká ústava</a:t>
            </a:r>
          </a:p>
          <a:p>
            <a:pPr algn="just"/>
            <a:r>
              <a:rPr lang="cs-CZ" dirty="0" smtClean="0"/>
              <a:t>USA byl spolek států (unie)</a:t>
            </a:r>
          </a:p>
          <a:p>
            <a:pPr algn="just"/>
            <a:r>
              <a:rPr lang="cs-CZ" dirty="0" smtClean="0"/>
              <a:t>Prvním prezidentem byl zvolen </a:t>
            </a:r>
            <a:r>
              <a:rPr lang="cs-CZ" i="1" dirty="0" err="1" smtClean="0"/>
              <a:t>George</a:t>
            </a:r>
            <a:r>
              <a:rPr lang="cs-CZ" i="1" dirty="0" smtClean="0"/>
              <a:t> Washington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254</Words>
  <PresentationFormat>Předvádění na obrazovce (4:3)</PresentationFormat>
  <Paragraphs>44</Paragraphs>
  <Slides>11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  <vt:variant>
        <vt:lpstr>Vlastní prezentace</vt:lpstr>
      </vt:variant>
      <vt:variant>
        <vt:i4>1</vt:i4>
      </vt:variant>
    </vt:vector>
  </HeadingPairs>
  <TitlesOfParts>
    <vt:vector size="13" baseType="lpstr">
      <vt:lpstr>Motiv sady Office</vt:lpstr>
      <vt:lpstr>Vznik USA</vt:lpstr>
      <vt:lpstr>Mapa států USA</vt:lpstr>
      <vt:lpstr>Snímek 3</vt:lpstr>
      <vt:lpstr>13 osad</vt:lpstr>
      <vt:lpstr>Základní rysy afrických lidí</vt:lpstr>
      <vt:lpstr>Snímek 6</vt:lpstr>
      <vt:lpstr>Benjamin Franklin</vt:lpstr>
      <vt:lpstr>Válka za nezávislost</vt:lpstr>
      <vt:lpstr>Snímek 9</vt:lpstr>
      <vt:lpstr>George Washington</vt:lpstr>
      <vt:lpstr>Zdroje</vt:lpstr>
      <vt:lpstr>Vlastní prezentace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Vznik USA</dc:title>
  <cp:lastModifiedBy>uzivatel</cp:lastModifiedBy>
  <cp:revision>8</cp:revision>
  <dcterms:modified xsi:type="dcterms:W3CDTF">2011-04-15T10:39:10Z</dcterms:modified>
</cp:coreProperties>
</file>