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9" r:id="rId4"/>
    <p:sldId id="262" r:id="rId5"/>
    <p:sldId id="261" r:id="rId6"/>
    <p:sldId id="263" r:id="rId7"/>
    <p:sldId id="264" r:id="rId8"/>
    <p:sldId id="266" r:id="rId9"/>
    <p:sldId id="268" r:id="rId10"/>
    <p:sldId id="265" r:id="rId11"/>
    <p:sldId id="269" r:id="rId12"/>
    <p:sldId id="270" r:id="rId13"/>
    <p:sldId id="267" r:id="rId14"/>
    <p:sldId id="25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33D007-612C-4C77-B43B-1DB1B31D29AC}" type="datetimeFigureOut">
              <a:rPr lang="cs-CZ" smtClean="0"/>
              <a:t>26.4.2011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47C9BD-A682-44CD-83F4-4C2370FBA7F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26.4.2011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26.4.2011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26.4.2011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26.4.2011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upload.wikimedia.org/wikipedia/commons/3/30/Pripjat_Panorama.jpg" TargetMode="Externa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upload.wikimedia.org/wikipedia/commons/9/9b/Tchernobyl_radiation_1996_eo.svg" TargetMode="Externa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upload.wikimedia.org/wikipedia/commons/8/86/Chernobylpowerplantradioactivity.jpg" TargetMode="Externa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File:Chernobylpowerplantradioactivity.jpg" TargetMode="External"/><Relationship Id="rId3" Type="http://schemas.openxmlformats.org/officeDocument/2006/relationships/hyperlink" Target="http://commons.wikimedia.org/wiki/File:ChernobylMIR_SK.jpg" TargetMode="External"/><Relationship Id="rId7" Type="http://schemas.openxmlformats.org/officeDocument/2006/relationships/hyperlink" Target="http://commons.wikimedia.org/wiki/File:Tchernobyl_radiation_1996_eo.svg" TargetMode="External"/><Relationship Id="rId2" Type="http://schemas.openxmlformats.org/officeDocument/2006/relationships/hyperlink" Target="http://commons.wikimedia.org/wiki/File:Kyjob-%C4%8Cernobyl.gi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File:Pripjat_Panorama.jpg" TargetMode="External"/><Relationship Id="rId5" Type="http://schemas.openxmlformats.org/officeDocument/2006/relationships/hyperlink" Target="http://en.wikipedia.org/wiki/File:Pripyat_panorama_2009-001.jpg" TargetMode="External"/><Relationship Id="rId4" Type="http://schemas.openxmlformats.org/officeDocument/2006/relationships/hyperlink" Target="http://en.wikipedia.org/wiki/File:Chernobyl_Nuclear_Power_Plant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upload.wikimedia.org/wikipedia/commons/c/cc/Kyjob-%C4%8Cernobyl.gif" TargetMode="Externa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upload.wikimedia.org/wikipedia/commons/3/32/ChernobylMIR_SK.jpg" TargetMode="Externa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pload.wikimedia.org/wikipedia/commons/6/6a/Chernobyl_Nuclear_Power_Plant.jpg" TargetMode="Externa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upload.wikimedia.org/wikipedia/commons/b/b6/Pripyat_panorama_2009-001.jpg" TargetMode="Externa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57298"/>
            <a:ext cx="8229600" cy="2357454"/>
          </a:xfrm>
        </p:spPr>
        <p:txBody>
          <a:bodyPr>
            <a:noAutofit/>
          </a:bodyPr>
          <a:lstStyle/>
          <a:p>
            <a:r>
              <a:rPr lang="cs-CZ" sz="7200" b="1" dirty="0" smtClean="0"/>
              <a:t>ČERNOBYL</a:t>
            </a:r>
            <a:endParaRPr lang="cs-CZ" sz="7200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357290" y="5929331"/>
            <a:ext cx="7072362" cy="714380"/>
          </a:xfrm>
        </p:spPr>
        <p:txBody>
          <a:bodyPr/>
          <a:lstStyle/>
          <a:p>
            <a:pPr>
              <a:defRPr/>
            </a:pPr>
            <a:r>
              <a:rPr lang="cs-CZ" i="1" dirty="0" smtClean="0">
                <a:solidFill>
                  <a:schemeClr val="tx1">
                    <a:lumMod val="50000"/>
                  </a:schemeClr>
                </a:solidFill>
              </a:rPr>
              <a:t>Autorem materiálu a všech jeho částí, není-li uvedeno jinak, je Jana </a:t>
            </a:r>
            <a:r>
              <a:rPr lang="cs-CZ" i="1" dirty="0" err="1" smtClean="0">
                <a:solidFill>
                  <a:schemeClr val="tx1">
                    <a:lumMod val="50000"/>
                  </a:schemeClr>
                </a:solidFill>
              </a:rPr>
              <a:t>Jančová</a:t>
            </a:r>
            <a:r>
              <a:rPr lang="cs-CZ" i="1" dirty="0" smtClean="0">
                <a:solidFill>
                  <a:schemeClr val="tx1">
                    <a:lumMod val="50000"/>
                  </a:schemeClr>
                </a:solidFill>
              </a:rPr>
              <a:t>. </a:t>
            </a:r>
            <a:endParaRPr lang="cs-CZ" dirty="0" smtClean="0">
              <a:solidFill>
                <a:schemeClr val="tx1">
                  <a:lumMod val="50000"/>
                </a:schemeClr>
              </a:solidFill>
            </a:endParaRPr>
          </a:p>
          <a:p>
            <a:pPr>
              <a:defRPr/>
            </a:pPr>
            <a:r>
              <a:rPr lang="cs-CZ" i="1" dirty="0" smtClean="0">
                <a:solidFill>
                  <a:schemeClr val="tx1">
                    <a:lumMod val="50000"/>
                  </a:schemeClr>
                </a:solidFill>
              </a:rPr>
              <a:t>Dostupné z Metodického portálu www.</a:t>
            </a:r>
            <a:r>
              <a:rPr lang="cs-CZ" i="1" dirty="0" err="1" smtClean="0">
                <a:solidFill>
                  <a:schemeClr val="tx1">
                    <a:lumMod val="50000"/>
                  </a:schemeClr>
                </a:solidFill>
              </a:rPr>
              <a:t>rvp.cz</a:t>
            </a:r>
            <a:r>
              <a:rPr lang="cs-CZ" i="1" dirty="0" smtClean="0">
                <a:solidFill>
                  <a:schemeClr val="tx1">
                    <a:lumMod val="50000"/>
                  </a:schemeClr>
                </a:solidFill>
              </a:rPr>
              <a:t>, ISSN: 1802-4785, financovaného z ESF a státního rozpočtu ČR. Provozováno Výzkumným ústavem pedagogickým v Praze</a:t>
            </a:r>
            <a:r>
              <a:rPr lang="cs-CZ" i="1" dirty="0" smtClean="0">
                <a:solidFill>
                  <a:schemeClr val="tx1">
                    <a:lumMod val="50000"/>
                  </a:schemeClr>
                </a:solidFill>
              </a:rPr>
              <a:t>.</a:t>
            </a:r>
            <a:endParaRPr lang="cs-CZ" dirty="0" smtClean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5984" y="3786190"/>
            <a:ext cx="3429024" cy="56673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Opuštěné město </a:t>
            </a:r>
            <a:r>
              <a:rPr lang="cs-CZ" dirty="0" err="1" smtClean="0"/>
              <a:t>Pripjať</a:t>
            </a:r>
            <a:r>
              <a:rPr lang="cs-CZ" dirty="0" smtClean="0"/>
              <a:t> dnes</a:t>
            </a:r>
            <a:endParaRPr lang="cs-CZ" dirty="0"/>
          </a:p>
        </p:txBody>
      </p:sp>
      <p:pic>
        <p:nvPicPr>
          <p:cNvPr id="21506" name="Picture 2" descr="File:Pripjat Panorama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l="174" r="174"/>
          <a:stretch>
            <a:fillRect/>
          </a:stretch>
        </p:blipFill>
        <p:spPr bwMode="auto">
          <a:xfrm>
            <a:off x="785786" y="1285860"/>
            <a:ext cx="6635750" cy="2155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Následky havárie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pPr algn="just"/>
            <a:r>
              <a:rPr lang="cs-CZ" dirty="0" smtClean="0"/>
              <a:t>Vrtulníky zasypaly reaktor pískem</a:t>
            </a:r>
          </a:p>
          <a:p>
            <a:pPr algn="just"/>
            <a:r>
              <a:rPr lang="cs-CZ" dirty="0" smtClean="0"/>
              <a:t>600 000 armádních </a:t>
            </a:r>
            <a:r>
              <a:rPr lang="cs-CZ" dirty="0" err="1" smtClean="0"/>
              <a:t>záložáků</a:t>
            </a:r>
            <a:r>
              <a:rPr lang="cs-CZ" dirty="0" smtClean="0"/>
              <a:t> ze SSSR odklízelo trosky bez ochranných pomůcek (až 2500 z nich se nedožilo 40 let)</a:t>
            </a:r>
          </a:p>
          <a:p>
            <a:pPr algn="just"/>
            <a:r>
              <a:rPr lang="cs-CZ" dirty="0" smtClean="0"/>
              <a:t>R</a:t>
            </a:r>
            <a:r>
              <a:rPr lang="cs-CZ" dirty="0" smtClean="0"/>
              <a:t>adioaktivní mrak se hnal Evropou (rakovina)</a:t>
            </a:r>
          </a:p>
          <a:p>
            <a:pPr algn="just"/>
            <a:r>
              <a:rPr lang="cs-CZ" dirty="0" smtClean="0"/>
              <a:t>Dnes je reaktor zalitý betonem, zatéká tam – nutná oprava</a:t>
            </a:r>
          </a:p>
          <a:p>
            <a:pPr algn="just"/>
            <a:r>
              <a:rPr lang="cs-CZ" dirty="0" smtClean="0"/>
              <a:t>Na zamořených územích žije 5-7 mil. lidí – nejvíce v Bělorusku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488" y="6000768"/>
            <a:ext cx="3065464" cy="571504"/>
          </a:xfrm>
        </p:spPr>
        <p:txBody>
          <a:bodyPr/>
          <a:lstStyle/>
          <a:p>
            <a:pPr algn="ctr"/>
            <a:r>
              <a:rPr lang="cs-CZ" dirty="0" smtClean="0"/>
              <a:t>Radiace 10 let od havárie</a:t>
            </a:r>
            <a:endParaRPr lang="cs-CZ" dirty="0"/>
          </a:p>
        </p:txBody>
      </p:sp>
      <p:pic>
        <p:nvPicPr>
          <p:cNvPr id="25606" name="Picture 6" descr="File:Tchernobyl radiation 1996 eo.sv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l="566" r="566"/>
          <a:stretch>
            <a:fillRect/>
          </a:stretch>
        </p:blipFill>
        <p:spPr bwMode="auto">
          <a:xfrm>
            <a:off x="1792288" y="612774"/>
            <a:ext cx="5137166" cy="53165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728" y="4929198"/>
            <a:ext cx="6000792" cy="638176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Rok 2003 – naměřená radioaktivita před elektrárnou</a:t>
            </a:r>
            <a:endParaRPr lang="cs-CZ" dirty="0"/>
          </a:p>
        </p:txBody>
      </p:sp>
      <p:pic>
        <p:nvPicPr>
          <p:cNvPr id="23558" name="Picture 6" descr="File:Chernobylpowerplantradioactivity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t="1686" b="1686"/>
          <a:stretch>
            <a:fillRect/>
          </a:stretch>
        </p:blipFill>
        <p:spPr bwMode="auto">
          <a:xfrm>
            <a:off x="1571625" y="612775"/>
            <a:ext cx="5707063" cy="38877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100" dirty="0" smtClean="0"/>
              <a:t>Všechny uveřejněné odkazy jsou dostupné 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>
              <a:buNone/>
            </a:pPr>
            <a:endParaRPr lang="cs-CZ" sz="1100" dirty="0" smtClean="0">
              <a:hlinkClick r:id="rId2"/>
            </a:endParaRPr>
          </a:p>
          <a:p>
            <a:r>
              <a:rPr lang="cs-CZ" sz="1100" dirty="0" smtClean="0">
                <a:hlinkClick r:id="rId2"/>
              </a:rPr>
              <a:t>http</a:t>
            </a:r>
            <a:r>
              <a:rPr lang="cs-CZ" sz="1100" dirty="0" smtClean="0">
                <a:hlinkClick r:id="rId2"/>
              </a:rPr>
              <a:t>://commons.wikimedia.org/wiki/File:Kyjob-%</a:t>
            </a:r>
            <a:r>
              <a:rPr lang="cs-CZ" sz="1100" dirty="0" smtClean="0">
                <a:hlinkClick r:id="rId2"/>
              </a:rPr>
              <a:t>C4%8Cernobyl.gif</a:t>
            </a:r>
            <a:r>
              <a:rPr lang="cs-CZ" sz="1100" dirty="0" smtClean="0"/>
              <a:t> </a:t>
            </a:r>
          </a:p>
          <a:p>
            <a:r>
              <a:rPr lang="cs-CZ" sz="1100" dirty="0" smtClean="0">
                <a:hlinkClick r:id="rId3"/>
              </a:rPr>
              <a:t>http://</a:t>
            </a:r>
            <a:r>
              <a:rPr lang="cs-CZ" sz="1100" dirty="0" smtClean="0">
                <a:hlinkClick r:id="rId3"/>
              </a:rPr>
              <a:t>commons.wikimedia.org/wiki/File:ChernobylMIR_SK.jpg</a:t>
            </a:r>
            <a:endParaRPr lang="cs-CZ" sz="1100" dirty="0" smtClean="0"/>
          </a:p>
          <a:p>
            <a:r>
              <a:rPr lang="cs-CZ" sz="1100" dirty="0" smtClean="0">
                <a:hlinkClick r:id="rId4"/>
              </a:rPr>
              <a:t>http://</a:t>
            </a:r>
            <a:r>
              <a:rPr lang="cs-CZ" sz="1100" dirty="0" smtClean="0">
                <a:hlinkClick r:id="rId4"/>
              </a:rPr>
              <a:t>en.wikipedia.org/wiki/File:Chernobyl_Nuclear_Power_Plant.jpg</a:t>
            </a:r>
            <a:endParaRPr lang="cs-CZ" sz="1100" dirty="0" smtClean="0"/>
          </a:p>
          <a:p>
            <a:r>
              <a:rPr lang="cs-CZ" sz="1100" dirty="0" smtClean="0">
                <a:hlinkClick r:id="rId5"/>
              </a:rPr>
              <a:t>http://</a:t>
            </a:r>
            <a:r>
              <a:rPr lang="cs-CZ" sz="1100" dirty="0" smtClean="0">
                <a:hlinkClick r:id="rId5"/>
              </a:rPr>
              <a:t>en.wikipedia.org/wiki/File:Pripyat_panorama_2009-001.jpg</a:t>
            </a:r>
            <a:r>
              <a:rPr lang="cs-CZ" sz="1100" dirty="0" smtClean="0"/>
              <a:t> </a:t>
            </a:r>
          </a:p>
          <a:p>
            <a:r>
              <a:rPr lang="cs-CZ" sz="1100" dirty="0" smtClean="0">
                <a:hlinkClick r:id="rId6"/>
              </a:rPr>
              <a:t>http://</a:t>
            </a:r>
            <a:r>
              <a:rPr lang="cs-CZ" sz="1100" dirty="0" smtClean="0">
                <a:hlinkClick r:id="rId6"/>
              </a:rPr>
              <a:t>en.wikipedia.org/wiki/File:Pripjat_Panorama.jpg</a:t>
            </a:r>
            <a:endParaRPr lang="cs-CZ" sz="1100" dirty="0" smtClean="0"/>
          </a:p>
          <a:p>
            <a:r>
              <a:rPr lang="cs-CZ" sz="1100" dirty="0" smtClean="0">
                <a:hlinkClick r:id="rId7"/>
              </a:rPr>
              <a:t>http://</a:t>
            </a:r>
            <a:r>
              <a:rPr lang="cs-CZ" sz="1100" dirty="0" smtClean="0">
                <a:hlinkClick r:id="rId7"/>
              </a:rPr>
              <a:t>commons.wikimedia.org/wiki/File:Tchernobyl_radiation_1996_eo.svg</a:t>
            </a:r>
            <a:r>
              <a:rPr lang="cs-CZ" sz="1100" dirty="0" smtClean="0"/>
              <a:t> </a:t>
            </a:r>
          </a:p>
          <a:p>
            <a:r>
              <a:rPr lang="cs-CZ" sz="1100" dirty="0" smtClean="0">
                <a:hlinkClick r:id="rId8"/>
              </a:rPr>
              <a:t>http://</a:t>
            </a:r>
            <a:r>
              <a:rPr lang="cs-CZ" sz="1100" dirty="0" smtClean="0">
                <a:hlinkClick r:id="rId8"/>
              </a:rPr>
              <a:t>en.wikipedia.org/wiki/File:Chernobylpowerplantradioactivity.jpg</a:t>
            </a:r>
            <a:endParaRPr lang="cs-CZ" sz="1100" dirty="0" smtClean="0"/>
          </a:p>
          <a:p>
            <a:endParaRPr lang="cs-CZ" sz="1100" dirty="0" smtClean="0"/>
          </a:p>
          <a:p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14942" y="4500570"/>
            <a:ext cx="3571900" cy="56673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Ukrajinská SSR, hl. město Kyjev</a:t>
            </a:r>
            <a:endParaRPr lang="cs-CZ" dirty="0"/>
          </a:p>
        </p:txBody>
      </p:sp>
      <p:pic>
        <p:nvPicPr>
          <p:cNvPr id="1040" name="Picture 16" descr="File:Kyjob-Černobyl.gif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l="676" r="676"/>
          <a:stretch>
            <a:fillRect/>
          </a:stretch>
        </p:blipFill>
        <p:spPr bwMode="auto">
          <a:xfrm>
            <a:off x="1214414" y="642918"/>
            <a:ext cx="3849688" cy="4959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b="1" i="1" dirty="0" smtClean="0"/>
              <a:t>26</a:t>
            </a:r>
            <a:r>
              <a:rPr lang="cs-CZ" b="1" i="1" dirty="0" smtClean="0"/>
              <a:t>. </a:t>
            </a:r>
            <a:r>
              <a:rPr lang="cs-CZ" b="1" i="1" dirty="0" smtClean="0"/>
              <a:t>duben </a:t>
            </a:r>
            <a:r>
              <a:rPr lang="cs-CZ" b="1" i="1" dirty="0" smtClean="0"/>
              <a:t>1986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Černobyl se nachází asi 100 km od Kyjeva na Ukrajině</a:t>
            </a:r>
          </a:p>
          <a:p>
            <a:pPr algn="just"/>
            <a:r>
              <a:rPr lang="cs-CZ" dirty="0" smtClean="0"/>
              <a:t>V noci probíhá běžný test čtvrtého reaktoru, kterému se nepřikládá velký význam</a:t>
            </a:r>
          </a:p>
          <a:p>
            <a:pPr algn="just"/>
            <a:r>
              <a:rPr lang="cs-CZ" dirty="0" smtClean="0"/>
              <a:t>Špatná konstrukce reaktoru </a:t>
            </a:r>
          </a:p>
          <a:p>
            <a:pPr algn="just"/>
            <a:r>
              <a:rPr lang="cs-CZ" dirty="0" smtClean="0"/>
              <a:t>N</a:t>
            </a:r>
            <a:r>
              <a:rPr lang="cs-CZ" dirty="0" smtClean="0"/>
              <a:t>edostatečně proškolená obsluha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86050" y="5715016"/>
            <a:ext cx="2422522" cy="500066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Snímek z družice</a:t>
            </a:r>
            <a:endParaRPr lang="cs-CZ" dirty="0"/>
          </a:p>
        </p:txBody>
      </p:sp>
      <p:pic>
        <p:nvPicPr>
          <p:cNvPr id="16392" name="Picture 8" descr="File:ChernobylMIR SK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t="5305" b="5305"/>
          <a:stretch>
            <a:fillRect/>
          </a:stretch>
        </p:blipFill>
        <p:spPr bwMode="auto">
          <a:xfrm>
            <a:off x="1142976" y="642918"/>
            <a:ext cx="6000792" cy="48577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1 hodina 23 minut 44 sekund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/>
              <a:t>Nouzové podmínky způsobí přehřátí </a:t>
            </a:r>
            <a:r>
              <a:rPr lang="cs-CZ" dirty="0" smtClean="0"/>
              <a:t>čtvrtého reaktoru</a:t>
            </a:r>
          </a:p>
          <a:p>
            <a:pPr algn="just"/>
            <a:r>
              <a:rPr lang="cs-CZ" dirty="0" smtClean="0"/>
              <a:t>Pracovníci jej chtějí odstavit pomocí tlačítka AZ, které by normálně reakci zastavilo</a:t>
            </a:r>
          </a:p>
          <a:p>
            <a:pPr algn="just"/>
            <a:r>
              <a:rPr lang="cs-CZ" dirty="0" smtClean="0"/>
              <a:t>Tlačítko ale naopak přidává pod kotlem</a:t>
            </a:r>
          </a:p>
          <a:p>
            <a:pPr algn="just"/>
            <a:r>
              <a:rPr lang="cs-CZ" dirty="0" smtClean="0"/>
              <a:t>Silný výbuch prorazil 2000 tun těžké víko reaktoru a trosky vyvrhl do výšky 1 km</a:t>
            </a:r>
          </a:p>
          <a:p>
            <a:pPr algn="just"/>
            <a:r>
              <a:rPr lang="cs-CZ" dirty="0" smtClean="0"/>
              <a:t>Z reaktoru začne prýštit radioaktivita 400x vyšší než při výbuchu jaderné bomby v Hirošimě</a:t>
            </a:r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572140"/>
            <a:ext cx="5486400" cy="571504"/>
          </a:xfrm>
        </p:spPr>
        <p:txBody>
          <a:bodyPr/>
          <a:lstStyle/>
          <a:p>
            <a:pPr algn="ctr"/>
            <a:r>
              <a:rPr lang="cs-CZ" dirty="0" smtClean="0"/>
              <a:t>Černobyl – čtvrtý reaktor zalitý betonem</a:t>
            </a:r>
            <a:endParaRPr lang="cs-CZ" dirty="0"/>
          </a:p>
        </p:txBody>
      </p:sp>
      <p:pic>
        <p:nvPicPr>
          <p:cNvPr id="20494" name="Picture 14" descr="File:Chernobyl Nuclear Power Plant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l="5500" r="5500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Obsluha nevěří ve zničení reaktoru</a:t>
            </a:r>
          </a:p>
          <a:p>
            <a:pPr algn="just"/>
            <a:r>
              <a:rPr lang="cs-CZ" dirty="0" smtClean="0"/>
              <a:t>Přivoláni jsou hasiči, kteří dostávají plnou dávku ozáření (omdlévají, zvrací)</a:t>
            </a:r>
          </a:p>
          <a:p>
            <a:pPr algn="just"/>
            <a:r>
              <a:rPr lang="cs-CZ" dirty="0" smtClean="0"/>
              <a:t>Do několika dnů zemře z 68 hasičů 28 a 3 pracovníci obsluhy</a:t>
            </a:r>
          </a:p>
          <a:p>
            <a:pPr algn="just"/>
            <a:r>
              <a:rPr lang="cs-CZ" dirty="0" smtClean="0"/>
              <a:t>Ráno je zjištěn skutečný stav havárie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472" y="4714884"/>
            <a:ext cx="7929618" cy="78581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Rok 2009 – pohled na elektrárnu (vpravo) ze střechy opuštěného domu v městě </a:t>
            </a:r>
            <a:r>
              <a:rPr lang="cs-CZ" dirty="0" err="1" smtClean="0"/>
              <a:t>Pripjať</a:t>
            </a:r>
            <a:endParaRPr lang="cs-CZ" dirty="0"/>
          </a:p>
        </p:txBody>
      </p:sp>
      <p:pic>
        <p:nvPicPr>
          <p:cNvPr id="24578" name="Picture 2" descr="File:Pripyat panorama 2009-001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t="8066" b="8066"/>
          <a:stretch>
            <a:fillRect/>
          </a:stretch>
        </p:blipFill>
        <p:spPr bwMode="auto">
          <a:xfrm>
            <a:off x="1000100" y="1142984"/>
            <a:ext cx="6858048" cy="3143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Město </a:t>
            </a:r>
            <a:r>
              <a:rPr lang="cs-CZ" b="1" i="1" dirty="0" err="1" smtClean="0"/>
              <a:t>Pripjať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Lidem z okolí se zpráva o výbuchu zatajila</a:t>
            </a:r>
          </a:p>
          <a:p>
            <a:pPr algn="just"/>
            <a:r>
              <a:rPr lang="cs-CZ" dirty="0" smtClean="0"/>
              <a:t>Ve 3 km vzdálené městě bydleli všichni zaměstnanci elektrárny</a:t>
            </a:r>
          </a:p>
          <a:p>
            <a:pPr algn="just"/>
            <a:r>
              <a:rPr lang="cs-CZ" dirty="0" smtClean="0"/>
              <a:t>36 hodin po výbuchu přijelo 1200 autobusů a odvezlo všechny obyvatele města (50 000 lidí)</a:t>
            </a:r>
          </a:p>
          <a:p>
            <a:pPr algn="just"/>
            <a:r>
              <a:rPr lang="cs-CZ" dirty="0" smtClean="0"/>
              <a:t>Na sbalení věcí měli dvě hodiny</a:t>
            </a:r>
          </a:p>
          <a:p>
            <a:pPr algn="just"/>
            <a:r>
              <a:rPr lang="cs-CZ" dirty="0" smtClean="0"/>
              <a:t>Nikdy se už nevrátili</a:t>
            </a:r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</TotalTime>
  <Words>355</Words>
  <PresentationFormat>Předvádění na obrazovce (4:3)</PresentationFormat>
  <Paragraphs>50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ČERNOBYL</vt:lpstr>
      <vt:lpstr>Ukrajinská SSR, hl. město Kyjev</vt:lpstr>
      <vt:lpstr> 26. duben 1986  </vt:lpstr>
      <vt:lpstr>Snímek z družice</vt:lpstr>
      <vt:lpstr>1 hodina 23 minut 44 sekund</vt:lpstr>
      <vt:lpstr>Černobyl – čtvrtý reaktor zalitý betonem</vt:lpstr>
      <vt:lpstr>Snímek 7</vt:lpstr>
      <vt:lpstr>Rok 2009 – pohled na elektrárnu (vpravo) ze střechy opuštěného domu v městě Pripjať</vt:lpstr>
      <vt:lpstr>Město Pripjať</vt:lpstr>
      <vt:lpstr>Opuštěné město Pripjať dnes</vt:lpstr>
      <vt:lpstr>Následky havárie</vt:lpstr>
      <vt:lpstr>Radiace 10 let od havárie</vt:lpstr>
      <vt:lpstr>Rok 2003 – naměřená radioaktivita před elektrárnou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ČERNOBYL</dc:title>
  <cp:lastModifiedBy>uzivatel</cp:lastModifiedBy>
  <cp:revision>11</cp:revision>
  <dcterms:modified xsi:type="dcterms:W3CDTF">2011-04-26T08:12:10Z</dcterms:modified>
</cp:coreProperties>
</file>