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63" r:id="rId3"/>
    <p:sldId id="262" r:id="rId4"/>
    <p:sldId id="264" r:id="rId5"/>
    <p:sldId id="265" r:id="rId6"/>
    <p:sldId id="266" r:id="rId7"/>
    <p:sldId id="260" r:id="rId8"/>
    <p:sldId id="267" r:id="rId9"/>
    <p:sldId id="261" r:id="rId10"/>
    <p:sldId id="26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2BBBE-6711-405D-9FA8-56671D40BDB9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225C7-25EA-4B56-BC54-B8B6546D2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AA5C7559-3D21-4FC5-8D59-ACFD4C131F21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A634889-011B-454F-8359-E9AD331583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CF44E-A2E9-43FB-9495-B659AF3846B5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14A28-8D07-4797-8A44-4F9EF4A566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F8344D-5F7D-4B7A-8BA8-9273F6C5DBE7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9862E-1F89-40D4-B04F-50F7B3B285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5D43130-209C-4A26-8D11-4013CEB241EB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C128611-7ADC-48C3-BA28-4C6A1ADBC19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CC46451F-BA57-4F44-BBFD-197D521D835E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1B771F3-BDA4-43DD-9936-3FD874743B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51E2DC-AC6D-41E5-9E9A-FE1D68E85EF1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55E56-8855-499B-9118-2B954B5F3C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69B2D-72B4-4F0F-9051-4A428C52EF84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0E352-9915-45E0-946D-B755B9C68B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E4CF0A2-C5CA-4559-962C-A60BF5EDF604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F4A3895-2FA0-41C3-BEAC-9B9FA55534D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43A982-4E23-4871-9BEA-DA31CC2BFF44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46980-78DA-4EC9-8F24-BDD46E88E2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4D5EE63-A427-4158-9F8C-0DCDE2780B0B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8AE222F-EBD4-4E3C-91E2-F9845167409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2053E2C-DC4C-4195-859C-642DEC994226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81652EF-77C3-4BA3-8541-A3D3E77EA2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7919DE-D55C-4D26-9D40-9E153EF473D4}" type="datetimeFigureOut">
              <a:rPr lang="cs-CZ" smtClean="0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F95ACF0-386F-449C-ABCB-1D3E54C2CEA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785886" y="571480"/>
            <a:ext cx="7358114" cy="192882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sz="5000" b="1" u="sng" dirty="0" smtClean="0"/>
              <a:t>SOCIALISTICKÉ ČESKOSLOVENSKO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357290" y="5643554"/>
            <a:ext cx="7786710" cy="1214446"/>
          </a:xfrm>
        </p:spPr>
        <p:txBody>
          <a:bodyPr/>
          <a:lstStyle/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Odpor lidí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nápisy na ulicích a zdech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„Běž domů, Ivane!“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„Lenine, probuď se, Brežněv se zbláznil.“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„Okupanti, jděte domů.“</a:t>
            </a:r>
          </a:p>
          <a:p>
            <a:pPr algn="just"/>
            <a:r>
              <a:rPr lang="cs-CZ" dirty="0" smtClean="0"/>
              <a:t>po obsazení Československého rozhlasu a televize se zorganizovalo náhradní vysílání, které se nepodařilo zlikvidovat</a:t>
            </a:r>
          </a:p>
          <a:p>
            <a:pPr algn="just"/>
            <a:r>
              <a:rPr lang="cs-CZ" smtClean="0"/>
              <a:t>dále </a:t>
            </a:r>
            <a:r>
              <a:rPr lang="cs-CZ" dirty="0" smtClean="0"/>
              <a:t>vycházely noviny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Březen </a:t>
            </a:r>
            <a:r>
              <a:rPr lang="cs-CZ" b="1" smtClean="0"/>
              <a:t>1953</a:t>
            </a:r>
            <a:endParaRPr lang="cs-CZ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cs-CZ" smtClean="0"/>
              <a:t>3.3. zemřel J. V. Stalin </a:t>
            </a:r>
          </a:p>
          <a:p>
            <a:pPr algn="just" eaLnBrk="1" hangingPunct="1"/>
            <a:r>
              <a:rPr lang="cs-CZ" smtClean="0"/>
              <a:t>14.3. zemřel </a:t>
            </a:r>
            <a:r>
              <a:rPr lang="cs-CZ" i="1" smtClean="0"/>
              <a:t>Klement Gottwald</a:t>
            </a:r>
            <a:r>
              <a:rPr lang="cs-CZ" smtClean="0"/>
              <a:t> </a:t>
            </a:r>
          </a:p>
          <a:p>
            <a:pPr algn="just" eaLnBrk="1" hangingPunct="1"/>
            <a:r>
              <a:rPr lang="cs-CZ" i="1" smtClean="0"/>
              <a:t>21.3. </a:t>
            </a:r>
            <a:r>
              <a:rPr lang="cs-CZ" smtClean="0"/>
              <a:t>nový prezident </a:t>
            </a:r>
            <a:r>
              <a:rPr lang="cs-CZ" i="1" smtClean="0"/>
              <a:t>Antonín Zápotocký </a:t>
            </a:r>
            <a:r>
              <a:rPr lang="cs-CZ" smtClean="0"/>
              <a:t>(poslouchal sovětské vedení). Chruščovova kritika stalinismu způsobila v KSČ rozruch. Místo zamýšlených změn a potrestání zločinů se ale </a:t>
            </a:r>
            <a:r>
              <a:rPr lang="cs-CZ" i="1" smtClean="0"/>
              <a:t>pouze mluvilo o odstranění chyb</a:t>
            </a:r>
            <a:r>
              <a:rPr lang="cs-CZ" smtClean="0"/>
              <a:t>.</a:t>
            </a:r>
          </a:p>
          <a:p>
            <a:pPr algn="just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Rok </a:t>
            </a:r>
            <a:r>
              <a:rPr lang="cs-CZ" b="1" smtClean="0"/>
              <a:t>1957</a:t>
            </a:r>
            <a:endParaRPr lang="cs-CZ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mtClean="0"/>
              <a:t>13.11. zemřel </a:t>
            </a:r>
            <a:r>
              <a:rPr lang="cs-CZ" i="1" smtClean="0"/>
              <a:t>Antonín Zápotocký </a:t>
            </a:r>
          </a:p>
          <a:p>
            <a:pPr algn="just"/>
            <a:r>
              <a:rPr lang="cs-CZ" smtClean="0"/>
              <a:t>nový prezident  z řad KSČ </a:t>
            </a:r>
            <a:r>
              <a:rPr lang="cs-CZ" i="1" smtClean="0"/>
              <a:t>Antonín Novotný </a:t>
            </a:r>
          </a:p>
          <a:p>
            <a:pPr algn="just">
              <a:buFont typeface="Arial" charset="0"/>
              <a:buNone/>
            </a:pPr>
            <a:r>
              <a:rPr lang="cs-CZ" smtClean="0"/>
              <a:t>(ve funkci od 19.11.1957 do 28.3.1968)</a:t>
            </a:r>
            <a:endParaRPr lang="cs-CZ" i="1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Rok </a:t>
            </a:r>
            <a:r>
              <a:rPr lang="cs-CZ" b="1" smtClean="0"/>
              <a:t>1960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dirty="0" smtClean="0"/>
              <a:t>přijata </a:t>
            </a:r>
            <a:r>
              <a:rPr lang="cs-CZ" i="1" dirty="0" smtClean="0"/>
              <a:t>nová socialistická ústava: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potvrdila vedoucí úlohu KSČ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zlikvidovala slovenskou autonomii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změna názvu státu z ČSR na </a:t>
            </a:r>
            <a:r>
              <a:rPr lang="cs-CZ" i="1" dirty="0" smtClean="0"/>
              <a:t>Československou socialistickou republiku (ČSSR)</a:t>
            </a:r>
          </a:p>
          <a:p>
            <a:pPr algn="just" eaLnBrk="1" hangingPunct="1">
              <a:defRPr/>
            </a:pPr>
            <a:r>
              <a:rPr lang="cs-CZ" dirty="0" smtClean="0"/>
              <a:t>prezident A. Novotný činil politické ústupky </a:t>
            </a:r>
          </a:p>
          <a:p>
            <a:pPr algn="just" eaLnBrk="1" hangingPunct="1">
              <a:defRPr/>
            </a:pPr>
            <a:r>
              <a:rPr lang="cs-CZ" dirty="0" smtClean="0"/>
              <a:t>začínalo období reformy (mezi stoupenci byli i členové KSČ – Alexandr </a:t>
            </a:r>
            <a:r>
              <a:rPr lang="cs-CZ" dirty="0" err="1" smtClean="0"/>
              <a:t>Dubček</a:t>
            </a:r>
            <a:r>
              <a:rPr lang="cs-CZ" dirty="0" smtClean="0"/>
              <a:t>)</a:t>
            </a:r>
          </a:p>
          <a:p>
            <a:pPr marL="514350" indent="-514350" eaLnBrk="1" hangingPunct="1">
              <a:defRPr/>
            </a:pPr>
            <a:endParaRPr lang="cs-CZ" dirty="0" smtClean="0"/>
          </a:p>
          <a:p>
            <a:pPr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Situace v ekonomice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625" y="1600200"/>
            <a:ext cx="8229600" cy="4525963"/>
          </a:xfrm>
        </p:spPr>
        <p:txBody>
          <a:bodyPr/>
          <a:lstStyle/>
          <a:p>
            <a:pPr algn="just"/>
            <a:r>
              <a:rPr lang="cs-CZ" smtClean="0"/>
              <a:t>velká krize (pokles výroby a příjmů obyvatel)</a:t>
            </a:r>
          </a:p>
          <a:p>
            <a:pPr algn="just"/>
            <a:r>
              <a:rPr lang="cs-CZ" smtClean="0"/>
              <a:t>nový reformní plán ekonoma Oty Šika o volném trhu se uváděl v praxi velmi pomalu. Obnovovala se proto státem řízená ekonomika.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Rok </a:t>
            </a:r>
            <a:r>
              <a:rPr lang="cs-CZ" b="1" smtClean="0"/>
              <a:t>1968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dirty="0" smtClean="0"/>
              <a:t>začínalo </a:t>
            </a:r>
            <a:r>
              <a:rPr lang="cs-CZ" i="1" dirty="0" smtClean="0"/>
              <a:t>pražské jaro </a:t>
            </a:r>
            <a:r>
              <a:rPr lang="cs-CZ" dirty="0" smtClean="0"/>
              <a:t>(= demokratizace ČSSR):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prvním tajemníkem ÚV KSČ byl zvolen Alexandr </a:t>
            </a:r>
            <a:r>
              <a:rPr lang="cs-CZ" dirty="0" err="1" smtClean="0"/>
              <a:t>Dubček</a:t>
            </a:r>
            <a:endParaRPr lang="cs-CZ" dirty="0" smtClean="0"/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zanikla cenzura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rozvoj tržního hospodářství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obnova církevního života</a:t>
            </a:r>
          </a:p>
          <a:p>
            <a:pPr marL="514350" indent="-514350" algn="just" eaLnBrk="1" hangingPunct="1">
              <a:buFont typeface="+mj-lt"/>
              <a:buAutoNum type="alphaLcParenR"/>
              <a:defRPr/>
            </a:pPr>
            <a:r>
              <a:rPr lang="cs-CZ" dirty="0" smtClean="0"/>
              <a:t>slib uznání a dodržování občanských práv </a:t>
            </a:r>
          </a:p>
          <a:p>
            <a:pPr marL="514350" indent="-514350" algn="just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514350" indent="-514350" algn="just" eaLnBrk="1" hangingPunct="1">
              <a:buFont typeface="Arial" charset="0"/>
              <a:buNone/>
              <a:defRPr/>
            </a:pPr>
            <a:endParaRPr lang="cs-CZ" dirty="0" smtClean="0"/>
          </a:p>
          <a:p>
            <a:pPr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29600" cy="5268913"/>
          </a:xfrm>
        </p:spPr>
        <p:txBody>
          <a:bodyPr/>
          <a:lstStyle/>
          <a:p>
            <a:pPr marL="514350" indent="-514350" algn="just" eaLnBrk="1" hangingPunct="1">
              <a:defRPr/>
            </a:pPr>
            <a:r>
              <a:rPr lang="cs-CZ" b="1" dirty="0" smtClean="0"/>
              <a:t>30.3.1968</a:t>
            </a:r>
            <a:r>
              <a:rPr lang="cs-CZ" dirty="0" smtClean="0"/>
              <a:t> – nový prezident armádní generál </a:t>
            </a:r>
            <a:r>
              <a:rPr lang="cs-CZ" i="1" dirty="0" smtClean="0"/>
              <a:t>Ludvík Svoboda </a:t>
            </a:r>
            <a:r>
              <a:rPr lang="cs-CZ" dirty="0" smtClean="0"/>
              <a:t>(„hrdina od Dukly a Sokolova, který přinesl společně s Rudou armádou svobodu“)</a:t>
            </a:r>
          </a:p>
          <a:p>
            <a:pPr marL="514350" indent="-514350" algn="just" eaLnBrk="1" hangingPunct="1">
              <a:defRPr/>
            </a:pPr>
            <a:r>
              <a:rPr lang="cs-CZ" dirty="0" smtClean="0"/>
              <a:t>červen 1968 – spisovatel Ludvík Vaculík vydává prohlášení </a:t>
            </a:r>
            <a:r>
              <a:rPr lang="cs-CZ" i="1" dirty="0" smtClean="0"/>
              <a:t>2000 slov</a:t>
            </a:r>
            <a:r>
              <a:rPr lang="cs-CZ" dirty="0" smtClean="0"/>
              <a:t> (o nutnosti pokračovat v reformě)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29600" cy="4525962"/>
          </a:xfrm>
        </p:spPr>
        <p:txBody>
          <a:bodyPr/>
          <a:lstStyle/>
          <a:p>
            <a:pPr algn="just"/>
            <a:r>
              <a:rPr lang="cs-CZ" dirty="0" smtClean="0"/>
              <a:t>evropské země sovětského bloku se snažily reformu zastavit, protože se obávaly jejího vlivu na vlastní domácí poměry</a:t>
            </a:r>
          </a:p>
          <a:p>
            <a:pPr algn="just"/>
            <a:r>
              <a:rPr lang="cs-CZ" dirty="0" smtClean="0"/>
              <a:t>generální tajemník sovětských komunistů </a:t>
            </a:r>
            <a:r>
              <a:rPr lang="cs-CZ" dirty="0" err="1" smtClean="0"/>
              <a:t>Leonid</a:t>
            </a:r>
            <a:r>
              <a:rPr lang="cs-CZ" dirty="0" smtClean="0"/>
              <a:t> Brežněv a vedoucí komunisté pěti zemí Varšavské smlouvy prosadili 20.8.1968 pozvání vojenské pomoci do Československa, aby se navrátil předchozí společenský stav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229600" cy="4983163"/>
          </a:xfrm>
        </p:spPr>
        <p:txBody>
          <a:bodyPr/>
          <a:lstStyle/>
          <a:p>
            <a:pPr algn="just" eaLnBrk="1" hangingPunct="1"/>
            <a:r>
              <a:rPr lang="cs-CZ" b="1" dirty="0" smtClean="0"/>
              <a:t>21.8.1968 </a:t>
            </a:r>
            <a:r>
              <a:rPr lang="cs-CZ" dirty="0" smtClean="0"/>
              <a:t> se souhlasem SSSR vpadly do Československa armády zemí Varšavské smlouvy (SSSR, NDR, </a:t>
            </a:r>
            <a:r>
              <a:rPr lang="cs-CZ" dirty="0" err="1" smtClean="0"/>
              <a:t>Pol</a:t>
            </a:r>
            <a:r>
              <a:rPr lang="cs-CZ" dirty="0" smtClean="0"/>
              <a:t>., </a:t>
            </a:r>
            <a:r>
              <a:rPr lang="cs-CZ" dirty="0" err="1" smtClean="0"/>
              <a:t>Maď</a:t>
            </a:r>
            <a:r>
              <a:rPr lang="cs-CZ" dirty="0" smtClean="0"/>
              <a:t>., </a:t>
            </a:r>
            <a:r>
              <a:rPr lang="cs-CZ" dirty="0" err="1" smtClean="0"/>
              <a:t>Bulh</a:t>
            </a:r>
            <a:r>
              <a:rPr lang="cs-CZ" dirty="0" smtClean="0"/>
              <a:t>.). Okupace byla označena jako „bratrská pomoc“ a měla ukončit reformy. </a:t>
            </a:r>
          </a:p>
          <a:p>
            <a:pPr algn="just" eaLnBrk="1" hangingPunct="1"/>
            <a:r>
              <a:rPr lang="cs-CZ" dirty="0" smtClean="0"/>
              <a:t>ČSSR na 20 let obsadila okupační armáda.</a:t>
            </a:r>
          </a:p>
          <a:p>
            <a:pPr algn="just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244</TotalTime>
  <Words>399</Words>
  <PresentationFormat>Předvádění na obrazovce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SOCIALISTICKÉ ČESKOSLOVENSKO</vt:lpstr>
      <vt:lpstr>Březen 1953</vt:lpstr>
      <vt:lpstr>Rok 1957</vt:lpstr>
      <vt:lpstr>Rok 1960</vt:lpstr>
      <vt:lpstr>Situace v ekonomice</vt:lpstr>
      <vt:lpstr>Rok 1968</vt:lpstr>
      <vt:lpstr>Snímek 7</vt:lpstr>
      <vt:lpstr>Snímek 8</vt:lpstr>
      <vt:lpstr>Snímek 9</vt:lpstr>
      <vt:lpstr>Odpor lidí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uzivatel</cp:lastModifiedBy>
  <cp:revision>29</cp:revision>
  <dcterms:modified xsi:type="dcterms:W3CDTF">2011-04-26T08:14:22Z</dcterms:modified>
</cp:coreProperties>
</file>