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59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62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59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8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32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05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97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28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36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BA07-E8DE-4ABC-98F4-62907010EFDF}" type="datetimeFigureOut">
              <a:rPr lang="cs-CZ" smtClean="0"/>
              <a:t>20.7.2012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E2E7-642A-4B6C-8765-A25ED13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9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astrosvet.com/foto/zatmeni-slunce-mesice_2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Stín, zatmění Slunce a Měsíce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84213" y="4941888"/>
            <a:ext cx="79216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Autorem materiálu a všech jeho částí, není-li uvedeno jinak, je</a:t>
            </a:r>
            <a:r>
              <a:rPr kumimoji="0" lang="cs-CZ" sz="12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Mgr. Iva Stupková.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Dostupné z Metodického portálu www.rvp.cz, ISSN: 1802-4785, financovaného z ESF a státního rozpočtu ČR.</a:t>
            </a:r>
            <a:b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Provozováno Výzkumným ústavem pedagogickým v Praze</a:t>
            </a: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dirty="0" smtClean="0"/>
              <a:t>Stín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je prostor za tělesem, do něhož neproniká světlo ze </a:t>
            </a:r>
            <a:r>
              <a:rPr lang="cs-CZ" dirty="0" smtClean="0"/>
              <a:t>zdroje</a:t>
            </a:r>
          </a:p>
          <a:p>
            <a:pPr lvl="0"/>
            <a:r>
              <a:rPr lang="cs-CZ" dirty="0" smtClean="0"/>
              <a:t>prostor</a:t>
            </a:r>
            <a:r>
              <a:rPr lang="cs-CZ" dirty="0"/>
              <a:t>, do kterého proniká světlo pouze z části zdroje se nazývá </a:t>
            </a:r>
            <a:r>
              <a:rPr lang="cs-CZ" b="1" dirty="0"/>
              <a:t>polostín</a:t>
            </a:r>
          </a:p>
          <a:p>
            <a:endParaRPr lang="cs-CZ" dirty="0"/>
          </a:p>
        </p:txBody>
      </p:sp>
      <p:pic>
        <p:nvPicPr>
          <p:cNvPr id="2050" name="Picture 2" descr="http://www.3dstudio.cz/files/clanky/70_pict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800924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922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Zatmění Slunce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astronomický jev, který nastane, když Měsíc vstoupí mezi Zemi a Slunce, takže jej částečně nebo zcela zakryje</a:t>
            </a:r>
          </a:p>
        </p:txBody>
      </p:sp>
      <p:pic>
        <p:nvPicPr>
          <p:cNvPr id="3074" name="Picture 2" descr="Schema zatmě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68131"/>
            <a:ext cx="5256584" cy="302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17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zatmění Slunce: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Zatmění Slunce </a:t>
            </a:r>
          </a:p>
        </p:txBody>
      </p:sp>
      <p:pic>
        <p:nvPicPr>
          <p:cNvPr id="4098" name="il_fi" descr="http://astrosvet.com/foto/zatmeni-slunce-mesice_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6321585" cy="3039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99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Zatmění Měsíce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astronomický jev, kdy měsíční kotouč je zastíněn planetou Zemí. Nastává při úplňku, pokud se Slunce, Země a Měsíc ocitnou v jedné přímce</a:t>
            </a:r>
          </a:p>
        </p:txBody>
      </p:sp>
      <p:pic>
        <p:nvPicPr>
          <p:cNvPr id="5124" name="Picture 4" descr="Soubor:Moon Eclipse c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3933056"/>
            <a:ext cx="6863205" cy="2384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31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Měsíční fáze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se rozlišují podle toho, jak velkou část Měsíce ozářenou Sluncem můžeme pozorovat ze Země. Označujeme čtyři měsíční fáze:</a:t>
            </a:r>
          </a:p>
          <a:p>
            <a:pPr marL="0" lvl="0" indent="0">
              <a:buNone/>
            </a:pPr>
            <a:r>
              <a:rPr lang="cs-CZ" sz="2000" u="sng" dirty="0" smtClean="0"/>
              <a:t>Nov</a:t>
            </a:r>
            <a:r>
              <a:rPr lang="cs-CZ" sz="2000" dirty="0" smtClean="0"/>
              <a:t> - </a:t>
            </a:r>
            <a:r>
              <a:rPr lang="cs-CZ" sz="2000" dirty="0"/>
              <a:t>Měsíc je k Zemi přivrácen neosvětlenou stranou. </a:t>
            </a:r>
          </a:p>
          <a:p>
            <a:pPr marL="0" lvl="0" indent="0">
              <a:buNone/>
            </a:pPr>
            <a:r>
              <a:rPr lang="cs-CZ" sz="2000" u="sng" dirty="0" smtClean="0"/>
              <a:t>První čtvrť</a:t>
            </a:r>
            <a:r>
              <a:rPr lang="cs-CZ" sz="2000" dirty="0" smtClean="0"/>
              <a:t> - </a:t>
            </a:r>
            <a:r>
              <a:rPr lang="cs-CZ" sz="2000" dirty="0"/>
              <a:t>Po novu před úplňkem má Měsíc tvar písmene </a:t>
            </a:r>
            <a:r>
              <a:rPr lang="cs-CZ" sz="2000" b="1" dirty="0"/>
              <a:t>D</a:t>
            </a:r>
            <a:r>
              <a:rPr lang="cs-CZ" sz="2000" dirty="0"/>
              <a:t>, říká se o něm, že </a:t>
            </a:r>
            <a:r>
              <a:rPr lang="cs-CZ" sz="2000" b="1" dirty="0"/>
              <a:t>dorůstá</a:t>
            </a:r>
            <a:r>
              <a:rPr lang="cs-CZ" sz="2000" dirty="0"/>
              <a:t>. </a:t>
            </a:r>
          </a:p>
          <a:p>
            <a:pPr marL="0" lvl="0" indent="0">
              <a:buNone/>
            </a:pPr>
            <a:r>
              <a:rPr lang="cs-CZ" sz="2000" u="sng" dirty="0" smtClean="0"/>
              <a:t>Úplněk</a:t>
            </a:r>
            <a:r>
              <a:rPr lang="cs-CZ" sz="2000" dirty="0" smtClean="0"/>
              <a:t> - </a:t>
            </a:r>
            <a:r>
              <a:rPr lang="cs-CZ" sz="2000" dirty="0"/>
              <a:t>Měsíc je k Zemi přivrácen osvětlenou stranou. </a:t>
            </a:r>
          </a:p>
          <a:p>
            <a:pPr marL="0" lvl="0" indent="0">
              <a:buNone/>
            </a:pPr>
            <a:r>
              <a:rPr lang="cs-CZ" sz="2000" u="sng" dirty="0" smtClean="0"/>
              <a:t>Poslední čtvrť</a:t>
            </a:r>
            <a:r>
              <a:rPr lang="cs-CZ" sz="2000" dirty="0" smtClean="0"/>
              <a:t> - </a:t>
            </a:r>
            <a:r>
              <a:rPr lang="cs-CZ" sz="2000" dirty="0"/>
              <a:t>Po úplňku před novem má Měsíc tvar písmene </a:t>
            </a:r>
            <a:r>
              <a:rPr lang="cs-CZ" sz="2000" b="1" dirty="0"/>
              <a:t>C</a:t>
            </a:r>
            <a:r>
              <a:rPr lang="cs-CZ" sz="2000" dirty="0"/>
              <a:t>, říká se o něm, že </a:t>
            </a:r>
            <a:r>
              <a:rPr lang="cs-CZ" sz="2000" b="1" dirty="0"/>
              <a:t>couvá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pic>
        <p:nvPicPr>
          <p:cNvPr id="7170" name="Picture 2" descr="http://www.milujemefotografii.cz/wp-content/uploads/2011/09/faze-mes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97152"/>
            <a:ext cx="5429250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180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fyzika.jreichl.com/data/Astro_02_slunecni_soustava_soubory/image1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519124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Měsíční fáze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57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http://www.3dstudio.cz/files/clanky/70_pict06.jpg</a:t>
            </a:r>
          </a:p>
          <a:p>
            <a:r>
              <a:rPr lang="cs-CZ" dirty="0" smtClean="0"/>
              <a:t>http://www.aldebaran.cz/bulletin/2009_28/schema.gif</a:t>
            </a:r>
          </a:p>
          <a:p>
            <a:r>
              <a:rPr lang="cs-CZ" dirty="0" smtClean="0"/>
              <a:t>http://upload.wikimedia.org/wikipedia/commons/thumb/1/1b/Moon_Eclipse_cs.svg/590px-Moon_Eclipse_cs.svg.png</a:t>
            </a:r>
          </a:p>
          <a:p>
            <a:r>
              <a:rPr lang="cs-CZ" dirty="0" smtClean="0"/>
              <a:t>http://fyzika.jreichl.com/data/Astro_02_slunecni_soustava_soubory/image103.png</a:t>
            </a:r>
          </a:p>
          <a:p>
            <a:r>
              <a:rPr lang="cs-CZ" dirty="0" smtClean="0"/>
              <a:t>http://www.milujemefotografii.cz/wp-content/uploads/2011/09/faze-mesice.jpg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009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206</Words>
  <Application>Microsoft Office PowerPoint</Application>
  <PresentationFormat>Předvádění na obrazovce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Stín, zatmění Slunce a Měsíce</vt:lpstr>
      <vt:lpstr>Stín </vt:lpstr>
      <vt:lpstr>Zatmění Slunce </vt:lpstr>
      <vt:lpstr>Zatmění Slunce </vt:lpstr>
      <vt:lpstr>Zatmění Měsíce </vt:lpstr>
      <vt:lpstr>Měsíční fáze </vt:lpstr>
      <vt:lpstr>Měsíční fáze 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Stín, zatmění Slunce a Měsíce</dc:title>
  <dc:creator>Ucitel</dc:creator>
  <cp:lastModifiedBy>Ucitel</cp:lastModifiedBy>
  <cp:revision>3</cp:revision>
  <dcterms:created xsi:type="dcterms:W3CDTF">2012-07-20T09:13:57Z</dcterms:created>
  <dcterms:modified xsi:type="dcterms:W3CDTF">2012-07-20T09:39:56Z</dcterms:modified>
</cp:coreProperties>
</file>