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812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644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378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18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333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72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98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857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10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184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05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B9576-30B1-4826-A7ED-5196CCC13C4C}" type="datetimeFigureOut">
              <a:rPr lang="cs-CZ" smtClean="0"/>
              <a:t>31.8.2012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033B0-DAE6-4863-9AA0-E0BE167EA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17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Těžiště tělesa</a:t>
            </a:r>
            <a:endParaRPr lang="cs-CZ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4653136"/>
            <a:ext cx="6400800" cy="1752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1200" i="1" dirty="0">
                <a:solidFill>
                  <a:schemeClr val="tx1"/>
                </a:solidFill>
              </a:rPr>
              <a:t>Autorem materiálu a všech jeho částí, není-li uvedeno jinak, je </a:t>
            </a:r>
            <a:r>
              <a:rPr lang="cs-CZ" sz="1200" i="1" err="1">
                <a:solidFill>
                  <a:schemeClr val="tx1"/>
                </a:solidFill>
              </a:rPr>
              <a:t>Mgr</a:t>
            </a:r>
            <a:r>
              <a:rPr lang="cs-CZ" sz="1200" i="1" smtClean="0">
                <a:solidFill>
                  <a:schemeClr val="tx1"/>
                </a:solidFill>
              </a:rPr>
              <a:t>. Iva </a:t>
            </a:r>
            <a:r>
              <a:rPr lang="cs-CZ" sz="1200" i="1" dirty="0">
                <a:solidFill>
                  <a:schemeClr val="tx1"/>
                </a:solidFill>
              </a:rPr>
              <a:t>Stupková. </a:t>
            </a:r>
          </a:p>
          <a:p>
            <a:pPr>
              <a:lnSpc>
                <a:spcPct val="80000"/>
              </a:lnSpc>
            </a:pPr>
            <a:r>
              <a:rPr lang="cs-CZ" sz="1200" i="1" dirty="0">
                <a:solidFill>
                  <a:schemeClr val="tx1"/>
                </a:solidFill>
              </a:rPr>
              <a:t>Dostupné z Metodického portálu www.rvp.cz, ISSN: 1802-4785, financovaného z ESF a státního rozpočtu ČR. Provozováno Výzkumným ústavem pedagogickým v Praze.</a:t>
            </a:r>
          </a:p>
          <a:p>
            <a:pPr>
              <a:lnSpc>
                <a:spcPct val="80000"/>
              </a:lnSpc>
            </a:pPr>
            <a:endParaRPr lang="cs-CZ" sz="12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62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Těžiště tělesa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3589" y="1600273"/>
            <a:ext cx="8229600" cy="4525963"/>
          </a:xfrm>
        </p:spPr>
        <p:txBody>
          <a:bodyPr/>
          <a:lstStyle/>
          <a:p>
            <a:r>
              <a:rPr lang="cs-CZ" dirty="0"/>
              <a:t>Zavěsíme-li velmi tenkou desku na nit postupně v různých bodech, zjistíme, že všechny přímky se protínají v jednom bodě </a:t>
            </a:r>
            <a:r>
              <a:rPr lang="cs-CZ" dirty="0" smtClean="0"/>
              <a:t>T. Tento </a:t>
            </a:r>
            <a:r>
              <a:rPr lang="cs-CZ" dirty="0"/>
              <a:t>bod budeme nazývat těžiště tělesa</a:t>
            </a:r>
            <a:r>
              <a:rPr lang="cs-CZ" dirty="0" smtClean="0"/>
              <a:t>.</a:t>
            </a:r>
          </a:p>
          <a:p>
            <a:r>
              <a:rPr lang="cs-CZ" dirty="0"/>
              <a:t>Podepřeme-li nebo zavěsíme těleso v bodě T, zůstane těleso v klidu</a:t>
            </a:r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320848" y="5641455"/>
            <a:ext cx="1143000" cy="914400"/>
          </a:xfrm>
          <a:prstGeom prst="diamond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1892348" y="5641455"/>
            <a:ext cx="0" cy="9144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1357313" y="6098655"/>
            <a:ext cx="1143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1892348" y="4955655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638389" y="5685882"/>
            <a:ext cx="2171700" cy="114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5609939" y="5870055"/>
            <a:ext cx="228600" cy="2286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609939" y="5193425"/>
            <a:ext cx="361917" cy="448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endParaRPr kumimoji="0" lang="cs-CZ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817166" y="5700931"/>
            <a:ext cx="228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T</a:t>
            </a:r>
            <a:endParaRPr kumimoji="0" lang="cs-CZ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30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Každé těleso má jedno </a:t>
            </a:r>
            <a:r>
              <a:rPr lang="cs-CZ" dirty="0" smtClean="0"/>
              <a:t>těžiště</a:t>
            </a:r>
          </a:p>
          <a:p>
            <a:r>
              <a:rPr lang="cs-CZ" dirty="0"/>
              <a:t>V těžišti zakreslujeme působiště výsledné síly nebo gravitační síly </a:t>
            </a:r>
            <a:r>
              <a:rPr lang="cs-CZ" dirty="0" err="1"/>
              <a:t>F</a:t>
            </a:r>
            <a:r>
              <a:rPr lang="cs-CZ" baseline="-25000" dirty="0" err="1"/>
              <a:t>g</a:t>
            </a:r>
            <a:r>
              <a:rPr lang="cs-CZ" dirty="0"/>
              <a:t>.</a:t>
            </a:r>
          </a:p>
          <a:p>
            <a:r>
              <a:rPr lang="cs-CZ" dirty="0" smtClean="0"/>
              <a:t>poloha </a:t>
            </a:r>
            <a:r>
              <a:rPr lang="cs-CZ" dirty="0"/>
              <a:t>těžiště závisí na rozložení látky v </a:t>
            </a:r>
            <a:r>
              <a:rPr lang="cs-CZ" dirty="0" smtClean="0"/>
              <a:t>těles</a:t>
            </a:r>
          </a:p>
          <a:p>
            <a:r>
              <a:rPr lang="cs-CZ" dirty="0" smtClean="0"/>
              <a:t>Těžiště může být i mimo těleso 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Těžiště tělesa</a:t>
            </a:r>
            <a:endParaRPr lang="cs-CZ" dirty="0"/>
          </a:p>
        </p:txBody>
      </p:sp>
      <p:pic>
        <p:nvPicPr>
          <p:cNvPr id="3074" name="Picture 2" descr="http://www.bumerangy.com/image/data/centreofgravity_c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486615"/>
            <a:ext cx="2105025" cy="2209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5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Nepravidelné geometrické tvary </a:t>
            </a:r>
          </a:p>
          <a:p>
            <a:pPr lvl="1"/>
            <a:r>
              <a:rPr lang="cs-CZ" dirty="0" smtClean="0"/>
              <a:t>určíme zavěšováním v různých bodech tělesa</a:t>
            </a:r>
          </a:p>
          <a:p>
            <a:pPr lvl="1"/>
            <a:r>
              <a:rPr lang="cs-CZ" dirty="0" smtClean="0"/>
              <a:t>protažením závěsů vzniknou </a:t>
            </a:r>
            <a:r>
              <a:rPr lang="cs-CZ" dirty="0" smtClean="0">
                <a:solidFill>
                  <a:srgbClr val="CC0000"/>
                </a:solidFill>
              </a:rPr>
              <a:t>těžnice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těžnice se protnou v </a:t>
            </a:r>
            <a:r>
              <a:rPr lang="cs-CZ" dirty="0" smtClean="0">
                <a:solidFill>
                  <a:srgbClr val="CC0000"/>
                </a:solidFill>
              </a:rPr>
              <a:t>těžišti</a:t>
            </a:r>
            <a:endParaRPr lang="cs-CZ" b="1" dirty="0" smtClean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Těžiště tělesa</a:t>
            </a:r>
            <a:endParaRPr lang="cs-CZ" dirty="0"/>
          </a:p>
        </p:txBody>
      </p:sp>
      <p:pic>
        <p:nvPicPr>
          <p:cNvPr id="2050" name="Picture 2" descr="http://fyzika.jreichl.com/data/M_tuheteleso_soubory/image08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8200" y="3981277"/>
            <a:ext cx="4696048" cy="227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039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Urči těžiště těchto těles: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 smtClean="0"/>
              <a:t>Těžiště tělesa</a:t>
            </a:r>
            <a:endParaRPr lang="cs-CZ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00112" y="2420888"/>
            <a:ext cx="1079599" cy="10081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2679501" y="2323393"/>
            <a:ext cx="1480741" cy="1203102"/>
          </a:xfrm>
          <a:prstGeom prst="parallelogram">
            <a:avLst>
              <a:gd name="adj" fmla="val 3326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5076056" y="2323392"/>
            <a:ext cx="1368152" cy="1105607"/>
          </a:xfrm>
          <a:prstGeom prst="plus">
            <a:avLst>
              <a:gd name="adj" fmla="val 25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696961" y="4653136"/>
            <a:ext cx="1485900" cy="10287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685193" y="4437112"/>
            <a:ext cx="1469355" cy="1491134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Pěticípá hvězda 9"/>
          <p:cNvSpPr/>
          <p:nvPr/>
        </p:nvSpPr>
        <p:spPr>
          <a:xfrm>
            <a:off x="4929307" y="4328653"/>
            <a:ext cx="1512168" cy="1460748"/>
          </a:xfrm>
          <a:prstGeom prst="star5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AutoShape 7"/>
          <p:cNvSpPr>
            <a:spLocks noChangeArrowheads="1"/>
          </p:cNvSpPr>
          <p:nvPr/>
        </p:nvSpPr>
        <p:spPr bwMode="auto">
          <a:xfrm>
            <a:off x="6948264" y="2604033"/>
            <a:ext cx="1728192" cy="641821"/>
          </a:xfrm>
          <a:prstGeom prst="parallelogram">
            <a:avLst>
              <a:gd name="adj" fmla="val 55775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6948264" y="4797152"/>
            <a:ext cx="1693912" cy="833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810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http://fyzika.jreichl.com/data/M_tuheteleso_soubory/image087.png</a:t>
            </a:r>
          </a:p>
          <a:p>
            <a:r>
              <a:rPr lang="cs-CZ" dirty="0" smtClean="0"/>
              <a:t>http://www.bumerangy.com/image/data/centreofgravity_cz.png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98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Těžiště tělesa</vt:lpstr>
      <vt:lpstr>Těžiště tělesa</vt:lpstr>
      <vt:lpstr>Těžiště tělesa</vt:lpstr>
      <vt:lpstr>Těžiště tělesa</vt:lpstr>
      <vt:lpstr>Těžiště tělesa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Těžiště tělesa</dc:title>
  <dc:creator>Peta</dc:creator>
  <cp:lastModifiedBy>Peta</cp:lastModifiedBy>
  <cp:revision>4</cp:revision>
  <dcterms:created xsi:type="dcterms:W3CDTF">2012-07-20T21:23:00Z</dcterms:created>
  <dcterms:modified xsi:type="dcterms:W3CDTF">2012-08-31T16:50:52Z</dcterms:modified>
</cp:coreProperties>
</file>