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3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9E7CB-3563-4E0A-8994-A4CBCC86148B}" type="datetimeFigureOut">
              <a:rPr lang="cs-CZ" smtClean="0"/>
              <a:t>4.10.2012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45FC4-B4AE-45E3-88FE-D31DB42977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3536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9E7CB-3563-4E0A-8994-A4CBCC86148B}" type="datetimeFigureOut">
              <a:rPr lang="cs-CZ" smtClean="0"/>
              <a:t>4.10.2012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45FC4-B4AE-45E3-88FE-D31DB42977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9761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9E7CB-3563-4E0A-8994-A4CBCC86148B}" type="datetimeFigureOut">
              <a:rPr lang="cs-CZ" smtClean="0"/>
              <a:t>4.10.2012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45FC4-B4AE-45E3-88FE-D31DB42977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4125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9E7CB-3563-4E0A-8994-A4CBCC86148B}" type="datetimeFigureOut">
              <a:rPr lang="cs-CZ" smtClean="0"/>
              <a:t>4.10.2012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45FC4-B4AE-45E3-88FE-D31DB42977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7554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9E7CB-3563-4E0A-8994-A4CBCC86148B}" type="datetimeFigureOut">
              <a:rPr lang="cs-CZ" smtClean="0"/>
              <a:t>4.10.2012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45FC4-B4AE-45E3-88FE-D31DB42977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5585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9E7CB-3563-4E0A-8994-A4CBCC86148B}" type="datetimeFigureOut">
              <a:rPr lang="cs-CZ" smtClean="0"/>
              <a:t>4.10.2012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45FC4-B4AE-45E3-88FE-D31DB42977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679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9E7CB-3563-4E0A-8994-A4CBCC86148B}" type="datetimeFigureOut">
              <a:rPr lang="cs-CZ" smtClean="0"/>
              <a:t>4.10.2012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45FC4-B4AE-45E3-88FE-D31DB42977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7181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9E7CB-3563-4E0A-8994-A4CBCC86148B}" type="datetimeFigureOut">
              <a:rPr lang="cs-CZ" smtClean="0"/>
              <a:t>4.10.2012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45FC4-B4AE-45E3-88FE-D31DB42977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1772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9E7CB-3563-4E0A-8994-A4CBCC86148B}" type="datetimeFigureOut">
              <a:rPr lang="cs-CZ" smtClean="0"/>
              <a:t>4.10.2012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45FC4-B4AE-45E3-88FE-D31DB42977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0173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9E7CB-3563-4E0A-8994-A4CBCC86148B}" type="datetimeFigureOut">
              <a:rPr lang="cs-CZ" smtClean="0"/>
              <a:t>4.10.2012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45FC4-B4AE-45E3-88FE-D31DB42977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8252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9E7CB-3563-4E0A-8994-A4CBCC86148B}" type="datetimeFigureOut">
              <a:rPr lang="cs-CZ" smtClean="0"/>
              <a:t>4.10.2012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45FC4-B4AE-45E3-88FE-D31DB42977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9647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39E7CB-3563-4E0A-8994-A4CBCC86148B}" type="datetimeFigureOut">
              <a:rPr lang="cs-CZ" smtClean="0"/>
              <a:t>4.10.2012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45FC4-B4AE-45E3-88FE-D31DB42977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6238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Kalorimetrická rovnice</a:t>
            </a:r>
            <a:endParaRPr lang="cs-CZ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684213" y="4941888"/>
            <a:ext cx="7921625" cy="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1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cs typeface="Arial" pitchFamily="34" charset="0"/>
              </a:rPr>
              <a:t>Autorem materiálu a všech jeho částí, není-li uvedeno jinak, je</a:t>
            </a:r>
            <a:r>
              <a:rPr kumimoji="0" lang="cs-CZ" sz="1200" b="1" i="1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cs-CZ" sz="1200" b="0" i="1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cs typeface="Arial" pitchFamily="34" charset="0"/>
              </a:rPr>
              <a:t>Mgr. Iva Stupková.</a:t>
            </a:r>
            <a:endParaRPr kumimoji="0" lang="cs-CZ" sz="12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1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cs typeface="Arial" pitchFamily="34" charset="0"/>
              </a:rPr>
              <a:t>Dostupné z Metodického portálu www.rvp.cz, ISSN: 1802-4785, financovaného z ESF a státního rozpočtu ČR.</a:t>
            </a:r>
            <a:br>
              <a:rPr kumimoji="0" lang="cs-CZ" sz="1200" b="0" i="1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cs-CZ" sz="1200" b="0" i="1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cs typeface="Arial" pitchFamily="34" charset="0"/>
              </a:rPr>
              <a:t>Provozováno Výzkumným ústavem pedagogickým v Praze</a:t>
            </a:r>
            <a:r>
              <a:rPr kumimoji="0" lang="cs-CZ" sz="12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cs typeface="Arial" pitchFamily="34" charset="0"/>
              </a:rPr>
              <a:t>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37853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Kalorimetrická rovnice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4000" b="1" dirty="0" smtClean="0"/>
              <a:t>		    Q</a:t>
            </a:r>
            <a:r>
              <a:rPr lang="cs-CZ" sz="4000" b="1" baseline="-25000" dirty="0" smtClean="0"/>
              <a:t>přijaté </a:t>
            </a:r>
            <a:r>
              <a:rPr lang="cs-CZ" sz="4000" b="1" dirty="0" smtClean="0"/>
              <a:t>= Q</a:t>
            </a:r>
            <a:r>
              <a:rPr lang="cs-CZ" sz="4000" b="1" baseline="-25000" dirty="0" smtClean="0"/>
              <a:t>předané</a:t>
            </a:r>
          </a:p>
          <a:p>
            <a:pPr marL="0" indent="0">
              <a:buNone/>
            </a:pPr>
            <a:endParaRPr lang="cs-CZ" baseline="-25000" dirty="0" smtClean="0"/>
          </a:p>
        </p:txBody>
      </p:sp>
      <p:sp>
        <p:nvSpPr>
          <p:cNvPr id="5" name="Obdélník 4"/>
          <p:cNvSpPr/>
          <p:nvPr/>
        </p:nvSpPr>
        <p:spPr>
          <a:xfrm>
            <a:off x="1691680" y="2564904"/>
            <a:ext cx="565121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400" b="1" dirty="0" smtClean="0"/>
              <a:t>m</a:t>
            </a:r>
            <a:r>
              <a:rPr lang="cs-CZ" sz="4400" b="1" baseline="-25000" dirty="0" smtClean="0"/>
              <a:t>1</a:t>
            </a:r>
            <a:r>
              <a:rPr lang="cs-CZ" sz="4400" b="1" dirty="0" smtClean="0"/>
              <a:t>c</a:t>
            </a:r>
            <a:r>
              <a:rPr lang="cs-CZ" sz="4400" b="1" baseline="-25000" dirty="0" smtClean="0"/>
              <a:t>1</a:t>
            </a:r>
            <a:r>
              <a:rPr lang="cs-CZ" sz="4400" b="1" dirty="0" smtClean="0"/>
              <a:t>(t - t</a:t>
            </a:r>
            <a:r>
              <a:rPr lang="cs-CZ" sz="4400" b="1" baseline="-25000" dirty="0" smtClean="0"/>
              <a:t>1</a:t>
            </a:r>
            <a:r>
              <a:rPr lang="cs-CZ" sz="4400" b="1" dirty="0" smtClean="0"/>
              <a:t>) = </a:t>
            </a:r>
            <a:r>
              <a:rPr lang="cs-CZ" sz="4400" b="1" dirty="0" smtClean="0"/>
              <a:t>m</a:t>
            </a:r>
            <a:r>
              <a:rPr lang="cs-CZ" sz="4400" b="1" baseline="-25000" dirty="0" smtClean="0"/>
              <a:t>2</a:t>
            </a:r>
            <a:r>
              <a:rPr lang="cs-CZ" sz="4400" b="1" dirty="0" smtClean="0"/>
              <a:t>c</a:t>
            </a:r>
            <a:r>
              <a:rPr lang="cs-CZ" sz="4400" b="1" baseline="-25000" dirty="0" smtClean="0"/>
              <a:t>2</a:t>
            </a:r>
            <a:r>
              <a:rPr lang="cs-CZ" sz="4400" b="1" dirty="0" smtClean="0"/>
              <a:t>(t</a:t>
            </a:r>
            <a:r>
              <a:rPr lang="cs-CZ" sz="4400" b="1" baseline="-25000" dirty="0" smtClean="0"/>
              <a:t>2</a:t>
            </a:r>
            <a:r>
              <a:rPr lang="cs-CZ" sz="4400" b="1" dirty="0" smtClean="0"/>
              <a:t> </a:t>
            </a:r>
            <a:r>
              <a:rPr lang="cs-CZ" sz="4400" b="1" dirty="0" smtClean="0"/>
              <a:t>- </a:t>
            </a:r>
            <a:r>
              <a:rPr lang="cs-CZ" sz="4400" b="1" dirty="0" smtClean="0"/>
              <a:t>t)</a:t>
            </a:r>
            <a:endParaRPr lang="cs-CZ" sz="4400" b="1" dirty="0"/>
          </a:p>
        </p:txBody>
      </p:sp>
      <p:sp>
        <p:nvSpPr>
          <p:cNvPr id="6" name="Obdélník 5"/>
          <p:cNvSpPr/>
          <p:nvPr/>
        </p:nvSpPr>
        <p:spPr>
          <a:xfrm>
            <a:off x="1979712" y="3535485"/>
            <a:ext cx="559836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 smtClean="0"/>
              <a:t>t</a:t>
            </a:r>
            <a:r>
              <a:rPr lang="cs-CZ" sz="2400" baseline="-25000" dirty="0" smtClean="0"/>
              <a:t>1</a:t>
            </a:r>
            <a:r>
              <a:rPr lang="cs-CZ" sz="2400" dirty="0" smtClean="0"/>
              <a:t> </a:t>
            </a:r>
            <a:r>
              <a:rPr lang="or-IN" sz="2400" dirty="0" smtClean="0"/>
              <a:t>… </a:t>
            </a:r>
            <a:r>
              <a:rPr lang="cs-CZ" sz="2400" dirty="0" smtClean="0"/>
              <a:t>teplota vody před vhození válečku</a:t>
            </a:r>
          </a:p>
          <a:p>
            <a:r>
              <a:rPr lang="cs-CZ" sz="2400" dirty="0" smtClean="0"/>
              <a:t>t</a:t>
            </a:r>
            <a:r>
              <a:rPr lang="cs-CZ" sz="2400" baseline="-25000" dirty="0" smtClean="0"/>
              <a:t>2</a:t>
            </a:r>
            <a:r>
              <a:rPr lang="cs-CZ" sz="2400" dirty="0" smtClean="0"/>
              <a:t> </a:t>
            </a:r>
            <a:r>
              <a:rPr lang="or-IN" sz="2400" dirty="0" smtClean="0"/>
              <a:t>… </a:t>
            </a:r>
            <a:r>
              <a:rPr lang="cs-CZ" sz="2400" dirty="0" smtClean="0"/>
              <a:t>teplota válečku před vhození do vody </a:t>
            </a:r>
          </a:p>
          <a:p>
            <a:r>
              <a:rPr lang="cs-CZ" sz="2400" dirty="0" smtClean="0"/>
              <a:t>t … výsledná teplota po ustálení</a:t>
            </a:r>
          </a:p>
          <a:p>
            <a:r>
              <a:rPr lang="cs-CZ" sz="2400" dirty="0" smtClean="0"/>
              <a:t>m</a:t>
            </a:r>
            <a:r>
              <a:rPr lang="cs-CZ" sz="2400" baseline="-25000" dirty="0" smtClean="0"/>
              <a:t>1</a:t>
            </a:r>
            <a:r>
              <a:rPr lang="cs-CZ" sz="2400" dirty="0" smtClean="0"/>
              <a:t> </a:t>
            </a:r>
            <a:r>
              <a:rPr lang="or-IN" sz="2400" dirty="0" smtClean="0"/>
              <a:t>… </a:t>
            </a:r>
            <a:r>
              <a:rPr lang="cs-CZ" sz="2400" dirty="0" smtClean="0"/>
              <a:t>hmotnost vody</a:t>
            </a:r>
          </a:p>
          <a:p>
            <a:r>
              <a:rPr lang="cs-CZ" sz="2400" dirty="0" smtClean="0"/>
              <a:t>m</a:t>
            </a:r>
            <a:r>
              <a:rPr lang="cs-CZ" sz="2400" baseline="-25000" dirty="0" smtClean="0"/>
              <a:t>2</a:t>
            </a:r>
            <a:r>
              <a:rPr lang="cs-CZ" sz="2400" dirty="0" smtClean="0"/>
              <a:t> </a:t>
            </a:r>
            <a:r>
              <a:rPr lang="or-IN" sz="2400" dirty="0" smtClean="0"/>
              <a:t>… </a:t>
            </a:r>
            <a:r>
              <a:rPr lang="cs-CZ" sz="2400" dirty="0" smtClean="0"/>
              <a:t>hmotnost válečku</a:t>
            </a:r>
          </a:p>
          <a:p>
            <a:r>
              <a:rPr lang="cs-CZ" sz="2400" dirty="0" smtClean="0"/>
              <a:t>c</a:t>
            </a:r>
            <a:r>
              <a:rPr lang="cs-CZ" sz="2400" baseline="-25000" dirty="0" smtClean="0"/>
              <a:t>1</a:t>
            </a:r>
            <a:r>
              <a:rPr lang="cs-CZ" sz="2400" dirty="0" smtClean="0"/>
              <a:t> </a:t>
            </a:r>
            <a:r>
              <a:rPr lang="or-IN" sz="2400" dirty="0" smtClean="0"/>
              <a:t>… </a:t>
            </a:r>
            <a:r>
              <a:rPr lang="cs-CZ" sz="2400" dirty="0" smtClean="0"/>
              <a:t>měrná tepelná kapacita vody</a:t>
            </a:r>
          </a:p>
          <a:p>
            <a:r>
              <a:rPr lang="cs-CZ" sz="2400" dirty="0" smtClean="0"/>
              <a:t>c</a:t>
            </a:r>
            <a:r>
              <a:rPr lang="cs-CZ" sz="2400" baseline="-25000" dirty="0" smtClean="0"/>
              <a:t>2</a:t>
            </a:r>
            <a:r>
              <a:rPr lang="or-IN" sz="2400" dirty="0" smtClean="0"/>
              <a:t>… </a:t>
            </a:r>
            <a:r>
              <a:rPr lang="cs-CZ" sz="2400" dirty="0" smtClean="0"/>
              <a:t>měrná tepelná kapacita mědi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95722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tepelně izolované soustavě se teplo </a:t>
            </a:r>
            <a:r>
              <a:rPr lang="cs-CZ" dirty="0" smtClean="0"/>
              <a:t>Q</a:t>
            </a:r>
            <a:r>
              <a:rPr lang="cs-CZ" baseline="-25000" dirty="0" smtClean="0"/>
              <a:t>2</a:t>
            </a:r>
            <a:r>
              <a:rPr lang="cs-CZ" dirty="0" smtClean="0"/>
              <a:t> odevzdané </a:t>
            </a:r>
            <a:r>
              <a:rPr lang="cs-CZ" dirty="0"/>
              <a:t>teplejším tělesem rovná teplu </a:t>
            </a:r>
            <a:r>
              <a:rPr lang="cs-CZ" dirty="0" smtClean="0"/>
              <a:t>Q</a:t>
            </a:r>
            <a:r>
              <a:rPr lang="cs-CZ" baseline="-25000" dirty="0" smtClean="0"/>
              <a:t>1</a:t>
            </a:r>
            <a:r>
              <a:rPr lang="cs-CZ" dirty="0" smtClean="0"/>
              <a:t> přijatému </a:t>
            </a:r>
            <a:r>
              <a:rPr lang="cs-CZ" dirty="0"/>
              <a:t>chladnějším </a:t>
            </a:r>
            <a:r>
              <a:rPr lang="cs-CZ" dirty="0" smtClean="0"/>
              <a:t>tělesem</a:t>
            </a:r>
          </a:p>
          <a:p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Kalorimetrická rovnice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3458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0995" y="2060847"/>
            <a:ext cx="5626968" cy="4525963"/>
          </a:xfrm>
        </p:spPr>
        <p:txBody>
          <a:bodyPr/>
          <a:lstStyle/>
          <a:p>
            <a:r>
              <a:rPr lang="cs-CZ" dirty="0" smtClean="0"/>
              <a:t>slouží k zabránění výměny tepla mezi tělesy a okolím </a:t>
            </a:r>
          </a:p>
          <a:p>
            <a:r>
              <a:rPr lang="cs-CZ" dirty="0" smtClean="0"/>
              <a:t>je to izolovaná nádoba, uzavřená víkem, kterým procházím teploměr </a:t>
            </a:r>
          </a:p>
          <a:p>
            <a:r>
              <a:rPr lang="cs-CZ" dirty="0" smtClean="0"/>
              <a:t>může být doplněn míchacím zařízením </a:t>
            </a:r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Kalorimetr</a:t>
            </a:r>
            <a:endParaRPr lang="cs-CZ" dirty="0"/>
          </a:p>
        </p:txBody>
      </p:sp>
      <p:pic>
        <p:nvPicPr>
          <p:cNvPr id="2050" name="Picture 2" descr="http://leccos.com/pics/pic/kalorimetr_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1916832"/>
            <a:ext cx="2524125" cy="3714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64373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 smtClean="0"/>
              <a:t>Vzorový 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Do 5 litrů vody, která má teplotu 18 °C, hodím 300gramový měděný váleček o teplotě </a:t>
            </a:r>
            <a:r>
              <a:rPr lang="cs-CZ" sz="2000" dirty="0" smtClean="0"/>
              <a:t>70 </a:t>
            </a:r>
            <a:r>
              <a:rPr lang="cs-CZ" sz="2000" dirty="0"/>
              <a:t>°C. O kolik stupňů se voda ohřeje po ustálení teploty? Předpokládejme, že tepelná </a:t>
            </a:r>
            <a:r>
              <a:rPr lang="cs-CZ" sz="2000" dirty="0" smtClean="0"/>
              <a:t>výměna </a:t>
            </a:r>
            <a:r>
              <a:rPr lang="cs-CZ" sz="2000" dirty="0"/>
              <a:t>nastane pouze mezi vodou a válečkem. Měrná tepelná kapacita vody je </a:t>
            </a:r>
            <a:r>
              <a:rPr lang="cs-CZ" sz="2000" dirty="0" smtClean="0"/>
              <a:t>4180 </a:t>
            </a:r>
            <a:r>
              <a:rPr lang="cs-CZ" sz="2000" dirty="0"/>
              <a:t>J ∙ </a:t>
            </a:r>
            <a:r>
              <a:rPr lang="cs-CZ" sz="2000" dirty="0" smtClean="0"/>
              <a:t>K</a:t>
            </a:r>
            <a:r>
              <a:rPr lang="cs-CZ" sz="2000" baseline="30000" dirty="0" smtClean="0"/>
              <a:t>-1</a:t>
            </a:r>
            <a:r>
              <a:rPr lang="cs-CZ" sz="2000" dirty="0" smtClean="0"/>
              <a:t>∙ kg</a:t>
            </a:r>
            <a:r>
              <a:rPr lang="cs-CZ" sz="2000" baseline="30000" dirty="0" smtClean="0"/>
              <a:t>-1</a:t>
            </a:r>
            <a:r>
              <a:rPr lang="cs-CZ" sz="2000" dirty="0" smtClean="0"/>
              <a:t>, </a:t>
            </a:r>
            <a:r>
              <a:rPr lang="cs-CZ" sz="2000" dirty="0"/>
              <a:t>měrná tepelná kapacita mědi je 383 J ∙ </a:t>
            </a:r>
            <a:r>
              <a:rPr lang="cs-CZ" sz="2000" dirty="0" smtClean="0"/>
              <a:t>K</a:t>
            </a:r>
            <a:r>
              <a:rPr lang="cs-CZ" sz="2000" baseline="30000" dirty="0" smtClean="0"/>
              <a:t>-1</a:t>
            </a:r>
            <a:r>
              <a:rPr lang="cs-CZ" sz="2000" dirty="0" smtClean="0"/>
              <a:t>∙ kg</a:t>
            </a:r>
            <a:r>
              <a:rPr lang="cs-CZ" sz="2000" baseline="30000" dirty="0" smtClean="0"/>
              <a:t>-1</a:t>
            </a:r>
            <a:endParaRPr lang="cs-CZ" sz="2000" baseline="30000" dirty="0"/>
          </a:p>
        </p:txBody>
      </p:sp>
      <p:sp>
        <p:nvSpPr>
          <p:cNvPr id="4" name="Obdélník 3"/>
          <p:cNvSpPr/>
          <p:nvPr/>
        </p:nvSpPr>
        <p:spPr>
          <a:xfrm>
            <a:off x="611560" y="3356635"/>
            <a:ext cx="559836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t</a:t>
            </a:r>
            <a:r>
              <a:rPr lang="cs-CZ" baseline="-25000" dirty="0" smtClean="0"/>
              <a:t>1</a:t>
            </a:r>
            <a:r>
              <a:rPr lang="cs-CZ" dirty="0" smtClean="0"/>
              <a:t> </a:t>
            </a:r>
            <a:r>
              <a:rPr lang="or-IN" dirty="0" smtClean="0"/>
              <a:t>… </a:t>
            </a:r>
            <a:r>
              <a:rPr lang="cs-CZ" dirty="0" smtClean="0"/>
              <a:t>teplota vody před vhození válečku</a:t>
            </a:r>
          </a:p>
          <a:p>
            <a:r>
              <a:rPr lang="cs-CZ" dirty="0" smtClean="0"/>
              <a:t>t</a:t>
            </a:r>
            <a:r>
              <a:rPr lang="cs-CZ" baseline="-25000" dirty="0" smtClean="0"/>
              <a:t>2</a:t>
            </a:r>
            <a:r>
              <a:rPr lang="cs-CZ" dirty="0" smtClean="0"/>
              <a:t> </a:t>
            </a:r>
            <a:r>
              <a:rPr lang="or-IN" dirty="0" smtClean="0"/>
              <a:t>… </a:t>
            </a:r>
            <a:r>
              <a:rPr lang="cs-CZ" dirty="0" smtClean="0"/>
              <a:t>teplota válečku před vhození do vody </a:t>
            </a:r>
          </a:p>
          <a:p>
            <a:r>
              <a:rPr lang="cs-CZ" dirty="0" smtClean="0"/>
              <a:t>t … výsledná teplota po ustálení</a:t>
            </a:r>
          </a:p>
          <a:p>
            <a:r>
              <a:rPr lang="cs-CZ" dirty="0" smtClean="0"/>
              <a:t>m</a:t>
            </a:r>
            <a:r>
              <a:rPr lang="cs-CZ" baseline="-25000" dirty="0" smtClean="0"/>
              <a:t>1</a:t>
            </a:r>
            <a:r>
              <a:rPr lang="cs-CZ" dirty="0" smtClean="0"/>
              <a:t> </a:t>
            </a:r>
            <a:r>
              <a:rPr lang="or-IN" dirty="0" smtClean="0"/>
              <a:t>… </a:t>
            </a:r>
            <a:r>
              <a:rPr lang="cs-CZ" dirty="0" smtClean="0"/>
              <a:t>hmotnost vody</a:t>
            </a:r>
          </a:p>
          <a:p>
            <a:r>
              <a:rPr lang="cs-CZ" dirty="0" smtClean="0"/>
              <a:t>m</a:t>
            </a:r>
            <a:r>
              <a:rPr lang="cs-CZ" baseline="-25000" dirty="0" smtClean="0"/>
              <a:t>2</a:t>
            </a:r>
            <a:r>
              <a:rPr lang="cs-CZ" dirty="0" smtClean="0"/>
              <a:t> </a:t>
            </a:r>
            <a:r>
              <a:rPr lang="or-IN" dirty="0" smtClean="0"/>
              <a:t>… </a:t>
            </a:r>
            <a:r>
              <a:rPr lang="cs-CZ" dirty="0" smtClean="0"/>
              <a:t>hmotnost válečku</a:t>
            </a:r>
          </a:p>
          <a:p>
            <a:r>
              <a:rPr lang="cs-CZ" dirty="0" smtClean="0"/>
              <a:t>c</a:t>
            </a:r>
            <a:r>
              <a:rPr lang="cs-CZ" baseline="-25000" dirty="0" smtClean="0"/>
              <a:t>1</a:t>
            </a:r>
            <a:r>
              <a:rPr lang="cs-CZ" dirty="0" smtClean="0"/>
              <a:t> </a:t>
            </a:r>
            <a:r>
              <a:rPr lang="or-IN" dirty="0" smtClean="0"/>
              <a:t>… </a:t>
            </a:r>
            <a:r>
              <a:rPr lang="cs-CZ" dirty="0" smtClean="0"/>
              <a:t>měrná tepelná kapacita vody</a:t>
            </a:r>
          </a:p>
          <a:p>
            <a:r>
              <a:rPr lang="cs-CZ" dirty="0" smtClean="0"/>
              <a:t>c</a:t>
            </a:r>
            <a:r>
              <a:rPr lang="cs-CZ" baseline="-25000" dirty="0" smtClean="0"/>
              <a:t>2</a:t>
            </a:r>
            <a:r>
              <a:rPr lang="or-IN" dirty="0" smtClean="0"/>
              <a:t>… </a:t>
            </a:r>
            <a:r>
              <a:rPr lang="cs-CZ" dirty="0" smtClean="0"/>
              <a:t>měrná tepelná kapacita mědi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3341201"/>
            <a:ext cx="3931457" cy="3096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46174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90000"/>
            </a:schemeClr>
          </a:solidFill>
        </p:spPr>
        <p:txBody>
          <a:bodyPr/>
          <a:lstStyle/>
          <a:p>
            <a:r>
              <a:rPr lang="cs-CZ" dirty="0" smtClean="0"/>
              <a:t>Příklady na procvičení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sz="2000" dirty="0"/>
              <a:t>Za jakou dobu ohřeje elektrický ponorný vařič o příkonu 500 W vodu o hmotnosti 115 g potřebnou na uvaření šálku černé kávy z teploty 24,5 °C na 100 °C? </a:t>
            </a:r>
            <a:r>
              <a:rPr lang="cs-CZ" sz="2000" dirty="0" smtClean="0"/>
              <a:t>Účinnost </a:t>
            </a:r>
            <a:r>
              <a:rPr lang="cs-CZ" sz="2000" dirty="0"/>
              <a:t>vařiče je 85 %. ( 85 s</a:t>
            </a:r>
            <a:r>
              <a:rPr lang="cs-CZ" sz="2000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000" dirty="0"/>
              <a:t>Hliníkový předmět o hmotnosti 800 g  a teplotě 250°C byl vložen do vody o hmotnosti 1,5 kg a teplotě 15°C. Jaká je výsledná teplota soustavy po dosažení rovnovážného stavu? Předpokládáme, že tepelná výměna nastala jen mezi hliníkovým předmětem a vodou? </a:t>
            </a:r>
            <a:br>
              <a:rPr lang="cs-CZ" sz="2000" dirty="0"/>
            </a:br>
            <a:r>
              <a:rPr lang="cs-CZ" sz="2000" dirty="0"/>
              <a:t>(asi 39 °C</a:t>
            </a:r>
            <a:r>
              <a:rPr lang="cs-CZ" sz="2000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000" dirty="0"/>
              <a:t>V kalorimetru o tepelné kapacitě 400 J.K</a:t>
            </a:r>
            <a:r>
              <a:rPr lang="cs-CZ" sz="2000" baseline="30000" dirty="0"/>
              <a:t>–1</a:t>
            </a:r>
            <a:r>
              <a:rPr lang="cs-CZ" sz="2000" dirty="0"/>
              <a:t> je voda o hmotnosti 650 g a teplotě 17 °C. Do vody vložíme hliníkové těleso o hmotnosti 78 g a teplotě 90°C. Výsledná teplota soustavy po dosažení rovnovážného stavu  je 18,6 °C. Určete měrnou tepelnou kapacitu hliníku. Měrná tepelná kapacita vody je 4180 J.kg</a:t>
            </a:r>
            <a:r>
              <a:rPr lang="cs-CZ" sz="2000" baseline="30000" dirty="0"/>
              <a:t>–1</a:t>
            </a:r>
            <a:r>
              <a:rPr lang="cs-CZ" sz="2000" dirty="0"/>
              <a:t>K</a:t>
            </a:r>
            <a:r>
              <a:rPr lang="cs-CZ" sz="2000" baseline="30000" dirty="0"/>
              <a:t>–1</a:t>
            </a:r>
            <a:r>
              <a:rPr lang="cs-CZ" sz="2000" dirty="0"/>
              <a:t>. (895 J.kg</a:t>
            </a:r>
            <a:r>
              <a:rPr lang="cs-CZ" sz="2000" baseline="30000" dirty="0"/>
              <a:t>–1</a:t>
            </a:r>
            <a:r>
              <a:rPr lang="cs-CZ" sz="2000" dirty="0"/>
              <a:t>K</a:t>
            </a:r>
            <a:r>
              <a:rPr lang="cs-CZ" sz="2000" baseline="30000" dirty="0"/>
              <a:t>–1</a:t>
            </a:r>
            <a:r>
              <a:rPr lang="cs-CZ" sz="2000" dirty="0"/>
              <a:t>)</a:t>
            </a:r>
          </a:p>
          <a:p>
            <a:pPr marL="514350" indent="-514350">
              <a:buFont typeface="+mj-lt"/>
              <a:buAutoNum type="arabicPeriod"/>
            </a:pPr>
            <a:endParaRPr lang="cs-CZ" sz="2000" dirty="0"/>
          </a:p>
          <a:p>
            <a:pPr marL="514350" indent="-514350">
              <a:buFont typeface="+mj-lt"/>
              <a:buAutoNum type="arabicPeriod"/>
            </a:pPr>
            <a:endParaRPr lang="cs-CZ" sz="1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80965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http://leccos.com/pics/pic/kalorimetr_.jpg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246337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259</Words>
  <Application>Microsoft Office PowerPoint</Application>
  <PresentationFormat>Předvádění na obrazovce (4:3)</PresentationFormat>
  <Paragraphs>35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systému Office</vt:lpstr>
      <vt:lpstr>Kalorimetrická rovnice</vt:lpstr>
      <vt:lpstr>Kalorimetrická rovnice</vt:lpstr>
      <vt:lpstr>Kalorimetrická rovnice</vt:lpstr>
      <vt:lpstr>Kalorimetr</vt:lpstr>
      <vt:lpstr>Vzorový příklad</vt:lpstr>
      <vt:lpstr>Příklady na procvičení </vt:lpstr>
      <vt:lpstr>Zdroje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Kalorimetrická rovnice</dc:title>
  <dc:creator>Ucitel</dc:creator>
  <cp:lastModifiedBy>Ucitel</cp:lastModifiedBy>
  <cp:revision>7</cp:revision>
  <dcterms:created xsi:type="dcterms:W3CDTF">2012-07-19T18:38:05Z</dcterms:created>
  <dcterms:modified xsi:type="dcterms:W3CDTF">2012-10-04T17:20:15Z</dcterms:modified>
</cp:coreProperties>
</file>