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9" r:id="rId3"/>
    <p:sldId id="270" r:id="rId4"/>
    <p:sldId id="271" r:id="rId5"/>
    <p:sldId id="272" r:id="rId6"/>
    <p:sldId id="273" r:id="rId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04CC4D-F24A-4989-916B-BAEB83EB9C5B}" type="datetimeFigureOut">
              <a:rPr lang="cs-CZ" smtClean="0"/>
              <a:t>3.10.2012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028651-E8B9-48A9-B443-5E8979F0EF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1884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28651-E8B9-48A9-B443-5E8979F0EF2B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186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A8CD7-D54C-424C-9DF6-AF8299FDA2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352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125DCF-2B48-4CC0-AB19-FBCDCDA16A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172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A0ECA-EABB-4A89-8E8A-A43BB107AA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812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1F61B-EDD9-4DC9-8EE3-EFDF30A6EB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4833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85239-5667-4952-BF4B-8693BFDED8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1474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79B85-1134-4E60-BEF6-13C2DC1F09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124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E29C6C-1581-4BED-A4EC-138FA167D1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1054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578338-EED7-4A4D-8B8E-8E62AB80F1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8195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3715C9-3AB7-4BB0-BB97-767C331A74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607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73B7F5-540C-4063-8534-F24CD9201F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181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7030A-584F-423A-96A0-277363693E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397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C24AD00F-D6F6-489E-8AE0-0192C7A32AC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3.png"/><Relationship Id="rId7" Type="http://schemas.openxmlformats.org/officeDocument/2006/relationships/image" Target="../media/image1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20.png"/><Relationship Id="rId7" Type="http://schemas.openxmlformats.org/officeDocument/2006/relationships/image" Target="../media/image23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Relationship Id="rId9" Type="http://schemas.openxmlformats.org/officeDocument/2006/relationships/image" Target="../media/image2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Rezistory - příklady </a:t>
            </a:r>
            <a:endParaRPr lang="cs-CZ" b="1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4437063"/>
            <a:ext cx="6400800" cy="838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200" i="1" dirty="0" smtClean="0"/>
              <a:t>Autorem materiálu a všech jeho částí, není-li uvedeno jinak, je </a:t>
            </a:r>
            <a:r>
              <a:rPr lang="cs-CZ" sz="1200" i="1" dirty="0" err="1" smtClean="0"/>
              <a:t>Mgr.Iva</a:t>
            </a:r>
            <a:r>
              <a:rPr lang="cs-CZ" sz="1200" i="1" dirty="0" smtClean="0"/>
              <a:t> Stupková. </a:t>
            </a:r>
          </a:p>
          <a:p>
            <a:pPr eaLnBrk="1" hangingPunct="1">
              <a:lnSpc>
                <a:spcPct val="80000"/>
              </a:lnSpc>
            </a:pPr>
            <a:r>
              <a:rPr lang="cs-CZ" sz="1200" i="1" dirty="0" smtClean="0"/>
              <a:t>Dostupné z Metodického portálu www.rvp.cz, ISSN: 1802-4785, financovaného z ESF a státního rozpočtu ČR. Provozováno Výzkumným ústavem pedagogickým v Praze.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 eaLnBrk="1" hangingPunct="1"/>
            <a:r>
              <a:rPr lang="cs-CZ" smtClean="0"/>
              <a:t>Příklady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25538"/>
            <a:ext cx="8064500" cy="8636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cs-CZ" sz="2800" dirty="0" smtClean="0"/>
              <a:t>1. Urči </a:t>
            </a:r>
            <a:r>
              <a:rPr lang="cs-CZ" sz="2800" dirty="0" smtClean="0"/>
              <a:t>výsledný odpor </a:t>
            </a:r>
            <a:r>
              <a:rPr lang="cs-CZ" sz="2800" dirty="0" smtClean="0"/>
              <a:t>R v obvodu, kde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2800" dirty="0" smtClean="0"/>
              <a:t>R</a:t>
            </a:r>
            <a:r>
              <a:rPr lang="cs-CZ" sz="2800" baseline="-25000" dirty="0" smtClean="0"/>
              <a:t>1</a:t>
            </a:r>
            <a:r>
              <a:rPr lang="cs-CZ" sz="2800" dirty="0" smtClean="0"/>
              <a:t> </a:t>
            </a:r>
            <a:r>
              <a:rPr lang="cs-CZ" sz="2800" dirty="0" smtClean="0"/>
              <a:t>= </a:t>
            </a:r>
            <a:r>
              <a:rPr lang="cs-CZ" sz="2800" dirty="0" smtClean="0"/>
              <a:t>80 </a:t>
            </a:r>
            <a:r>
              <a:rPr lang="el-GR" sz="2800" dirty="0" smtClean="0"/>
              <a:t>Ω</a:t>
            </a:r>
            <a:r>
              <a:rPr lang="cs-CZ" sz="2800" dirty="0" smtClean="0"/>
              <a:t> </a:t>
            </a:r>
            <a:r>
              <a:rPr lang="cs-CZ" sz="2800" dirty="0" smtClean="0"/>
              <a:t>, R</a:t>
            </a:r>
            <a:r>
              <a:rPr lang="cs-CZ" sz="2800" baseline="-25000" dirty="0" smtClean="0"/>
              <a:t>2</a:t>
            </a:r>
            <a:r>
              <a:rPr lang="cs-CZ" sz="2800" dirty="0" smtClean="0"/>
              <a:t> = 30 </a:t>
            </a:r>
            <a:r>
              <a:rPr lang="el-GR" sz="2800" dirty="0" smtClean="0"/>
              <a:t>Ω</a:t>
            </a:r>
            <a:r>
              <a:rPr lang="cs-CZ" sz="2800" dirty="0" smtClean="0"/>
              <a:t>, </a:t>
            </a:r>
            <a:r>
              <a:rPr lang="cs-CZ" sz="2800" dirty="0" smtClean="0"/>
              <a:t>R</a:t>
            </a:r>
            <a:r>
              <a:rPr lang="cs-CZ" sz="2800" baseline="-25000" dirty="0" smtClean="0"/>
              <a:t>3</a:t>
            </a:r>
            <a:r>
              <a:rPr lang="cs-CZ" sz="2800" dirty="0" smtClean="0"/>
              <a:t> </a:t>
            </a:r>
            <a:r>
              <a:rPr lang="cs-CZ" sz="2800" dirty="0"/>
              <a:t>= </a:t>
            </a:r>
            <a:r>
              <a:rPr lang="cs-CZ" sz="2800" dirty="0" smtClean="0"/>
              <a:t>15 </a:t>
            </a:r>
            <a:r>
              <a:rPr lang="el-GR" sz="2800" dirty="0" smtClean="0"/>
              <a:t>Ω</a:t>
            </a:r>
            <a:r>
              <a:rPr lang="cs-CZ" sz="2800" dirty="0" smtClean="0"/>
              <a:t>, R</a:t>
            </a:r>
            <a:r>
              <a:rPr lang="cs-CZ" sz="2800" baseline="-25000" dirty="0" smtClean="0"/>
              <a:t>4</a:t>
            </a:r>
            <a:r>
              <a:rPr lang="cs-CZ" sz="2800" dirty="0" smtClean="0"/>
              <a:t> </a:t>
            </a:r>
            <a:r>
              <a:rPr lang="cs-CZ" sz="2800" dirty="0"/>
              <a:t>= </a:t>
            </a:r>
            <a:r>
              <a:rPr lang="cs-CZ" sz="2800" dirty="0" smtClean="0"/>
              <a:t>110 </a:t>
            </a:r>
            <a:r>
              <a:rPr lang="el-GR" sz="2800" dirty="0" smtClean="0"/>
              <a:t>Ω</a:t>
            </a:r>
            <a:r>
              <a:rPr lang="cs-CZ" sz="2800" dirty="0" smtClean="0"/>
              <a:t>,</a:t>
            </a:r>
            <a:r>
              <a:rPr lang="cs-CZ" sz="2800" dirty="0"/>
              <a:t> </a:t>
            </a:r>
            <a:endParaRPr lang="cs-CZ" sz="28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800" dirty="0" smtClean="0"/>
          </a:p>
        </p:txBody>
      </p:sp>
      <p:sp>
        <p:nvSpPr>
          <p:cNvPr id="8197" name="Rectangle 34"/>
          <p:cNvSpPr>
            <a:spLocks noChangeArrowheads="1"/>
          </p:cNvSpPr>
          <p:nvPr/>
        </p:nvSpPr>
        <p:spPr bwMode="auto">
          <a:xfrm>
            <a:off x="0" y="36068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198" name="Rectangle 40"/>
          <p:cNvSpPr>
            <a:spLocks noChangeArrowheads="1"/>
          </p:cNvSpPr>
          <p:nvPr/>
        </p:nvSpPr>
        <p:spPr bwMode="auto">
          <a:xfrm>
            <a:off x="0" y="17335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200" name="Rectangle 42"/>
          <p:cNvSpPr>
            <a:spLocks noChangeArrowheads="1"/>
          </p:cNvSpPr>
          <p:nvPr/>
        </p:nvSpPr>
        <p:spPr bwMode="auto">
          <a:xfrm>
            <a:off x="0" y="4200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201" name="Rectangle 43"/>
          <p:cNvSpPr>
            <a:spLocks noChangeArrowheads="1"/>
          </p:cNvSpPr>
          <p:nvPr/>
        </p:nvSpPr>
        <p:spPr bwMode="auto">
          <a:xfrm>
            <a:off x="0" y="47593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202" name="Rectangle 51"/>
          <p:cNvSpPr>
            <a:spLocks noChangeArrowheads="1"/>
          </p:cNvSpPr>
          <p:nvPr/>
        </p:nvSpPr>
        <p:spPr bwMode="auto">
          <a:xfrm>
            <a:off x="0" y="41957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203" name="Rectangle 56"/>
          <p:cNvSpPr>
            <a:spLocks noChangeArrowheads="1"/>
          </p:cNvSpPr>
          <p:nvPr/>
        </p:nvSpPr>
        <p:spPr bwMode="auto">
          <a:xfrm>
            <a:off x="0" y="32464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204" name="Rectangle 57"/>
          <p:cNvSpPr>
            <a:spLocks noChangeArrowheads="1"/>
          </p:cNvSpPr>
          <p:nvPr/>
        </p:nvSpPr>
        <p:spPr bwMode="auto">
          <a:xfrm>
            <a:off x="0" y="41671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205" name="Rectangle 60"/>
          <p:cNvSpPr>
            <a:spLocks noChangeArrowheads="1"/>
          </p:cNvSpPr>
          <p:nvPr/>
        </p:nvSpPr>
        <p:spPr bwMode="auto">
          <a:xfrm>
            <a:off x="0" y="245427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206" name="Rectangle 61"/>
          <p:cNvSpPr>
            <a:spLocks noChangeArrowheads="1"/>
          </p:cNvSpPr>
          <p:nvPr/>
        </p:nvSpPr>
        <p:spPr bwMode="auto">
          <a:xfrm>
            <a:off x="0" y="32464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207" name="Rectangle 62"/>
          <p:cNvSpPr>
            <a:spLocks noChangeArrowheads="1"/>
          </p:cNvSpPr>
          <p:nvPr/>
        </p:nvSpPr>
        <p:spPr bwMode="auto">
          <a:xfrm>
            <a:off x="0" y="4200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208" name="Rectangle 68"/>
          <p:cNvSpPr>
            <a:spLocks noChangeArrowheads="1"/>
          </p:cNvSpPr>
          <p:nvPr/>
        </p:nvSpPr>
        <p:spPr bwMode="auto">
          <a:xfrm>
            <a:off x="0" y="4200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pSp>
        <p:nvGrpSpPr>
          <p:cNvPr id="13" name="Skupina 12"/>
          <p:cNvGrpSpPr/>
          <p:nvPr/>
        </p:nvGrpSpPr>
        <p:grpSpPr>
          <a:xfrm>
            <a:off x="3713936" y="2286559"/>
            <a:ext cx="2007855" cy="3502388"/>
            <a:chOff x="3713936" y="2286559"/>
            <a:chExt cx="2007855" cy="3502388"/>
          </a:xfrm>
        </p:grpSpPr>
        <p:sp>
          <p:nvSpPr>
            <p:cNvPr id="8219" name="Rectangle 40"/>
            <p:cNvSpPr>
              <a:spLocks noChangeArrowheads="1"/>
            </p:cNvSpPr>
            <p:nvPr/>
          </p:nvSpPr>
          <p:spPr bwMode="auto">
            <a:xfrm>
              <a:off x="3713936" y="5327282"/>
              <a:ext cx="2007281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cs-CZ" sz="2400" dirty="0">
                  <a:sym typeface="Symbol" pitchFamily="18" charset="2"/>
                </a:rPr>
                <a:t> </a:t>
              </a:r>
              <a:r>
                <a:rPr lang="cs-CZ" sz="2400" b="1" dirty="0" smtClean="0">
                  <a:sym typeface="Symbol" pitchFamily="18" charset="2"/>
                </a:rPr>
                <a:t>R´ </a:t>
              </a:r>
              <a:r>
                <a:rPr lang="cs-CZ" sz="2400" b="1" dirty="0">
                  <a:sym typeface="Symbol" pitchFamily="18" charset="2"/>
                </a:rPr>
                <a:t>= </a:t>
              </a:r>
              <a:r>
                <a:rPr lang="cs-CZ" sz="2400" b="1" dirty="0" smtClean="0">
                  <a:sym typeface="Symbol" pitchFamily="18" charset="2"/>
                </a:rPr>
                <a:t>10 </a:t>
              </a:r>
              <a:r>
                <a:rPr lang="el-GR" sz="2400" b="1" dirty="0"/>
                <a:t>Ω</a:t>
              </a:r>
              <a:r>
                <a:rPr lang="cs-CZ" sz="2400" dirty="0">
                  <a:sym typeface="Symbol" pitchFamily="18" charset="2"/>
                </a:rPr>
                <a:t>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" name="TextovéPole 5"/>
                <p:cNvSpPr txBox="1"/>
                <p:nvPr/>
              </p:nvSpPr>
              <p:spPr>
                <a:xfrm>
                  <a:off x="3848903" y="2286559"/>
                  <a:ext cx="1822935" cy="70218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0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2800" b="0" i="0" smtClean="0">
                              <a:latin typeface="Cambria Math"/>
                            </a:rPr>
                            <m:t>R</m:t>
                          </m:r>
                          <m:r>
                            <a:rPr lang="cs-CZ" sz="2800" b="0" i="0" smtClean="0">
                              <a:latin typeface="Cambria Math"/>
                            </a:rPr>
                            <m:t>´</m:t>
                          </m:r>
                        </m:den>
                      </m:f>
                    </m:oMath>
                  </a14:m>
                  <a:r>
                    <a:rPr lang="cs-CZ" sz="2800" dirty="0" smtClean="0"/>
                    <a:t>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0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2800" b="0" i="0" smtClean="0">
                              <a:latin typeface="Cambria Math"/>
                            </a:rPr>
                            <m:t>R</m:t>
                          </m:r>
                          <m:r>
                            <a:rPr lang="cs-CZ" sz="2800" b="0" i="0" baseline="-25000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cs-CZ" sz="2800" dirty="0" smtClean="0"/>
                    <a:t> +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0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2800" b="0" i="0" smtClean="0">
                              <a:latin typeface="Cambria Math"/>
                            </a:rPr>
                            <m:t>R</m:t>
                          </m:r>
                          <m:r>
                            <a:rPr lang="cs-CZ" sz="2800" b="0" i="0" baseline="-25000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a14:m>
                  <a:endParaRPr lang="cs-CZ" dirty="0"/>
                </a:p>
              </p:txBody>
            </p:sp>
          </mc:Choice>
          <mc:Fallback>
            <p:sp>
              <p:nvSpPr>
                <p:cNvPr id="6" name="TextovéPole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48903" y="2286559"/>
                  <a:ext cx="1822935" cy="702180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9565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4" name="TextovéPole 63"/>
                <p:cNvSpPr txBox="1"/>
                <p:nvPr/>
              </p:nvSpPr>
              <p:spPr>
                <a:xfrm>
                  <a:off x="3863590" y="3026014"/>
                  <a:ext cx="1858201" cy="70339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0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2800" b="0" i="0" smtClean="0">
                              <a:latin typeface="Cambria Math"/>
                            </a:rPr>
                            <m:t>R</m:t>
                          </m:r>
                          <m:r>
                            <a:rPr lang="cs-CZ" sz="2800" b="0" i="0" smtClean="0">
                              <a:latin typeface="Cambria Math"/>
                            </a:rPr>
                            <m:t>´</m:t>
                          </m:r>
                        </m:den>
                      </m:f>
                    </m:oMath>
                  </a14:m>
                  <a:r>
                    <a:rPr lang="cs-CZ" sz="2800" dirty="0" smtClean="0"/>
                    <a:t>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0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b="0" i="0" smtClean="0">
                              <a:latin typeface="Cambria Math"/>
                            </a:rPr>
                            <m:t>30</m:t>
                          </m:r>
                        </m:den>
                      </m:f>
                    </m:oMath>
                  </a14:m>
                  <a:r>
                    <a:rPr lang="cs-CZ" sz="2800" dirty="0" smtClean="0"/>
                    <a:t> +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0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b="0" i="0" smtClean="0">
                              <a:latin typeface="Cambria Math"/>
                            </a:rPr>
                            <m:t>15</m:t>
                          </m:r>
                        </m:den>
                      </m:f>
                    </m:oMath>
                  </a14:m>
                  <a:endParaRPr lang="cs-CZ" dirty="0"/>
                </a:p>
              </p:txBody>
            </p:sp>
          </mc:Choice>
          <mc:Fallback>
            <p:sp>
              <p:nvSpPr>
                <p:cNvPr id="64" name="TextovéPole 6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63590" y="3026014"/>
                  <a:ext cx="1858201" cy="703398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8621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7" name="TextovéPole 66"/>
                <p:cNvSpPr txBox="1"/>
                <p:nvPr/>
              </p:nvSpPr>
              <p:spPr>
                <a:xfrm>
                  <a:off x="3935598" y="3743401"/>
                  <a:ext cx="1335622" cy="70429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0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2800" b="0" i="0" smtClean="0">
                              <a:latin typeface="Cambria Math"/>
                            </a:rPr>
                            <m:t>R</m:t>
                          </m:r>
                          <m:r>
                            <a:rPr lang="cs-CZ" sz="2800" b="0" i="0" smtClean="0">
                              <a:latin typeface="Cambria Math"/>
                            </a:rPr>
                            <m:t>´</m:t>
                          </m:r>
                        </m:den>
                      </m:f>
                    </m:oMath>
                  </a14:m>
                  <a:r>
                    <a:rPr lang="cs-CZ" sz="2800" dirty="0" smtClean="0"/>
                    <a:t>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0" smtClean="0">
                              <a:latin typeface="Cambria Math"/>
                            </a:rPr>
                            <m:t>1+</m:t>
                          </m:r>
                          <m:r>
                            <a:rPr lang="cs-CZ" sz="2800" b="0" i="0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cs-CZ" sz="2800" b="0" i="0" smtClean="0">
                              <a:latin typeface="Cambria Math"/>
                            </a:rPr>
                            <m:t>30</m:t>
                          </m:r>
                        </m:den>
                      </m:f>
                    </m:oMath>
                  </a14:m>
                  <a:endParaRPr lang="cs-CZ" dirty="0"/>
                </a:p>
              </p:txBody>
            </p:sp>
          </mc:Choice>
          <mc:Fallback>
            <p:sp>
              <p:nvSpPr>
                <p:cNvPr id="67" name="TextovéPole 6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35598" y="3743401"/>
                  <a:ext cx="1335622" cy="704295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8621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8" name="TextovéPole 67"/>
                <p:cNvSpPr txBox="1"/>
                <p:nvPr/>
              </p:nvSpPr>
              <p:spPr>
                <a:xfrm>
                  <a:off x="3935598" y="4463481"/>
                  <a:ext cx="1144865" cy="70429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0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2800" b="0" i="0" smtClean="0">
                              <a:latin typeface="Cambria Math"/>
                            </a:rPr>
                            <m:t>R</m:t>
                          </m:r>
                          <m:r>
                            <a:rPr lang="cs-CZ" sz="2800" b="0" i="0" smtClean="0">
                              <a:latin typeface="Cambria Math"/>
                            </a:rPr>
                            <m:t>´</m:t>
                          </m:r>
                        </m:den>
                      </m:f>
                    </m:oMath>
                  </a14:m>
                  <a:r>
                    <a:rPr lang="cs-CZ" sz="2800" dirty="0" smtClean="0"/>
                    <a:t>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0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cs-CZ" sz="2800" b="0" i="0" smtClean="0">
                              <a:latin typeface="Cambria Math"/>
                            </a:rPr>
                            <m:t>30</m:t>
                          </m:r>
                        </m:den>
                      </m:f>
                    </m:oMath>
                  </a14:m>
                  <a:endParaRPr lang="cs-CZ" dirty="0"/>
                </a:p>
              </p:txBody>
            </p:sp>
          </mc:Choice>
          <mc:Fallback>
            <p:sp>
              <p:nvSpPr>
                <p:cNvPr id="68" name="TextovéPole 6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35598" y="4463481"/>
                  <a:ext cx="1144865" cy="704295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8621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" name="Skupina 8"/>
          <p:cNvGrpSpPr/>
          <p:nvPr/>
        </p:nvGrpSpPr>
        <p:grpSpPr>
          <a:xfrm>
            <a:off x="683568" y="2636912"/>
            <a:ext cx="2495311" cy="2829373"/>
            <a:chOff x="789424" y="3009453"/>
            <a:chExt cx="2495311" cy="2829373"/>
          </a:xfrm>
        </p:grpSpPr>
        <p:sp>
          <p:nvSpPr>
            <p:cNvPr id="8224" name="Rectangle 5"/>
            <p:cNvSpPr>
              <a:spLocks noChangeArrowheads="1"/>
            </p:cNvSpPr>
            <p:nvPr/>
          </p:nvSpPr>
          <p:spPr bwMode="auto">
            <a:xfrm>
              <a:off x="1621194" y="5049838"/>
              <a:ext cx="594122" cy="2254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25" name="Rectangle 6"/>
            <p:cNvSpPr>
              <a:spLocks noChangeArrowheads="1"/>
            </p:cNvSpPr>
            <p:nvPr/>
          </p:nvSpPr>
          <p:spPr bwMode="auto">
            <a:xfrm>
              <a:off x="1621194" y="4373563"/>
              <a:ext cx="594122" cy="2254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26" name="Line 7"/>
            <p:cNvSpPr>
              <a:spLocks noChangeShapeType="1"/>
            </p:cNvSpPr>
            <p:nvPr/>
          </p:nvSpPr>
          <p:spPr bwMode="auto">
            <a:xfrm>
              <a:off x="1264721" y="4486276"/>
              <a:ext cx="0" cy="6762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27" name="Line 8"/>
            <p:cNvSpPr>
              <a:spLocks noChangeShapeType="1"/>
            </p:cNvSpPr>
            <p:nvPr/>
          </p:nvSpPr>
          <p:spPr bwMode="auto">
            <a:xfrm>
              <a:off x="1264721" y="4486276"/>
              <a:ext cx="35647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28" name="Line 9"/>
            <p:cNvSpPr>
              <a:spLocks noChangeShapeType="1"/>
            </p:cNvSpPr>
            <p:nvPr/>
          </p:nvSpPr>
          <p:spPr bwMode="auto">
            <a:xfrm>
              <a:off x="1264721" y="5162551"/>
              <a:ext cx="35647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29" name="Line 10"/>
            <p:cNvSpPr>
              <a:spLocks noChangeShapeType="1"/>
            </p:cNvSpPr>
            <p:nvPr/>
          </p:nvSpPr>
          <p:spPr bwMode="auto">
            <a:xfrm>
              <a:off x="2215316" y="4486276"/>
              <a:ext cx="35647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30" name="Line 11"/>
            <p:cNvSpPr>
              <a:spLocks noChangeShapeType="1"/>
            </p:cNvSpPr>
            <p:nvPr/>
          </p:nvSpPr>
          <p:spPr bwMode="auto">
            <a:xfrm>
              <a:off x="2215316" y="5162551"/>
              <a:ext cx="35647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31" name="Line 12"/>
            <p:cNvSpPr>
              <a:spLocks noChangeShapeType="1"/>
            </p:cNvSpPr>
            <p:nvPr/>
          </p:nvSpPr>
          <p:spPr bwMode="auto">
            <a:xfrm>
              <a:off x="2571789" y="4486276"/>
              <a:ext cx="0" cy="6762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32" name="Line 13"/>
            <p:cNvSpPr>
              <a:spLocks noChangeShapeType="1"/>
            </p:cNvSpPr>
            <p:nvPr/>
          </p:nvSpPr>
          <p:spPr bwMode="auto">
            <a:xfrm flipH="1">
              <a:off x="908248" y="4824413"/>
              <a:ext cx="35647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33" name="Line 14"/>
            <p:cNvSpPr>
              <a:spLocks noChangeShapeType="1"/>
            </p:cNvSpPr>
            <p:nvPr/>
          </p:nvSpPr>
          <p:spPr bwMode="auto">
            <a:xfrm flipH="1">
              <a:off x="2571789" y="4824413"/>
              <a:ext cx="35647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34" name="Line 15"/>
            <p:cNvSpPr>
              <a:spLocks noChangeShapeType="1"/>
            </p:cNvSpPr>
            <p:nvPr/>
          </p:nvSpPr>
          <p:spPr bwMode="auto">
            <a:xfrm flipV="1">
              <a:off x="908248" y="4204494"/>
              <a:ext cx="0" cy="61991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35" name="Line 16"/>
            <p:cNvSpPr>
              <a:spLocks noChangeShapeType="1"/>
            </p:cNvSpPr>
            <p:nvPr/>
          </p:nvSpPr>
          <p:spPr bwMode="auto">
            <a:xfrm flipV="1">
              <a:off x="2928262" y="4167188"/>
              <a:ext cx="0" cy="65722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36" name="Line 17"/>
            <p:cNvSpPr>
              <a:spLocks noChangeShapeType="1"/>
            </p:cNvSpPr>
            <p:nvPr/>
          </p:nvSpPr>
          <p:spPr bwMode="auto">
            <a:xfrm>
              <a:off x="967660" y="3347590"/>
              <a:ext cx="124765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37" name="Line 18"/>
            <p:cNvSpPr>
              <a:spLocks noChangeShapeType="1"/>
            </p:cNvSpPr>
            <p:nvPr/>
          </p:nvSpPr>
          <p:spPr bwMode="auto">
            <a:xfrm>
              <a:off x="2215316" y="3234878"/>
              <a:ext cx="0" cy="2254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38" name="Line 19"/>
            <p:cNvSpPr>
              <a:spLocks noChangeShapeType="1"/>
            </p:cNvSpPr>
            <p:nvPr/>
          </p:nvSpPr>
          <p:spPr bwMode="auto">
            <a:xfrm>
              <a:off x="2334140" y="3122166"/>
              <a:ext cx="0" cy="4508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39" name="Line 20"/>
            <p:cNvSpPr>
              <a:spLocks noChangeShapeType="1"/>
            </p:cNvSpPr>
            <p:nvPr/>
          </p:nvSpPr>
          <p:spPr bwMode="auto">
            <a:xfrm>
              <a:off x="2334140" y="3347591"/>
              <a:ext cx="59412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40" name="Line 21"/>
            <p:cNvSpPr>
              <a:spLocks noChangeShapeType="1"/>
            </p:cNvSpPr>
            <p:nvPr/>
          </p:nvSpPr>
          <p:spPr bwMode="auto">
            <a:xfrm>
              <a:off x="2928262" y="4289322"/>
              <a:ext cx="0" cy="43582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41" name="Line 22"/>
            <p:cNvSpPr>
              <a:spLocks noChangeShapeType="1"/>
            </p:cNvSpPr>
            <p:nvPr/>
          </p:nvSpPr>
          <p:spPr bwMode="auto">
            <a:xfrm>
              <a:off x="2571789" y="4839442"/>
              <a:ext cx="0" cy="21039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42" name="Line 23"/>
            <p:cNvSpPr>
              <a:spLocks noChangeShapeType="1"/>
            </p:cNvSpPr>
            <p:nvPr/>
          </p:nvSpPr>
          <p:spPr bwMode="auto">
            <a:xfrm flipV="1">
              <a:off x="2571789" y="4614017"/>
              <a:ext cx="0" cy="21039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43" name="Line 24"/>
            <p:cNvSpPr>
              <a:spLocks noChangeShapeType="1"/>
            </p:cNvSpPr>
            <p:nvPr/>
          </p:nvSpPr>
          <p:spPr bwMode="auto">
            <a:xfrm>
              <a:off x="1264721" y="5500688"/>
              <a:ext cx="1307068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44" name="Text Box 25"/>
            <p:cNvSpPr txBox="1">
              <a:spLocks noChangeArrowheads="1"/>
            </p:cNvSpPr>
            <p:nvPr/>
          </p:nvSpPr>
          <p:spPr bwMode="auto">
            <a:xfrm>
              <a:off x="1621194" y="5500688"/>
              <a:ext cx="475297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600" b="1">
                  <a:solidFill>
                    <a:srgbClr val="000080"/>
                  </a:solidFill>
                  <a:latin typeface="Times New Roman" pitchFamily="18" charset="0"/>
                </a:rPr>
                <a:t>U</a:t>
              </a:r>
              <a:endParaRPr lang="cs-CZ"/>
            </a:p>
          </p:txBody>
        </p:sp>
        <p:sp>
          <p:nvSpPr>
            <p:cNvPr id="8245" name="Text Box 26"/>
            <p:cNvSpPr txBox="1">
              <a:spLocks noChangeArrowheads="1"/>
            </p:cNvSpPr>
            <p:nvPr/>
          </p:nvSpPr>
          <p:spPr bwMode="auto">
            <a:xfrm>
              <a:off x="2809438" y="4274294"/>
              <a:ext cx="475297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600" b="1">
                  <a:solidFill>
                    <a:srgbClr val="FF0000"/>
                  </a:solidFill>
                  <a:latin typeface="Times New Roman" pitchFamily="18" charset="0"/>
                </a:rPr>
                <a:t>I</a:t>
              </a:r>
              <a:endParaRPr lang="cs-CZ"/>
            </a:p>
          </p:txBody>
        </p:sp>
        <p:sp>
          <p:nvSpPr>
            <p:cNvPr id="8246" name="Text Box 27"/>
            <p:cNvSpPr txBox="1">
              <a:spLocks noChangeArrowheads="1"/>
            </p:cNvSpPr>
            <p:nvPr/>
          </p:nvSpPr>
          <p:spPr bwMode="auto">
            <a:xfrm>
              <a:off x="2452965" y="4486276"/>
              <a:ext cx="475297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600" b="1" dirty="0" smtClean="0">
                  <a:solidFill>
                    <a:srgbClr val="FF0000"/>
                  </a:solidFill>
                  <a:latin typeface="Times New Roman" pitchFamily="18" charset="0"/>
                </a:rPr>
                <a:t>I</a:t>
              </a:r>
              <a:r>
                <a:rPr lang="cs-CZ" sz="1600" b="1" baseline="-25000" dirty="0" smtClean="0">
                  <a:solidFill>
                    <a:srgbClr val="FF0000"/>
                  </a:solidFill>
                  <a:latin typeface="Times New Roman" pitchFamily="18" charset="0"/>
                </a:rPr>
                <a:t>3</a:t>
              </a:r>
              <a:endParaRPr lang="cs-CZ" dirty="0"/>
            </a:p>
          </p:txBody>
        </p:sp>
        <p:sp>
          <p:nvSpPr>
            <p:cNvPr id="8247" name="Text Box 28"/>
            <p:cNvSpPr txBox="1">
              <a:spLocks noChangeArrowheads="1"/>
            </p:cNvSpPr>
            <p:nvPr/>
          </p:nvSpPr>
          <p:spPr bwMode="auto">
            <a:xfrm>
              <a:off x="2452965" y="4824413"/>
              <a:ext cx="475297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600" b="1" dirty="0" smtClean="0">
                  <a:solidFill>
                    <a:srgbClr val="FF0000"/>
                  </a:solidFill>
                  <a:latin typeface="Times New Roman" pitchFamily="18" charset="0"/>
                </a:rPr>
                <a:t>I</a:t>
              </a:r>
              <a:r>
                <a:rPr lang="cs-CZ" sz="1600" b="1" baseline="-25000" dirty="0">
                  <a:solidFill>
                    <a:srgbClr val="FF0000"/>
                  </a:solidFill>
                  <a:latin typeface="Times New Roman" pitchFamily="18" charset="0"/>
                </a:rPr>
                <a:t>2</a:t>
              </a:r>
              <a:endParaRPr lang="cs-CZ" dirty="0"/>
            </a:p>
          </p:txBody>
        </p:sp>
        <p:sp>
          <p:nvSpPr>
            <p:cNvPr id="8248" name="Text Box 29"/>
            <p:cNvSpPr txBox="1">
              <a:spLocks noChangeArrowheads="1"/>
            </p:cNvSpPr>
            <p:nvPr/>
          </p:nvSpPr>
          <p:spPr bwMode="auto">
            <a:xfrm>
              <a:off x="1740018" y="4373563"/>
              <a:ext cx="475297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400" b="1" dirty="0" smtClean="0">
                  <a:solidFill>
                    <a:srgbClr val="008000"/>
                  </a:solidFill>
                  <a:latin typeface="Times New Roman" pitchFamily="18" charset="0"/>
                </a:rPr>
                <a:t>R</a:t>
              </a:r>
              <a:r>
                <a:rPr lang="cs-CZ" sz="1400" b="1" baseline="-25000" dirty="0" smtClean="0">
                  <a:solidFill>
                    <a:srgbClr val="008000"/>
                  </a:solidFill>
                  <a:latin typeface="Times New Roman" pitchFamily="18" charset="0"/>
                </a:rPr>
                <a:t>3</a:t>
              </a:r>
              <a:endParaRPr lang="cs-CZ" dirty="0"/>
            </a:p>
          </p:txBody>
        </p:sp>
        <p:sp>
          <p:nvSpPr>
            <p:cNvPr id="8249" name="Text Box 30"/>
            <p:cNvSpPr txBox="1">
              <a:spLocks noChangeArrowheads="1"/>
            </p:cNvSpPr>
            <p:nvPr/>
          </p:nvSpPr>
          <p:spPr bwMode="auto">
            <a:xfrm>
              <a:off x="1740018" y="5049838"/>
              <a:ext cx="475297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400" b="1">
                  <a:solidFill>
                    <a:srgbClr val="008000"/>
                  </a:solidFill>
                  <a:latin typeface="Times New Roman" pitchFamily="18" charset="0"/>
                </a:rPr>
                <a:t>R</a:t>
              </a:r>
              <a:r>
                <a:rPr lang="cs-CZ" sz="1400" b="1" baseline="-25000">
                  <a:solidFill>
                    <a:srgbClr val="008000"/>
                  </a:solidFill>
                  <a:latin typeface="Times New Roman" pitchFamily="18" charset="0"/>
                </a:rPr>
                <a:t>2</a:t>
              </a:r>
              <a:endParaRPr lang="cs-CZ"/>
            </a:p>
          </p:txBody>
        </p:sp>
        <p:sp>
          <p:nvSpPr>
            <p:cNvPr id="8250" name="Text Box 31"/>
            <p:cNvSpPr txBox="1">
              <a:spLocks noChangeArrowheads="1"/>
            </p:cNvSpPr>
            <p:nvPr/>
          </p:nvSpPr>
          <p:spPr bwMode="auto">
            <a:xfrm>
              <a:off x="2215316" y="3009453"/>
              <a:ext cx="475297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600" b="1" dirty="0">
                  <a:solidFill>
                    <a:srgbClr val="000080"/>
                  </a:solidFill>
                  <a:latin typeface="Times New Roman" pitchFamily="18" charset="0"/>
                </a:rPr>
                <a:t>U</a:t>
              </a:r>
              <a:endParaRPr lang="cs-CZ" dirty="0"/>
            </a:p>
          </p:txBody>
        </p:sp>
        <p:sp>
          <p:nvSpPr>
            <p:cNvPr id="61" name="Rectangle 6"/>
            <p:cNvSpPr>
              <a:spLocks noChangeArrowheads="1"/>
            </p:cNvSpPr>
            <p:nvPr/>
          </p:nvSpPr>
          <p:spPr bwMode="auto">
            <a:xfrm rot="5400000">
              <a:off x="670600" y="3790156"/>
              <a:ext cx="594122" cy="2254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2" name="Text Box 29"/>
            <p:cNvSpPr txBox="1">
              <a:spLocks noChangeArrowheads="1"/>
            </p:cNvSpPr>
            <p:nvPr/>
          </p:nvSpPr>
          <p:spPr bwMode="auto">
            <a:xfrm>
              <a:off x="789424" y="3790156"/>
              <a:ext cx="475297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400" b="1" dirty="0">
                  <a:solidFill>
                    <a:srgbClr val="008000"/>
                  </a:solidFill>
                  <a:latin typeface="Times New Roman" pitchFamily="18" charset="0"/>
                </a:rPr>
                <a:t>R</a:t>
              </a:r>
              <a:r>
                <a:rPr lang="cs-CZ" sz="1400" b="1" baseline="-25000" dirty="0">
                  <a:solidFill>
                    <a:srgbClr val="008000"/>
                  </a:solidFill>
                  <a:latin typeface="Times New Roman" pitchFamily="18" charset="0"/>
                </a:rPr>
                <a:t>1</a:t>
              </a:r>
              <a:endParaRPr lang="cs-CZ" dirty="0"/>
            </a:p>
          </p:txBody>
        </p:sp>
        <p:sp>
          <p:nvSpPr>
            <p:cNvPr id="63" name="Rectangle 6"/>
            <p:cNvSpPr>
              <a:spLocks noChangeArrowheads="1"/>
            </p:cNvSpPr>
            <p:nvPr/>
          </p:nvSpPr>
          <p:spPr bwMode="auto">
            <a:xfrm rot="5400000">
              <a:off x="2652976" y="3811314"/>
              <a:ext cx="594122" cy="2254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5" name="Text Box 29"/>
            <p:cNvSpPr txBox="1">
              <a:spLocks noChangeArrowheads="1"/>
            </p:cNvSpPr>
            <p:nvPr/>
          </p:nvSpPr>
          <p:spPr bwMode="auto">
            <a:xfrm>
              <a:off x="2771800" y="3811314"/>
              <a:ext cx="475297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400" b="1" dirty="0" smtClean="0">
                  <a:solidFill>
                    <a:srgbClr val="008000"/>
                  </a:solidFill>
                  <a:latin typeface="Times New Roman" pitchFamily="18" charset="0"/>
                </a:rPr>
                <a:t>R</a:t>
              </a:r>
              <a:r>
                <a:rPr lang="cs-CZ" sz="1400" b="1" baseline="-25000" dirty="0">
                  <a:solidFill>
                    <a:srgbClr val="008000"/>
                  </a:solidFill>
                  <a:latin typeface="Times New Roman" pitchFamily="18" charset="0"/>
                </a:rPr>
                <a:t>4</a:t>
              </a:r>
              <a:endParaRPr lang="cs-CZ" dirty="0"/>
            </a:p>
          </p:txBody>
        </p:sp>
        <p:cxnSp>
          <p:nvCxnSpPr>
            <p:cNvPr id="8" name="Přímá spojnice 7"/>
            <p:cNvCxnSpPr>
              <a:stCxn id="61" idx="1"/>
            </p:cNvCxnSpPr>
            <p:nvPr/>
          </p:nvCxnSpPr>
          <p:spPr>
            <a:xfrm flipV="1">
              <a:off x="967661" y="3296018"/>
              <a:ext cx="0" cy="30979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Přímá spojnice 72"/>
            <p:cNvCxnSpPr/>
            <p:nvPr/>
          </p:nvCxnSpPr>
          <p:spPr>
            <a:xfrm flipV="1">
              <a:off x="2915816" y="3335234"/>
              <a:ext cx="0" cy="30979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Skupina 11"/>
          <p:cNvGrpSpPr/>
          <p:nvPr/>
        </p:nvGrpSpPr>
        <p:grpSpPr>
          <a:xfrm>
            <a:off x="683568" y="3916781"/>
            <a:ext cx="2445667" cy="1580389"/>
            <a:chOff x="2584757" y="4958954"/>
            <a:chExt cx="2445667" cy="1580389"/>
          </a:xfrm>
        </p:grpSpPr>
        <p:sp>
          <p:nvSpPr>
            <p:cNvPr id="10" name="Ovál 9"/>
            <p:cNvSpPr/>
            <p:nvPr/>
          </p:nvSpPr>
          <p:spPr>
            <a:xfrm>
              <a:off x="2584757" y="4958954"/>
              <a:ext cx="2192139" cy="1118724"/>
            </a:xfrm>
            <a:prstGeom prst="ellipse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4495714" y="6077678"/>
              <a:ext cx="5347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b="1" dirty="0" smtClean="0">
                  <a:solidFill>
                    <a:srgbClr val="FFC000"/>
                  </a:solidFill>
                </a:rPr>
                <a:t>R´</a:t>
              </a:r>
              <a:endParaRPr lang="cs-CZ" sz="2400" b="1" dirty="0">
                <a:solidFill>
                  <a:srgbClr val="FFC000"/>
                </a:solidFill>
              </a:endParaRPr>
            </a:p>
          </p:txBody>
        </p:sp>
      </p:grpSp>
      <p:sp>
        <p:nvSpPr>
          <p:cNvPr id="14" name="TextovéPole 13"/>
          <p:cNvSpPr txBox="1"/>
          <p:nvPr/>
        </p:nvSpPr>
        <p:spPr>
          <a:xfrm>
            <a:off x="6444208" y="3781489"/>
            <a:ext cx="2220673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latin typeface="+mn-lt"/>
                <a:ea typeface="Cambria Math" pitchFamily="18" charset="0"/>
              </a:rPr>
              <a:t>R = R</a:t>
            </a:r>
            <a:r>
              <a:rPr lang="cs-CZ" sz="2000" baseline="-25000" dirty="0" smtClean="0">
                <a:latin typeface="+mn-lt"/>
                <a:ea typeface="Cambria Math" pitchFamily="18" charset="0"/>
              </a:rPr>
              <a:t>1</a:t>
            </a:r>
            <a:r>
              <a:rPr lang="cs-CZ" sz="2000" dirty="0" smtClean="0">
                <a:latin typeface="+mn-lt"/>
                <a:ea typeface="Cambria Math" pitchFamily="18" charset="0"/>
              </a:rPr>
              <a:t> + R´ + R</a:t>
            </a:r>
            <a:r>
              <a:rPr lang="cs-CZ" sz="2000" baseline="-25000" dirty="0" smtClean="0">
                <a:latin typeface="+mn-lt"/>
                <a:ea typeface="Cambria Math" pitchFamily="18" charset="0"/>
              </a:rPr>
              <a:t>4</a:t>
            </a:r>
            <a:r>
              <a:rPr lang="cs-CZ" sz="2000" dirty="0" smtClean="0">
                <a:latin typeface="+mn-lt"/>
                <a:ea typeface="Cambria Math" pitchFamily="18" charset="0"/>
              </a:rPr>
              <a:t> </a:t>
            </a:r>
          </a:p>
          <a:p>
            <a:endParaRPr lang="cs-CZ" sz="2000" dirty="0" smtClean="0">
              <a:latin typeface="+mn-lt"/>
              <a:ea typeface="Cambria Math" pitchFamily="18" charset="0"/>
            </a:endParaRPr>
          </a:p>
          <a:p>
            <a:r>
              <a:rPr lang="cs-CZ" sz="2000" dirty="0" smtClean="0">
                <a:latin typeface="+mn-lt"/>
                <a:ea typeface="Cambria Math" pitchFamily="18" charset="0"/>
              </a:rPr>
              <a:t>R = 80 + 10 + 110</a:t>
            </a:r>
          </a:p>
          <a:p>
            <a:endParaRPr lang="cs-CZ" sz="2000" dirty="0" smtClean="0">
              <a:latin typeface="+mn-lt"/>
              <a:ea typeface="Cambria Math" pitchFamily="18" charset="0"/>
            </a:endParaRPr>
          </a:p>
          <a:p>
            <a:r>
              <a:rPr lang="cs-CZ" sz="2000" b="1" dirty="0" smtClean="0">
                <a:latin typeface="+mn-lt"/>
                <a:ea typeface="Cambria Math" pitchFamily="18" charset="0"/>
              </a:rPr>
              <a:t>R = 200 </a:t>
            </a:r>
            <a:r>
              <a:rPr lang="el-GR" sz="2000" b="1" dirty="0"/>
              <a:t>Ω</a:t>
            </a:r>
            <a:endParaRPr lang="cs-CZ" sz="2000" b="1" dirty="0">
              <a:latin typeface="+mn-lt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64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4624"/>
            <a:ext cx="8229600" cy="1143000"/>
          </a:xfrm>
        </p:spPr>
        <p:txBody>
          <a:bodyPr/>
          <a:lstStyle/>
          <a:p>
            <a:pPr eaLnBrk="1" hangingPunct="1"/>
            <a:r>
              <a:rPr lang="cs-CZ" dirty="0" smtClean="0"/>
              <a:t>Příklady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052736"/>
            <a:ext cx="8064500" cy="863426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cs-CZ" sz="2800" dirty="0"/>
              <a:t>2</a:t>
            </a:r>
            <a:r>
              <a:rPr lang="cs-CZ" sz="2800" dirty="0" smtClean="0"/>
              <a:t>. </a:t>
            </a:r>
            <a:r>
              <a:rPr lang="cs-CZ" sz="2800" dirty="0" smtClean="0"/>
              <a:t>Urči výsledný odpor R, R</a:t>
            </a:r>
            <a:r>
              <a:rPr lang="cs-CZ" sz="2800" baseline="-25000" dirty="0" smtClean="0"/>
              <a:t>1</a:t>
            </a:r>
            <a:r>
              <a:rPr lang="cs-CZ" sz="2800" dirty="0" smtClean="0"/>
              <a:t> = </a:t>
            </a:r>
            <a:r>
              <a:rPr lang="cs-CZ" sz="2800" dirty="0" smtClean="0"/>
              <a:t>20 </a:t>
            </a:r>
            <a:r>
              <a:rPr lang="el-GR" sz="2800" dirty="0" smtClean="0"/>
              <a:t>Ω</a:t>
            </a:r>
            <a:r>
              <a:rPr lang="cs-CZ" sz="2800" dirty="0" smtClean="0"/>
              <a:t> , R</a:t>
            </a:r>
            <a:r>
              <a:rPr lang="cs-CZ" sz="2800" baseline="-25000" dirty="0" smtClean="0"/>
              <a:t>2</a:t>
            </a:r>
            <a:r>
              <a:rPr lang="cs-CZ" sz="2800" dirty="0" smtClean="0"/>
              <a:t> = </a:t>
            </a:r>
            <a:r>
              <a:rPr lang="cs-CZ" sz="2800" dirty="0" smtClean="0"/>
              <a:t>25 </a:t>
            </a:r>
            <a:r>
              <a:rPr lang="el-GR" sz="2800" dirty="0" smtClean="0"/>
              <a:t>Ω</a:t>
            </a:r>
            <a:r>
              <a:rPr lang="cs-CZ" sz="2800" dirty="0" smtClean="0"/>
              <a:t>, </a:t>
            </a:r>
          </a:p>
          <a:p>
            <a:pPr marL="0" indent="0" eaLnBrk="1" hangingPunct="1">
              <a:buNone/>
              <a:defRPr/>
            </a:pPr>
            <a:r>
              <a:rPr lang="cs-CZ" sz="2800" dirty="0" smtClean="0"/>
              <a:t>R</a:t>
            </a:r>
            <a:r>
              <a:rPr lang="cs-CZ" sz="2800" baseline="-25000" dirty="0" smtClean="0"/>
              <a:t>3</a:t>
            </a:r>
            <a:r>
              <a:rPr lang="cs-CZ" sz="2800" dirty="0" smtClean="0"/>
              <a:t> = </a:t>
            </a:r>
            <a:r>
              <a:rPr lang="cs-CZ" sz="2800" dirty="0" smtClean="0"/>
              <a:t>10 </a:t>
            </a:r>
            <a:r>
              <a:rPr lang="el-GR" sz="2800" dirty="0" smtClean="0"/>
              <a:t>Ω</a:t>
            </a:r>
            <a:r>
              <a:rPr lang="cs-CZ" sz="2800" dirty="0" smtClean="0"/>
              <a:t>, </a:t>
            </a:r>
            <a:r>
              <a:rPr lang="cs-CZ" sz="2800" dirty="0" smtClean="0"/>
              <a:t>R</a:t>
            </a:r>
            <a:r>
              <a:rPr lang="cs-CZ" sz="2800" baseline="-25000" dirty="0" smtClean="0"/>
              <a:t>4</a:t>
            </a:r>
            <a:r>
              <a:rPr lang="cs-CZ" sz="2800" dirty="0" smtClean="0"/>
              <a:t> </a:t>
            </a:r>
            <a:r>
              <a:rPr lang="cs-CZ" sz="2800" dirty="0"/>
              <a:t>= </a:t>
            </a:r>
            <a:r>
              <a:rPr lang="cs-CZ" sz="2800" dirty="0" smtClean="0"/>
              <a:t>45 </a:t>
            </a:r>
            <a:r>
              <a:rPr lang="el-GR" sz="2800" dirty="0"/>
              <a:t>Ω</a:t>
            </a:r>
            <a:r>
              <a:rPr lang="cs-CZ" sz="2800" dirty="0"/>
              <a:t>, </a:t>
            </a:r>
            <a:r>
              <a:rPr lang="cs-CZ" sz="2800" dirty="0" smtClean="0"/>
              <a:t>R</a:t>
            </a:r>
            <a:r>
              <a:rPr lang="cs-CZ" sz="2800" baseline="-25000" dirty="0" smtClean="0"/>
              <a:t>5</a:t>
            </a:r>
            <a:r>
              <a:rPr lang="cs-CZ" sz="2800" dirty="0" smtClean="0"/>
              <a:t> </a:t>
            </a:r>
            <a:r>
              <a:rPr lang="cs-CZ" sz="2800" dirty="0"/>
              <a:t>= </a:t>
            </a:r>
            <a:r>
              <a:rPr lang="cs-CZ" sz="2800" dirty="0" smtClean="0"/>
              <a:t>90 </a:t>
            </a:r>
            <a:r>
              <a:rPr lang="el-GR" sz="2800" dirty="0"/>
              <a:t>Ω</a:t>
            </a:r>
            <a:r>
              <a:rPr lang="cs-CZ" sz="2800" dirty="0"/>
              <a:t>, </a:t>
            </a:r>
          </a:p>
          <a:p>
            <a:pPr marL="0" indent="0" eaLnBrk="1" hangingPunct="1">
              <a:buNone/>
              <a:defRPr/>
            </a:pPr>
            <a:endParaRPr lang="cs-CZ" sz="2800" dirty="0"/>
          </a:p>
          <a:p>
            <a:pPr marL="0" indent="0" eaLnBrk="1" hangingPunct="1">
              <a:buFontTx/>
              <a:buNone/>
              <a:defRPr/>
            </a:pPr>
            <a:endParaRPr lang="cs-CZ" sz="2800" dirty="0" smtClean="0"/>
          </a:p>
        </p:txBody>
      </p:sp>
      <p:sp>
        <p:nvSpPr>
          <p:cNvPr id="7172" name="Rectangle 32"/>
          <p:cNvSpPr>
            <a:spLocks noChangeArrowheads="1"/>
          </p:cNvSpPr>
          <p:nvPr/>
        </p:nvSpPr>
        <p:spPr bwMode="auto">
          <a:xfrm>
            <a:off x="0" y="3028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3" name="Rectangle 34"/>
          <p:cNvSpPr>
            <a:spLocks noChangeArrowheads="1"/>
          </p:cNvSpPr>
          <p:nvPr/>
        </p:nvSpPr>
        <p:spPr bwMode="auto">
          <a:xfrm>
            <a:off x="0" y="3057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4" name="Rectangle 36"/>
          <p:cNvSpPr>
            <a:spLocks noChangeArrowheads="1"/>
          </p:cNvSpPr>
          <p:nvPr/>
        </p:nvSpPr>
        <p:spPr bwMode="auto">
          <a:xfrm>
            <a:off x="383347" y="3857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5" name="Rectangle 37"/>
          <p:cNvSpPr>
            <a:spLocks noChangeArrowheads="1"/>
          </p:cNvSpPr>
          <p:nvPr/>
        </p:nvSpPr>
        <p:spPr bwMode="auto">
          <a:xfrm>
            <a:off x="0" y="3057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6" name="Rectangle 39"/>
          <p:cNvSpPr>
            <a:spLocks noChangeArrowheads="1"/>
          </p:cNvSpPr>
          <p:nvPr/>
        </p:nvSpPr>
        <p:spPr bwMode="auto">
          <a:xfrm>
            <a:off x="0" y="38004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8" name="Rectangle 42"/>
          <p:cNvSpPr>
            <a:spLocks noChangeArrowheads="1"/>
          </p:cNvSpPr>
          <p:nvPr/>
        </p:nvSpPr>
        <p:spPr bwMode="auto">
          <a:xfrm>
            <a:off x="0" y="38052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pSp>
        <p:nvGrpSpPr>
          <p:cNvPr id="4" name="Skupina 3"/>
          <p:cNvGrpSpPr/>
          <p:nvPr/>
        </p:nvGrpSpPr>
        <p:grpSpPr>
          <a:xfrm>
            <a:off x="3851920" y="2276872"/>
            <a:ext cx="2785312" cy="3502388"/>
            <a:chOff x="2843808" y="2204864"/>
            <a:chExt cx="2785312" cy="3502388"/>
          </a:xfrm>
        </p:grpSpPr>
        <p:sp>
          <p:nvSpPr>
            <p:cNvPr id="50" name="Rectangle 40"/>
            <p:cNvSpPr>
              <a:spLocks noChangeArrowheads="1"/>
            </p:cNvSpPr>
            <p:nvPr/>
          </p:nvSpPr>
          <p:spPr bwMode="auto">
            <a:xfrm>
              <a:off x="2843808" y="5245587"/>
              <a:ext cx="2092239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cs-CZ" sz="2400" dirty="0">
                  <a:sym typeface="Symbol" pitchFamily="18" charset="2"/>
                </a:rPr>
                <a:t> </a:t>
              </a:r>
              <a:r>
                <a:rPr lang="cs-CZ" sz="2400" b="1" dirty="0" smtClean="0">
                  <a:sym typeface="Symbol" pitchFamily="18" charset="2"/>
                </a:rPr>
                <a:t>R´ </a:t>
              </a:r>
              <a:r>
                <a:rPr lang="cs-CZ" sz="2400" b="1" dirty="0">
                  <a:sym typeface="Symbol" pitchFamily="18" charset="2"/>
                </a:rPr>
                <a:t>= </a:t>
              </a:r>
              <a:r>
                <a:rPr lang="cs-CZ" sz="2400" b="1" dirty="0" smtClean="0">
                  <a:sym typeface="Symbol" pitchFamily="18" charset="2"/>
                </a:rPr>
                <a:t>5,3 </a:t>
              </a:r>
              <a:r>
                <a:rPr lang="el-GR" sz="2400" b="1" dirty="0"/>
                <a:t>Ω</a:t>
              </a:r>
              <a:r>
                <a:rPr lang="cs-CZ" sz="2400" dirty="0">
                  <a:sym typeface="Symbol" pitchFamily="18" charset="2"/>
                </a:rPr>
                <a:t>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1" name="TextovéPole 50"/>
                <p:cNvSpPr txBox="1"/>
                <p:nvPr/>
              </p:nvSpPr>
              <p:spPr>
                <a:xfrm>
                  <a:off x="2978775" y="2204864"/>
                  <a:ext cx="2440092" cy="70218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cs-CZ" sz="2800" b="0" i="1" smtClean="0">
                              <a:latin typeface="Cambria Math"/>
                            </a:rPr>
                            <m:t>´</m:t>
                          </m:r>
                        </m:den>
                      </m:f>
                    </m:oMath>
                  </a14:m>
                  <a:r>
                    <a:rPr lang="cs-CZ" sz="2800" dirty="0" smtClean="0"/>
                    <a:t>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cs-CZ" sz="2800" b="0" i="1" baseline="-25000" smtClean="0">
                              <a:latin typeface="Cambria Math"/>
                            </a:rPr>
                            <m:t>1</m:t>
                          </m:r>
                        </m:den>
                      </m:f>
                    </m:oMath>
                  </a14:m>
                  <a:r>
                    <a:rPr lang="cs-CZ" sz="2800" dirty="0" smtClean="0"/>
                    <a:t> +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cs-CZ" sz="2800" b="0" i="1" baseline="-25000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cs-CZ" dirty="0" smtClean="0"/>
                    <a:t> </a:t>
                  </a:r>
                  <a:r>
                    <a:rPr lang="cs-CZ" sz="2800" dirty="0" smtClean="0"/>
                    <a:t>+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cs-CZ" sz="2800" b="0" i="1" baseline="-25000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a14:m>
                  <a:endParaRPr lang="cs-CZ" sz="2800" dirty="0"/>
                </a:p>
              </p:txBody>
            </p:sp>
          </mc:Choice>
          <mc:Fallback>
            <p:sp>
              <p:nvSpPr>
                <p:cNvPr id="51" name="TextovéPole 5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78775" y="2204864"/>
                  <a:ext cx="2440092" cy="702180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9565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5" name="TextovéPole 54"/>
                <p:cNvSpPr txBox="1"/>
                <p:nvPr/>
              </p:nvSpPr>
              <p:spPr>
                <a:xfrm>
                  <a:off x="2993462" y="2944319"/>
                  <a:ext cx="2635658" cy="70339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cs-CZ" sz="2800" b="0" i="1" smtClean="0">
                              <a:latin typeface="Cambria Math"/>
                            </a:rPr>
                            <m:t>´</m:t>
                          </m:r>
                        </m:den>
                      </m:f>
                    </m:oMath>
                  </a14:m>
                  <a:r>
                    <a:rPr lang="cs-CZ" sz="2800" dirty="0" smtClean="0"/>
                    <a:t>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</a:rPr>
                            <m:t>2</m:t>
                          </m:r>
                          <m:r>
                            <a:rPr lang="cs-CZ" sz="2800" b="0" i="1" smtClean="0">
                              <a:latin typeface="Cambria Math"/>
                            </a:rPr>
                            <m:t>0</m:t>
                          </m:r>
                        </m:den>
                      </m:f>
                    </m:oMath>
                  </a14:m>
                  <a:r>
                    <a:rPr lang="cs-CZ" sz="2800" dirty="0" smtClean="0"/>
                    <a:t> +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</a:rPr>
                            <m:t>2</m:t>
                          </m:r>
                          <m:r>
                            <a:rPr lang="cs-CZ" sz="2800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a14:m>
                  <a:r>
                    <a:rPr lang="cs-CZ" dirty="0" smtClean="0"/>
                    <a:t> </a:t>
                  </a:r>
                  <a:r>
                    <a:rPr lang="cs-CZ" sz="2800" dirty="0" smtClean="0"/>
                    <a:t>+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</a:rPr>
                            <m:t>10</m:t>
                          </m:r>
                        </m:den>
                      </m:f>
                    </m:oMath>
                  </a14:m>
                  <a:r>
                    <a:rPr lang="cs-CZ" sz="2800" dirty="0" smtClean="0"/>
                    <a:t> </a:t>
                  </a:r>
                  <a:endParaRPr lang="cs-CZ" sz="2800" dirty="0"/>
                </a:p>
              </p:txBody>
            </p:sp>
          </mc:Choice>
          <mc:Fallback>
            <p:sp>
              <p:nvSpPr>
                <p:cNvPr id="55" name="TextovéPole 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93462" y="2944319"/>
                  <a:ext cx="2635658" cy="703398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9565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6" name="TextovéPole 55"/>
                <p:cNvSpPr txBox="1"/>
                <p:nvPr/>
              </p:nvSpPr>
              <p:spPr>
                <a:xfrm>
                  <a:off x="3065470" y="3661706"/>
                  <a:ext cx="1830950" cy="7104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cs-CZ" sz="2800" b="0" i="1" smtClean="0">
                              <a:latin typeface="Cambria Math"/>
                            </a:rPr>
                            <m:t>´</m:t>
                          </m:r>
                        </m:den>
                      </m:f>
                    </m:oMath>
                  </a14:m>
                  <a:r>
                    <a:rPr lang="cs-CZ" sz="2800" dirty="0" smtClean="0"/>
                    <a:t>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</a:rPr>
                            <m:t>5</m:t>
                          </m:r>
                          <m:r>
                            <a:rPr lang="cs-CZ" sz="2800" b="0" i="1" smtClean="0">
                              <a:latin typeface="Cambria Math"/>
                            </a:rPr>
                            <m:t>+</m:t>
                          </m:r>
                          <m:r>
                            <a:rPr lang="cs-CZ" sz="2800" b="0" i="1" smtClean="0">
                              <a:latin typeface="Cambria Math"/>
                            </a:rPr>
                            <m:t>4</m:t>
                          </m:r>
                          <m:r>
                            <a:rPr lang="cs-CZ" sz="2800" b="0" i="1" smtClean="0">
                              <a:latin typeface="Cambria Math"/>
                            </a:rPr>
                            <m:t>+</m:t>
                          </m:r>
                          <m:r>
                            <a:rPr lang="cs-CZ" sz="2800" b="0" i="1" smtClean="0">
                              <a:latin typeface="Cambria Math"/>
                            </a:rPr>
                            <m:t>10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</a:rPr>
                            <m:t>100</m:t>
                          </m:r>
                        </m:den>
                      </m:f>
                    </m:oMath>
                  </a14:m>
                  <a:endParaRPr lang="cs-CZ" dirty="0"/>
                </a:p>
              </p:txBody>
            </p:sp>
          </mc:Choice>
          <mc:Fallback>
            <p:sp>
              <p:nvSpPr>
                <p:cNvPr id="56" name="TextovéPole 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65470" y="3661706"/>
                  <a:ext cx="1830950" cy="710451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8547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7" name="TextovéPole 56"/>
                <p:cNvSpPr txBox="1"/>
                <p:nvPr/>
              </p:nvSpPr>
              <p:spPr>
                <a:xfrm>
                  <a:off x="3065470" y="4381786"/>
                  <a:ext cx="1297150" cy="70429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cs-CZ" sz="2800" b="0" i="1" smtClean="0">
                              <a:latin typeface="Cambria Math"/>
                            </a:rPr>
                            <m:t>´</m:t>
                          </m:r>
                        </m:den>
                      </m:f>
                    </m:oMath>
                  </a14:m>
                  <a:r>
                    <a:rPr lang="cs-CZ" sz="2800" dirty="0" smtClean="0"/>
                    <a:t>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</a:rPr>
                            <m:t>1</m:t>
                          </m:r>
                          <m:r>
                            <a:rPr lang="cs-CZ" sz="2800" b="0" i="1" smtClean="0">
                              <a:latin typeface="Cambria Math"/>
                            </a:rPr>
                            <m:t>9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</a:rPr>
                            <m:t>100</m:t>
                          </m:r>
                        </m:den>
                      </m:f>
                    </m:oMath>
                  </a14:m>
                  <a:endParaRPr lang="cs-CZ" dirty="0"/>
                </a:p>
              </p:txBody>
            </p:sp>
          </mc:Choice>
          <mc:Fallback>
            <p:sp>
              <p:nvSpPr>
                <p:cNvPr id="57" name="TextovéPole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65470" y="4381786"/>
                  <a:ext cx="1297150" cy="704295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9565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" name="Skupina 7"/>
          <p:cNvGrpSpPr/>
          <p:nvPr/>
        </p:nvGrpSpPr>
        <p:grpSpPr>
          <a:xfrm>
            <a:off x="176968" y="2815242"/>
            <a:ext cx="3530936" cy="3134038"/>
            <a:chOff x="32952" y="2060848"/>
            <a:chExt cx="3530936" cy="3134038"/>
          </a:xfrm>
        </p:grpSpPr>
        <p:sp>
          <p:nvSpPr>
            <p:cNvPr id="7184" name="Rectangle 5"/>
            <p:cNvSpPr>
              <a:spLocks noChangeArrowheads="1"/>
            </p:cNvSpPr>
            <p:nvPr/>
          </p:nvSpPr>
          <p:spPr bwMode="auto">
            <a:xfrm>
              <a:off x="1661428" y="4791109"/>
              <a:ext cx="679450" cy="26918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85" name="Rectangle 6"/>
            <p:cNvSpPr>
              <a:spLocks noChangeArrowheads="1"/>
            </p:cNvSpPr>
            <p:nvPr/>
          </p:nvSpPr>
          <p:spPr bwMode="auto">
            <a:xfrm>
              <a:off x="1661428" y="3983555"/>
              <a:ext cx="679450" cy="26918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86" name="Line 7"/>
            <p:cNvSpPr>
              <a:spLocks noChangeShapeType="1"/>
            </p:cNvSpPr>
            <p:nvPr/>
          </p:nvSpPr>
          <p:spPr bwMode="auto">
            <a:xfrm>
              <a:off x="1253758" y="4118147"/>
              <a:ext cx="0" cy="8075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87" name="Line 8"/>
            <p:cNvSpPr>
              <a:spLocks noChangeShapeType="1"/>
            </p:cNvSpPr>
            <p:nvPr/>
          </p:nvSpPr>
          <p:spPr bwMode="auto">
            <a:xfrm>
              <a:off x="1253758" y="4118147"/>
              <a:ext cx="40767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88" name="Line 9"/>
            <p:cNvSpPr>
              <a:spLocks noChangeShapeType="1"/>
            </p:cNvSpPr>
            <p:nvPr/>
          </p:nvSpPr>
          <p:spPr bwMode="auto">
            <a:xfrm>
              <a:off x="1253758" y="4925702"/>
              <a:ext cx="40767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89" name="Line 10"/>
            <p:cNvSpPr>
              <a:spLocks noChangeShapeType="1"/>
            </p:cNvSpPr>
            <p:nvPr/>
          </p:nvSpPr>
          <p:spPr bwMode="auto">
            <a:xfrm>
              <a:off x="2340878" y="4118147"/>
              <a:ext cx="40767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90" name="Line 11"/>
            <p:cNvSpPr>
              <a:spLocks noChangeShapeType="1"/>
            </p:cNvSpPr>
            <p:nvPr/>
          </p:nvSpPr>
          <p:spPr bwMode="auto">
            <a:xfrm>
              <a:off x="2340878" y="4925702"/>
              <a:ext cx="40767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91" name="Line 12"/>
            <p:cNvSpPr>
              <a:spLocks noChangeShapeType="1"/>
            </p:cNvSpPr>
            <p:nvPr/>
          </p:nvSpPr>
          <p:spPr bwMode="auto">
            <a:xfrm>
              <a:off x="2748548" y="4118147"/>
              <a:ext cx="0" cy="8075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92" name="Line 13"/>
            <p:cNvSpPr>
              <a:spLocks noChangeShapeType="1"/>
            </p:cNvSpPr>
            <p:nvPr/>
          </p:nvSpPr>
          <p:spPr bwMode="auto">
            <a:xfrm flipH="1">
              <a:off x="846088" y="4521924"/>
              <a:ext cx="40767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93" name="Line 14"/>
            <p:cNvSpPr>
              <a:spLocks noChangeShapeType="1"/>
            </p:cNvSpPr>
            <p:nvPr/>
          </p:nvSpPr>
          <p:spPr bwMode="auto">
            <a:xfrm flipH="1">
              <a:off x="2748548" y="4521924"/>
              <a:ext cx="40767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94" name="Line 15"/>
            <p:cNvSpPr>
              <a:spLocks noChangeShapeType="1"/>
            </p:cNvSpPr>
            <p:nvPr/>
          </p:nvSpPr>
          <p:spPr bwMode="auto">
            <a:xfrm flipV="1">
              <a:off x="846088" y="3983554"/>
              <a:ext cx="0" cy="5383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95" name="Line 16"/>
            <p:cNvSpPr>
              <a:spLocks noChangeShapeType="1"/>
            </p:cNvSpPr>
            <p:nvPr/>
          </p:nvSpPr>
          <p:spPr bwMode="auto">
            <a:xfrm flipV="1">
              <a:off x="3156218" y="2464625"/>
              <a:ext cx="0" cy="205729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96" name="Line 17"/>
            <p:cNvSpPr>
              <a:spLocks noChangeShapeType="1"/>
            </p:cNvSpPr>
            <p:nvPr/>
          </p:nvSpPr>
          <p:spPr bwMode="auto">
            <a:xfrm>
              <a:off x="846088" y="2464625"/>
              <a:ext cx="149479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97" name="Line 18"/>
            <p:cNvSpPr>
              <a:spLocks noChangeShapeType="1"/>
            </p:cNvSpPr>
            <p:nvPr/>
          </p:nvSpPr>
          <p:spPr bwMode="auto">
            <a:xfrm>
              <a:off x="2340878" y="2330033"/>
              <a:ext cx="0" cy="2691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98" name="Line 19"/>
            <p:cNvSpPr>
              <a:spLocks noChangeShapeType="1"/>
            </p:cNvSpPr>
            <p:nvPr/>
          </p:nvSpPr>
          <p:spPr bwMode="auto">
            <a:xfrm>
              <a:off x="2476768" y="2195440"/>
              <a:ext cx="0" cy="5383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99" name="Line 20"/>
            <p:cNvSpPr>
              <a:spLocks noChangeShapeType="1"/>
            </p:cNvSpPr>
            <p:nvPr/>
          </p:nvSpPr>
          <p:spPr bwMode="auto">
            <a:xfrm>
              <a:off x="2476768" y="2464625"/>
              <a:ext cx="6794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00" name="Line 21"/>
            <p:cNvSpPr>
              <a:spLocks noChangeShapeType="1"/>
            </p:cNvSpPr>
            <p:nvPr/>
          </p:nvSpPr>
          <p:spPr bwMode="auto">
            <a:xfrm>
              <a:off x="3156218" y="3597723"/>
              <a:ext cx="0" cy="52042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01" name="Line 22"/>
            <p:cNvSpPr>
              <a:spLocks noChangeShapeType="1"/>
            </p:cNvSpPr>
            <p:nvPr/>
          </p:nvSpPr>
          <p:spPr bwMode="auto">
            <a:xfrm>
              <a:off x="2748548" y="4539870"/>
              <a:ext cx="0" cy="251239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02" name="Line 23"/>
            <p:cNvSpPr>
              <a:spLocks noChangeShapeType="1"/>
            </p:cNvSpPr>
            <p:nvPr/>
          </p:nvSpPr>
          <p:spPr bwMode="auto">
            <a:xfrm flipV="1">
              <a:off x="2748548" y="4270685"/>
              <a:ext cx="0" cy="251239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05" name="Text Box 26"/>
            <p:cNvSpPr txBox="1">
              <a:spLocks noChangeArrowheads="1"/>
            </p:cNvSpPr>
            <p:nvPr/>
          </p:nvSpPr>
          <p:spPr bwMode="auto">
            <a:xfrm>
              <a:off x="3020328" y="3579778"/>
              <a:ext cx="543560" cy="403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600" b="1">
                  <a:solidFill>
                    <a:srgbClr val="FF0000"/>
                  </a:solidFill>
                  <a:latin typeface="Times New Roman" pitchFamily="18" charset="0"/>
                </a:rPr>
                <a:t>I</a:t>
              </a:r>
              <a:endParaRPr lang="cs-CZ"/>
            </a:p>
          </p:txBody>
        </p:sp>
        <p:sp>
          <p:nvSpPr>
            <p:cNvPr id="7206" name="Text Box 27"/>
            <p:cNvSpPr txBox="1">
              <a:spLocks noChangeArrowheads="1"/>
            </p:cNvSpPr>
            <p:nvPr/>
          </p:nvSpPr>
          <p:spPr bwMode="auto">
            <a:xfrm>
              <a:off x="2612658" y="4118147"/>
              <a:ext cx="543560" cy="403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600" b="1">
                  <a:solidFill>
                    <a:srgbClr val="FF0000"/>
                  </a:solidFill>
                  <a:latin typeface="Times New Roman" pitchFamily="18" charset="0"/>
                </a:rPr>
                <a:t>I</a:t>
              </a:r>
              <a:r>
                <a:rPr lang="cs-CZ" sz="1600" b="1" baseline="-25000">
                  <a:solidFill>
                    <a:srgbClr val="FF0000"/>
                  </a:solidFill>
                  <a:latin typeface="Times New Roman" pitchFamily="18" charset="0"/>
                </a:rPr>
                <a:t>1</a:t>
              </a:r>
              <a:endParaRPr lang="cs-CZ"/>
            </a:p>
          </p:txBody>
        </p:sp>
        <p:sp>
          <p:nvSpPr>
            <p:cNvPr id="7207" name="Text Box 28"/>
            <p:cNvSpPr txBox="1">
              <a:spLocks noChangeArrowheads="1"/>
            </p:cNvSpPr>
            <p:nvPr/>
          </p:nvSpPr>
          <p:spPr bwMode="auto">
            <a:xfrm>
              <a:off x="2612658" y="4521924"/>
              <a:ext cx="543560" cy="403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600" b="1">
                  <a:solidFill>
                    <a:srgbClr val="FF0000"/>
                  </a:solidFill>
                  <a:latin typeface="Times New Roman" pitchFamily="18" charset="0"/>
                </a:rPr>
                <a:t>I</a:t>
              </a:r>
              <a:r>
                <a:rPr lang="cs-CZ" sz="1600" b="1" baseline="-25000">
                  <a:solidFill>
                    <a:srgbClr val="FF0000"/>
                  </a:solidFill>
                  <a:latin typeface="Times New Roman" pitchFamily="18" charset="0"/>
                </a:rPr>
                <a:t>3</a:t>
              </a:r>
              <a:endParaRPr lang="cs-CZ"/>
            </a:p>
          </p:txBody>
        </p:sp>
        <p:sp>
          <p:nvSpPr>
            <p:cNvPr id="7208" name="Text Box 29"/>
            <p:cNvSpPr txBox="1">
              <a:spLocks noChangeArrowheads="1"/>
            </p:cNvSpPr>
            <p:nvPr/>
          </p:nvSpPr>
          <p:spPr bwMode="auto">
            <a:xfrm>
              <a:off x="1797318" y="3983555"/>
              <a:ext cx="543560" cy="403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400" b="1">
                  <a:solidFill>
                    <a:srgbClr val="008000"/>
                  </a:solidFill>
                  <a:latin typeface="Times New Roman" pitchFamily="18" charset="0"/>
                </a:rPr>
                <a:t>R</a:t>
              </a:r>
              <a:r>
                <a:rPr lang="cs-CZ" sz="1400" b="1" baseline="-25000">
                  <a:solidFill>
                    <a:srgbClr val="008000"/>
                  </a:solidFill>
                  <a:latin typeface="Times New Roman" pitchFamily="18" charset="0"/>
                </a:rPr>
                <a:t>1</a:t>
              </a:r>
              <a:endParaRPr lang="cs-CZ"/>
            </a:p>
          </p:txBody>
        </p:sp>
        <p:sp>
          <p:nvSpPr>
            <p:cNvPr id="7209" name="Text Box 30"/>
            <p:cNvSpPr txBox="1">
              <a:spLocks noChangeArrowheads="1"/>
            </p:cNvSpPr>
            <p:nvPr/>
          </p:nvSpPr>
          <p:spPr bwMode="auto">
            <a:xfrm>
              <a:off x="1797318" y="4791109"/>
              <a:ext cx="543560" cy="403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400" b="1">
                  <a:solidFill>
                    <a:srgbClr val="008000"/>
                  </a:solidFill>
                  <a:latin typeface="Times New Roman" pitchFamily="18" charset="0"/>
                </a:rPr>
                <a:t>R</a:t>
              </a:r>
              <a:r>
                <a:rPr lang="cs-CZ" sz="1400" b="1" baseline="-25000">
                  <a:solidFill>
                    <a:srgbClr val="008000"/>
                  </a:solidFill>
                  <a:latin typeface="Times New Roman" pitchFamily="18" charset="0"/>
                </a:rPr>
                <a:t>3</a:t>
              </a:r>
              <a:endParaRPr lang="cs-CZ"/>
            </a:p>
          </p:txBody>
        </p:sp>
        <p:sp>
          <p:nvSpPr>
            <p:cNvPr id="7210" name="Text Box 31"/>
            <p:cNvSpPr txBox="1">
              <a:spLocks noChangeArrowheads="1"/>
            </p:cNvSpPr>
            <p:nvPr/>
          </p:nvSpPr>
          <p:spPr bwMode="auto">
            <a:xfrm>
              <a:off x="2340878" y="2060848"/>
              <a:ext cx="543560" cy="403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600" b="1">
                  <a:solidFill>
                    <a:srgbClr val="000080"/>
                  </a:solidFill>
                  <a:latin typeface="Times New Roman" pitchFamily="18" charset="0"/>
                </a:rPr>
                <a:t>U</a:t>
              </a:r>
              <a:endParaRPr lang="cs-CZ"/>
            </a:p>
          </p:txBody>
        </p:sp>
        <p:sp>
          <p:nvSpPr>
            <p:cNvPr id="7211" name="Rectangle 5"/>
            <p:cNvSpPr>
              <a:spLocks noChangeArrowheads="1"/>
            </p:cNvSpPr>
            <p:nvPr/>
          </p:nvSpPr>
          <p:spPr bwMode="auto">
            <a:xfrm>
              <a:off x="1685732" y="4366220"/>
              <a:ext cx="679450" cy="26918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sz="1400" b="1">
                  <a:solidFill>
                    <a:srgbClr val="008000"/>
                  </a:solidFill>
                  <a:latin typeface="Times New Roman" pitchFamily="18" charset="0"/>
                </a:rPr>
                <a:t>    R</a:t>
              </a:r>
              <a:r>
                <a:rPr lang="cs-CZ" sz="1400" b="1" baseline="-25000">
                  <a:solidFill>
                    <a:srgbClr val="008000"/>
                  </a:solidFill>
                  <a:latin typeface="Times New Roman" pitchFamily="18" charset="0"/>
                </a:rPr>
                <a:t>2</a:t>
              </a:r>
              <a:endParaRPr lang="cs-CZ" sz="1400"/>
            </a:p>
            <a:p>
              <a:endParaRPr lang="cs-CZ"/>
            </a:p>
          </p:txBody>
        </p:sp>
        <p:sp>
          <p:nvSpPr>
            <p:cNvPr id="7212" name="Line 9"/>
            <p:cNvSpPr>
              <a:spLocks noChangeShapeType="1"/>
            </p:cNvSpPr>
            <p:nvPr/>
          </p:nvSpPr>
          <p:spPr bwMode="auto">
            <a:xfrm>
              <a:off x="1278062" y="4500813"/>
              <a:ext cx="40767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13" name="Line 11"/>
            <p:cNvSpPr>
              <a:spLocks noChangeShapeType="1"/>
            </p:cNvSpPr>
            <p:nvPr/>
          </p:nvSpPr>
          <p:spPr bwMode="auto">
            <a:xfrm>
              <a:off x="2365182" y="4500813"/>
              <a:ext cx="40767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14" name="Text Box 28"/>
            <p:cNvSpPr txBox="1">
              <a:spLocks noChangeArrowheads="1"/>
            </p:cNvSpPr>
            <p:nvPr/>
          </p:nvSpPr>
          <p:spPr bwMode="auto">
            <a:xfrm>
              <a:off x="2340878" y="4459263"/>
              <a:ext cx="543560" cy="403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600" b="1">
                  <a:solidFill>
                    <a:srgbClr val="FF0000"/>
                  </a:solidFill>
                  <a:latin typeface="Times New Roman" pitchFamily="18" charset="0"/>
                </a:rPr>
                <a:t>I</a:t>
              </a:r>
              <a:r>
                <a:rPr lang="cs-CZ" sz="1600" b="1" baseline="-25000">
                  <a:solidFill>
                    <a:srgbClr val="FF0000"/>
                  </a:solidFill>
                  <a:latin typeface="Times New Roman" pitchFamily="18" charset="0"/>
                </a:rPr>
                <a:t>2</a:t>
              </a:r>
              <a:endParaRPr lang="cs-CZ"/>
            </a:p>
          </p:txBody>
        </p:sp>
        <p:cxnSp>
          <p:nvCxnSpPr>
            <p:cNvPr id="6" name="Přímá spojnice se šipkou 5"/>
            <p:cNvCxnSpPr/>
            <p:nvPr/>
          </p:nvCxnSpPr>
          <p:spPr bwMode="auto">
            <a:xfrm flipH="1">
              <a:off x="2476451" y="4510881"/>
              <a:ext cx="271462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" name="Skupina 1"/>
            <p:cNvGrpSpPr/>
            <p:nvPr/>
          </p:nvGrpSpPr>
          <p:grpSpPr>
            <a:xfrm rot="5400000">
              <a:off x="192852" y="2900680"/>
              <a:ext cx="1307068" cy="901700"/>
              <a:chOff x="967661" y="5870971"/>
              <a:chExt cx="1307068" cy="901700"/>
            </a:xfrm>
          </p:grpSpPr>
          <p:sp>
            <p:nvSpPr>
              <p:cNvPr id="70" name="Rectangle 5"/>
              <p:cNvSpPr>
                <a:spLocks noChangeArrowheads="1"/>
              </p:cNvSpPr>
              <p:nvPr/>
            </p:nvSpPr>
            <p:spPr bwMode="auto">
              <a:xfrm>
                <a:off x="1324134" y="6547246"/>
                <a:ext cx="594122" cy="22542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1" name="Rectangle 6"/>
              <p:cNvSpPr>
                <a:spLocks noChangeArrowheads="1"/>
              </p:cNvSpPr>
              <p:nvPr/>
            </p:nvSpPr>
            <p:spPr bwMode="auto">
              <a:xfrm>
                <a:off x="1324134" y="5870971"/>
                <a:ext cx="594122" cy="22542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2" name="Line 7"/>
              <p:cNvSpPr>
                <a:spLocks noChangeShapeType="1"/>
              </p:cNvSpPr>
              <p:nvPr/>
            </p:nvSpPr>
            <p:spPr bwMode="auto">
              <a:xfrm>
                <a:off x="967661" y="5983684"/>
                <a:ext cx="0" cy="67627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3" name="Line 8"/>
              <p:cNvSpPr>
                <a:spLocks noChangeShapeType="1"/>
              </p:cNvSpPr>
              <p:nvPr/>
            </p:nvSpPr>
            <p:spPr bwMode="auto">
              <a:xfrm>
                <a:off x="967661" y="5983684"/>
                <a:ext cx="35647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4" name="Line 9"/>
              <p:cNvSpPr>
                <a:spLocks noChangeShapeType="1"/>
              </p:cNvSpPr>
              <p:nvPr/>
            </p:nvSpPr>
            <p:spPr bwMode="auto">
              <a:xfrm>
                <a:off x="967661" y="6659959"/>
                <a:ext cx="35647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5" name="Line 10"/>
              <p:cNvSpPr>
                <a:spLocks noChangeShapeType="1"/>
              </p:cNvSpPr>
              <p:nvPr/>
            </p:nvSpPr>
            <p:spPr bwMode="auto">
              <a:xfrm>
                <a:off x="1918256" y="5983684"/>
                <a:ext cx="35647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6" name="Line 11"/>
              <p:cNvSpPr>
                <a:spLocks noChangeShapeType="1"/>
              </p:cNvSpPr>
              <p:nvPr/>
            </p:nvSpPr>
            <p:spPr bwMode="auto">
              <a:xfrm>
                <a:off x="1918256" y="6659959"/>
                <a:ext cx="35647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7" name="Line 12"/>
              <p:cNvSpPr>
                <a:spLocks noChangeShapeType="1"/>
              </p:cNvSpPr>
              <p:nvPr/>
            </p:nvSpPr>
            <p:spPr bwMode="auto">
              <a:xfrm>
                <a:off x="2274729" y="5983684"/>
                <a:ext cx="0" cy="67627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9" name="Line 22"/>
              <p:cNvSpPr>
                <a:spLocks noChangeShapeType="1"/>
              </p:cNvSpPr>
              <p:nvPr/>
            </p:nvSpPr>
            <p:spPr bwMode="auto">
              <a:xfrm>
                <a:off x="2274729" y="6336850"/>
                <a:ext cx="0" cy="21039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0" name="Line 23"/>
              <p:cNvSpPr>
                <a:spLocks noChangeShapeType="1"/>
              </p:cNvSpPr>
              <p:nvPr/>
            </p:nvSpPr>
            <p:spPr bwMode="auto">
              <a:xfrm flipV="1">
                <a:off x="2274729" y="6111425"/>
                <a:ext cx="0" cy="21039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oval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81" name="Text Box 27"/>
            <p:cNvSpPr txBox="1">
              <a:spLocks noChangeArrowheads="1"/>
            </p:cNvSpPr>
            <p:nvPr/>
          </p:nvSpPr>
          <p:spPr bwMode="auto">
            <a:xfrm>
              <a:off x="496303" y="3636169"/>
              <a:ext cx="475297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600" b="1" dirty="0" smtClean="0">
                  <a:solidFill>
                    <a:srgbClr val="FF0000"/>
                  </a:solidFill>
                  <a:latin typeface="Times New Roman" pitchFamily="18" charset="0"/>
                </a:rPr>
                <a:t>I</a:t>
              </a:r>
              <a:r>
                <a:rPr lang="cs-CZ" sz="1600" b="1" baseline="-25000" dirty="0" smtClean="0">
                  <a:solidFill>
                    <a:srgbClr val="FF0000"/>
                  </a:solidFill>
                  <a:latin typeface="Times New Roman" pitchFamily="18" charset="0"/>
                </a:rPr>
                <a:t>4</a:t>
              </a:r>
              <a:endParaRPr lang="cs-CZ" dirty="0"/>
            </a:p>
          </p:txBody>
        </p:sp>
        <p:sp>
          <p:nvSpPr>
            <p:cNvPr id="82" name="Text Box 28"/>
            <p:cNvSpPr txBox="1">
              <a:spLocks noChangeArrowheads="1"/>
            </p:cNvSpPr>
            <p:nvPr/>
          </p:nvSpPr>
          <p:spPr bwMode="auto">
            <a:xfrm>
              <a:off x="866571" y="3645417"/>
              <a:ext cx="475297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600" b="1" dirty="0" smtClean="0">
                  <a:solidFill>
                    <a:srgbClr val="FF0000"/>
                  </a:solidFill>
                  <a:latin typeface="Times New Roman" pitchFamily="18" charset="0"/>
                </a:rPr>
                <a:t>I</a:t>
              </a:r>
              <a:r>
                <a:rPr lang="cs-CZ" sz="1600" b="1" baseline="-25000" dirty="0" smtClean="0">
                  <a:solidFill>
                    <a:srgbClr val="FF0000"/>
                  </a:solidFill>
                  <a:latin typeface="Times New Roman" pitchFamily="18" charset="0"/>
                </a:rPr>
                <a:t>5</a:t>
              </a:r>
              <a:endParaRPr lang="cs-CZ" dirty="0"/>
            </a:p>
          </p:txBody>
        </p:sp>
        <p:sp>
          <p:nvSpPr>
            <p:cNvPr id="83" name="Text Box 29"/>
            <p:cNvSpPr txBox="1">
              <a:spLocks noChangeArrowheads="1"/>
            </p:cNvSpPr>
            <p:nvPr/>
          </p:nvSpPr>
          <p:spPr bwMode="auto">
            <a:xfrm>
              <a:off x="32952" y="3182461"/>
              <a:ext cx="475297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400" b="1" dirty="0" smtClean="0">
                  <a:solidFill>
                    <a:srgbClr val="008000"/>
                  </a:solidFill>
                  <a:latin typeface="Times New Roman" pitchFamily="18" charset="0"/>
                </a:rPr>
                <a:t>R</a:t>
              </a:r>
              <a:r>
                <a:rPr lang="cs-CZ" sz="1400" b="1" baseline="-25000" dirty="0" smtClean="0">
                  <a:solidFill>
                    <a:srgbClr val="008000"/>
                  </a:solidFill>
                  <a:latin typeface="Times New Roman" pitchFamily="18" charset="0"/>
                </a:rPr>
                <a:t>4</a:t>
              </a:r>
              <a:endParaRPr lang="cs-CZ" dirty="0"/>
            </a:p>
          </p:txBody>
        </p:sp>
        <p:sp>
          <p:nvSpPr>
            <p:cNvPr id="84" name="Text Box 30"/>
            <p:cNvSpPr txBox="1">
              <a:spLocks noChangeArrowheads="1"/>
            </p:cNvSpPr>
            <p:nvPr/>
          </p:nvSpPr>
          <p:spPr bwMode="auto">
            <a:xfrm>
              <a:off x="1187624" y="3214161"/>
              <a:ext cx="475297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400" b="1" dirty="0" smtClean="0">
                  <a:solidFill>
                    <a:srgbClr val="008000"/>
                  </a:solidFill>
                  <a:latin typeface="Times New Roman" pitchFamily="18" charset="0"/>
                </a:rPr>
                <a:t>R</a:t>
              </a:r>
              <a:r>
                <a:rPr lang="cs-CZ" sz="1400" b="1" baseline="-25000" dirty="0" smtClean="0">
                  <a:solidFill>
                    <a:srgbClr val="008000"/>
                  </a:solidFill>
                  <a:latin typeface="Times New Roman" pitchFamily="18" charset="0"/>
                </a:rPr>
                <a:t>5</a:t>
              </a:r>
              <a:endParaRPr lang="cs-CZ" dirty="0"/>
            </a:p>
          </p:txBody>
        </p:sp>
        <p:cxnSp>
          <p:nvCxnSpPr>
            <p:cNvPr id="7" name="Přímá spojnice 6"/>
            <p:cNvCxnSpPr>
              <a:stCxn id="7196" idx="0"/>
            </p:cNvCxnSpPr>
            <p:nvPr/>
          </p:nvCxnSpPr>
          <p:spPr>
            <a:xfrm>
              <a:off x="846088" y="2464625"/>
              <a:ext cx="298" cy="23337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Skupina 8"/>
          <p:cNvGrpSpPr/>
          <p:nvPr/>
        </p:nvGrpSpPr>
        <p:grpSpPr>
          <a:xfrm>
            <a:off x="6732240" y="2230868"/>
            <a:ext cx="2109873" cy="3502388"/>
            <a:chOff x="6812617" y="2518900"/>
            <a:chExt cx="2109873" cy="3502388"/>
          </a:xfrm>
        </p:grpSpPr>
        <p:sp>
          <p:nvSpPr>
            <p:cNvPr id="86" name="Rectangle 40"/>
            <p:cNvSpPr>
              <a:spLocks noChangeArrowheads="1"/>
            </p:cNvSpPr>
            <p:nvPr/>
          </p:nvSpPr>
          <p:spPr bwMode="auto">
            <a:xfrm>
              <a:off x="6812617" y="5559623"/>
              <a:ext cx="2109873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cs-CZ" sz="2400" dirty="0">
                  <a:sym typeface="Symbol" pitchFamily="18" charset="2"/>
                </a:rPr>
                <a:t> </a:t>
              </a:r>
              <a:r>
                <a:rPr lang="cs-CZ" sz="2400" b="1" dirty="0" smtClean="0">
                  <a:sym typeface="Symbol" pitchFamily="18" charset="2"/>
                </a:rPr>
                <a:t>R´´ </a:t>
              </a:r>
              <a:r>
                <a:rPr lang="cs-CZ" sz="2400" b="1" dirty="0">
                  <a:sym typeface="Symbol" pitchFamily="18" charset="2"/>
                </a:rPr>
                <a:t>= </a:t>
              </a:r>
              <a:r>
                <a:rPr lang="cs-CZ" sz="2400" b="1" dirty="0" smtClean="0">
                  <a:sym typeface="Symbol" pitchFamily="18" charset="2"/>
                </a:rPr>
                <a:t>30 </a:t>
              </a:r>
              <a:r>
                <a:rPr lang="el-GR" sz="2400" b="1" dirty="0"/>
                <a:t>Ω</a:t>
              </a:r>
              <a:r>
                <a:rPr lang="cs-CZ" sz="2400" dirty="0">
                  <a:sym typeface="Symbol" pitchFamily="18" charset="2"/>
                </a:rPr>
                <a:t>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7" name="TextovéPole 86"/>
                <p:cNvSpPr txBox="1"/>
                <p:nvPr/>
              </p:nvSpPr>
              <p:spPr>
                <a:xfrm>
                  <a:off x="6947584" y="2518900"/>
                  <a:ext cx="1898277" cy="70250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0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2800" b="0" i="0" smtClean="0">
                              <a:latin typeface="Cambria Math"/>
                            </a:rPr>
                            <m:t>R</m:t>
                          </m:r>
                          <m:r>
                            <a:rPr lang="cs-CZ" sz="2800" b="0" i="0" smtClean="0">
                              <a:latin typeface="Cambria Math"/>
                            </a:rPr>
                            <m:t>´´</m:t>
                          </m:r>
                        </m:den>
                      </m:f>
                    </m:oMath>
                  </a14:m>
                  <a:r>
                    <a:rPr lang="cs-CZ" sz="2800" dirty="0" smtClean="0"/>
                    <a:t>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0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2800" b="0" i="0" smtClean="0">
                              <a:latin typeface="Cambria Math"/>
                            </a:rPr>
                            <m:t>R</m:t>
                          </m:r>
                          <m:r>
                            <a:rPr lang="cs-CZ" sz="2800" b="0" i="0" baseline="-25000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a14:m>
                  <a:r>
                    <a:rPr lang="cs-CZ" sz="2800" dirty="0" smtClean="0"/>
                    <a:t> +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0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2800" b="0" i="0" smtClean="0">
                              <a:latin typeface="Cambria Math"/>
                            </a:rPr>
                            <m:t>R</m:t>
                          </m:r>
                          <m:r>
                            <a:rPr lang="cs-CZ" sz="2800" b="0" i="0" baseline="-25000" smtClean="0"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a14:m>
                  <a:endParaRPr lang="cs-CZ" dirty="0"/>
                </a:p>
              </p:txBody>
            </p:sp>
          </mc:Choice>
          <mc:Fallback>
            <p:sp>
              <p:nvSpPr>
                <p:cNvPr id="87" name="TextovéPole 8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47584" y="2518900"/>
                  <a:ext cx="1898277" cy="702500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9565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8" name="TextovéPole 87"/>
                <p:cNvSpPr txBox="1"/>
                <p:nvPr/>
              </p:nvSpPr>
              <p:spPr>
                <a:xfrm>
                  <a:off x="6962271" y="3258355"/>
                  <a:ext cx="1935145" cy="70339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0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2800" b="0" i="0" smtClean="0">
                              <a:latin typeface="Cambria Math"/>
                            </a:rPr>
                            <m:t>R</m:t>
                          </m:r>
                          <m:r>
                            <a:rPr lang="cs-CZ" sz="2800" b="0" i="0" smtClean="0">
                              <a:latin typeface="Cambria Math"/>
                            </a:rPr>
                            <m:t>´´</m:t>
                          </m:r>
                        </m:den>
                      </m:f>
                    </m:oMath>
                  </a14:m>
                  <a:r>
                    <a:rPr lang="cs-CZ" sz="2800" dirty="0" smtClean="0"/>
                    <a:t>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0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b="0" i="0" smtClean="0">
                              <a:latin typeface="Cambria Math"/>
                            </a:rPr>
                            <m:t>45</m:t>
                          </m:r>
                        </m:den>
                      </m:f>
                    </m:oMath>
                  </a14:m>
                  <a:r>
                    <a:rPr lang="cs-CZ" sz="2800" dirty="0" smtClean="0"/>
                    <a:t> +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0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b="0" i="0" smtClean="0">
                              <a:latin typeface="Cambria Math"/>
                            </a:rPr>
                            <m:t>90</m:t>
                          </m:r>
                        </m:den>
                      </m:f>
                    </m:oMath>
                  </a14:m>
                  <a:endParaRPr lang="cs-CZ" dirty="0"/>
                </a:p>
              </p:txBody>
            </p:sp>
          </mc:Choice>
          <mc:Fallback>
            <p:sp>
              <p:nvSpPr>
                <p:cNvPr id="88" name="TextovéPole 8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62271" y="3258355"/>
                  <a:ext cx="1935145" cy="703398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8621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9" name="TextovéPole 88"/>
                <p:cNvSpPr txBox="1"/>
                <p:nvPr/>
              </p:nvSpPr>
              <p:spPr>
                <a:xfrm>
                  <a:off x="7034279" y="3975742"/>
                  <a:ext cx="1420582" cy="70429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0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2800" b="0" i="0" smtClean="0">
                              <a:latin typeface="Cambria Math"/>
                            </a:rPr>
                            <m:t>R</m:t>
                          </m:r>
                          <m:r>
                            <a:rPr lang="cs-CZ" sz="2800" b="0" i="0" smtClean="0">
                              <a:latin typeface="Cambria Math"/>
                            </a:rPr>
                            <m:t>´´</m:t>
                          </m:r>
                        </m:den>
                      </m:f>
                    </m:oMath>
                  </a14:m>
                  <a:r>
                    <a:rPr lang="cs-CZ" sz="2800" dirty="0" smtClean="0"/>
                    <a:t>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0" smtClean="0">
                              <a:latin typeface="Cambria Math"/>
                            </a:rPr>
                            <m:t>1+</m:t>
                          </m:r>
                          <m:r>
                            <a:rPr lang="cs-CZ" sz="2800" b="0" i="0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cs-CZ" sz="2800" b="0" i="0" smtClean="0">
                              <a:latin typeface="Cambria Math"/>
                            </a:rPr>
                            <m:t>90</m:t>
                          </m:r>
                        </m:den>
                      </m:f>
                    </m:oMath>
                  </a14:m>
                  <a:endParaRPr lang="cs-CZ" dirty="0"/>
                </a:p>
              </p:txBody>
            </p:sp>
          </mc:Choice>
          <mc:Fallback>
            <p:sp>
              <p:nvSpPr>
                <p:cNvPr id="89" name="TextovéPole 8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34279" y="3975742"/>
                  <a:ext cx="1420582" cy="704295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b="-9565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0" name="TextovéPole 89"/>
                <p:cNvSpPr txBox="1"/>
                <p:nvPr/>
              </p:nvSpPr>
              <p:spPr>
                <a:xfrm>
                  <a:off x="7034279" y="4695822"/>
                  <a:ext cx="1221809" cy="70429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0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2800" b="0" i="0" smtClean="0">
                              <a:latin typeface="Cambria Math"/>
                            </a:rPr>
                            <m:t>R</m:t>
                          </m:r>
                          <m:r>
                            <a:rPr lang="cs-CZ" sz="2800" b="0" i="0" smtClean="0">
                              <a:latin typeface="Cambria Math"/>
                            </a:rPr>
                            <m:t>´´</m:t>
                          </m:r>
                        </m:den>
                      </m:f>
                    </m:oMath>
                  </a14:m>
                  <a:r>
                    <a:rPr lang="cs-CZ" sz="2800" dirty="0" smtClean="0"/>
                    <a:t>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0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cs-CZ" sz="2800" b="0" i="0" smtClean="0">
                              <a:latin typeface="Cambria Math"/>
                            </a:rPr>
                            <m:t>90</m:t>
                          </m:r>
                        </m:den>
                      </m:f>
                    </m:oMath>
                  </a14:m>
                  <a:endParaRPr lang="cs-CZ" dirty="0"/>
                </a:p>
              </p:txBody>
            </p:sp>
          </mc:Choice>
          <mc:Fallback>
            <p:sp>
              <p:nvSpPr>
                <p:cNvPr id="90" name="TextovéPole 8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34279" y="4695822"/>
                  <a:ext cx="1221809" cy="704295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b="-8621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91" name="Rectangle 40"/>
          <p:cNvSpPr>
            <a:spLocks noChangeArrowheads="1"/>
          </p:cNvSpPr>
          <p:nvPr/>
        </p:nvSpPr>
        <p:spPr bwMode="auto">
          <a:xfrm>
            <a:off x="3985210" y="6093296"/>
            <a:ext cx="46955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cs-CZ" sz="2400" b="1" dirty="0" smtClean="0">
                <a:sym typeface="Symbol" pitchFamily="18" charset="2"/>
              </a:rPr>
              <a:t>R = </a:t>
            </a:r>
            <a:r>
              <a:rPr lang="cs-CZ" sz="2400" b="1" dirty="0">
                <a:sym typeface="Symbol" pitchFamily="18" charset="2"/>
              </a:rPr>
              <a:t>R</a:t>
            </a:r>
            <a:r>
              <a:rPr lang="cs-CZ" sz="2400" b="1" dirty="0" smtClean="0">
                <a:sym typeface="Symbol" pitchFamily="18" charset="2"/>
              </a:rPr>
              <a:t>´ + </a:t>
            </a:r>
            <a:r>
              <a:rPr lang="cs-CZ" sz="2400" b="1" dirty="0">
                <a:sym typeface="Symbol" pitchFamily="18" charset="2"/>
              </a:rPr>
              <a:t>R´´ </a:t>
            </a:r>
            <a:r>
              <a:rPr lang="cs-CZ" sz="2400" b="1" dirty="0" smtClean="0">
                <a:sym typeface="Symbol" pitchFamily="18" charset="2"/>
              </a:rPr>
              <a:t>= 5,3 + 30 = 35,3 </a:t>
            </a:r>
            <a:r>
              <a:rPr lang="el-GR" sz="2400" b="1" dirty="0"/>
              <a:t>Ω</a:t>
            </a:r>
            <a:r>
              <a:rPr lang="cs-CZ" sz="2400" dirty="0">
                <a:sym typeface="Symbol" pitchFamily="18" charset="2"/>
              </a:rPr>
              <a:t> </a:t>
            </a:r>
          </a:p>
        </p:txBody>
      </p:sp>
      <p:grpSp>
        <p:nvGrpSpPr>
          <p:cNvPr id="92" name="Skupina 91"/>
          <p:cNvGrpSpPr/>
          <p:nvPr/>
        </p:nvGrpSpPr>
        <p:grpSpPr>
          <a:xfrm>
            <a:off x="1118221" y="4728931"/>
            <a:ext cx="2445667" cy="1580389"/>
            <a:chOff x="2584757" y="4958954"/>
            <a:chExt cx="2445667" cy="1580389"/>
          </a:xfrm>
        </p:grpSpPr>
        <p:sp>
          <p:nvSpPr>
            <p:cNvPr id="93" name="Ovál 92"/>
            <p:cNvSpPr/>
            <p:nvPr/>
          </p:nvSpPr>
          <p:spPr>
            <a:xfrm>
              <a:off x="2584757" y="4958954"/>
              <a:ext cx="2192139" cy="1118724"/>
            </a:xfrm>
            <a:prstGeom prst="ellipse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4" name="TextovéPole 93"/>
            <p:cNvSpPr txBox="1"/>
            <p:nvPr/>
          </p:nvSpPr>
          <p:spPr>
            <a:xfrm>
              <a:off x="4495714" y="6077678"/>
              <a:ext cx="5347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b="1" dirty="0" smtClean="0">
                  <a:solidFill>
                    <a:srgbClr val="FFC000"/>
                  </a:solidFill>
                </a:rPr>
                <a:t>R´</a:t>
              </a:r>
              <a:endParaRPr lang="cs-CZ" sz="2400" b="1" dirty="0">
                <a:solidFill>
                  <a:srgbClr val="FFC000"/>
                </a:solidFill>
              </a:endParaRPr>
            </a:p>
          </p:txBody>
        </p:sp>
      </p:grpSp>
      <p:grpSp>
        <p:nvGrpSpPr>
          <p:cNvPr id="13" name="Skupina 12"/>
          <p:cNvGrpSpPr/>
          <p:nvPr/>
        </p:nvGrpSpPr>
        <p:grpSpPr>
          <a:xfrm>
            <a:off x="176968" y="3028950"/>
            <a:ext cx="1560531" cy="2508607"/>
            <a:chOff x="176968" y="3028950"/>
            <a:chExt cx="1560531" cy="2508607"/>
          </a:xfrm>
        </p:grpSpPr>
        <p:sp>
          <p:nvSpPr>
            <p:cNvPr id="11" name="Ovál 10"/>
            <p:cNvSpPr/>
            <p:nvPr/>
          </p:nvSpPr>
          <p:spPr>
            <a:xfrm>
              <a:off x="176968" y="3028950"/>
              <a:ext cx="1560531" cy="2045479"/>
            </a:xfrm>
            <a:prstGeom prst="ellipse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Obdélník 11"/>
            <p:cNvSpPr/>
            <p:nvPr/>
          </p:nvSpPr>
          <p:spPr>
            <a:xfrm>
              <a:off x="179512" y="5075892"/>
              <a:ext cx="61266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cs-CZ" sz="2400" b="1" dirty="0" smtClean="0">
                  <a:solidFill>
                    <a:srgbClr val="FFC000"/>
                  </a:solidFill>
                </a:rPr>
                <a:t>R´´</a:t>
              </a:r>
              <a:endParaRPr lang="cs-CZ" sz="2400" b="1" dirty="0">
                <a:solidFill>
                  <a:srgbClr val="FFC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75863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  <p:bldP spid="9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4624"/>
            <a:ext cx="8229600" cy="1143000"/>
          </a:xfrm>
        </p:spPr>
        <p:txBody>
          <a:bodyPr/>
          <a:lstStyle/>
          <a:p>
            <a:pPr eaLnBrk="1" hangingPunct="1"/>
            <a:r>
              <a:rPr lang="cs-CZ" dirty="0" smtClean="0"/>
              <a:t>Příklady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052736"/>
            <a:ext cx="8064500" cy="863426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cs-CZ" sz="2800" dirty="0"/>
              <a:t>3</a:t>
            </a:r>
            <a:r>
              <a:rPr lang="cs-CZ" sz="2800" dirty="0" smtClean="0"/>
              <a:t>. </a:t>
            </a:r>
            <a:r>
              <a:rPr lang="cs-CZ" sz="2800" dirty="0" smtClean="0"/>
              <a:t>Urči výsledný odpor R, R</a:t>
            </a:r>
            <a:r>
              <a:rPr lang="cs-CZ" sz="2800" baseline="-25000" dirty="0" smtClean="0"/>
              <a:t>1</a:t>
            </a:r>
            <a:r>
              <a:rPr lang="cs-CZ" sz="2800" dirty="0" smtClean="0"/>
              <a:t> = </a:t>
            </a:r>
            <a:r>
              <a:rPr lang="cs-CZ" sz="2800" dirty="0" smtClean="0"/>
              <a:t>8 </a:t>
            </a:r>
            <a:r>
              <a:rPr lang="el-GR" sz="2800" dirty="0" smtClean="0"/>
              <a:t>Ω</a:t>
            </a:r>
            <a:r>
              <a:rPr lang="cs-CZ" sz="2800" dirty="0" smtClean="0"/>
              <a:t> , R</a:t>
            </a:r>
            <a:r>
              <a:rPr lang="cs-CZ" sz="2800" baseline="-25000" dirty="0" smtClean="0"/>
              <a:t>2</a:t>
            </a:r>
            <a:r>
              <a:rPr lang="cs-CZ" sz="2800" dirty="0" smtClean="0"/>
              <a:t> = </a:t>
            </a:r>
            <a:r>
              <a:rPr lang="cs-CZ" sz="2800" dirty="0" smtClean="0"/>
              <a:t>6 </a:t>
            </a:r>
            <a:r>
              <a:rPr lang="el-GR" sz="2800" dirty="0" smtClean="0"/>
              <a:t>Ω</a:t>
            </a:r>
            <a:r>
              <a:rPr lang="cs-CZ" sz="2800" dirty="0" smtClean="0"/>
              <a:t>, </a:t>
            </a:r>
          </a:p>
          <a:p>
            <a:pPr marL="0" indent="0" eaLnBrk="1" hangingPunct="1">
              <a:buNone/>
              <a:defRPr/>
            </a:pPr>
            <a:r>
              <a:rPr lang="cs-CZ" sz="2800" dirty="0" smtClean="0"/>
              <a:t>R</a:t>
            </a:r>
            <a:r>
              <a:rPr lang="cs-CZ" sz="2800" baseline="-25000" dirty="0" smtClean="0"/>
              <a:t>3</a:t>
            </a:r>
            <a:r>
              <a:rPr lang="cs-CZ" sz="2800" dirty="0" smtClean="0"/>
              <a:t> = </a:t>
            </a:r>
            <a:r>
              <a:rPr lang="cs-CZ" sz="2800" dirty="0" smtClean="0"/>
              <a:t>12 </a:t>
            </a:r>
            <a:r>
              <a:rPr lang="el-GR" sz="2800" dirty="0" smtClean="0"/>
              <a:t>Ω</a:t>
            </a:r>
            <a:r>
              <a:rPr lang="cs-CZ" sz="2800" dirty="0" smtClean="0"/>
              <a:t>, </a:t>
            </a:r>
            <a:r>
              <a:rPr lang="cs-CZ" sz="2800" dirty="0" smtClean="0"/>
              <a:t>R</a:t>
            </a:r>
            <a:r>
              <a:rPr lang="cs-CZ" sz="2800" baseline="-25000" dirty="0" smtClean="0"/>
              <a:t>4</a:t>
            </a:r>
            <a:r>
              <a:rPr lang="cs-CZ" sz="2800" dirty="0" smtClean="0"/>
              <a:t> </a:t>
            </a:r>
            <a:r>
              <a:rPr lang="cs-CZ" sz="2800" dirty="0"/>
              <a:t>= </a:t>
            </a:r>
            <a:r>
              <a:rPr lang="cs-CZ" sz="2800" dirty="0" smtClean="0"/>
              <a:t>10 </a:t>
            </a:r>
            <a:r>
              <a:rPr lang="el-GR" sz="2800" dirty="0"/>
              <a:t>Ω</a:t>
            </a:r>
            <a:r>
              <a:rPr lang="cs-CZ" sz="2800" dirty="0"/>
              <a:t>, </a:t>
            </a:r>
            <a:r>
              <a:rPr lang="cs-CZ" sz="2800" dirty="0" smtClean="0"/>
              <a:t>R</a:t>
            </a:r>
            <a:r>
              <a:rPr lang="cs-CZ" sz="2800" baseline="-25000" dirty="0" smtClean="0"/>
              <a:t>5</a:t>
            </a:r>
            <a:r>
              <a:rPr lang="cs-CZ" sz="2800" dirty="0" smtClean="0"/>
              <a:t> </a:t>
            </a:r>
            <a:r>
              <a:rPr lang="cs-CZ" sz="2800" dirty="0"/>
              <a:t>= </a:t>
            </a:r>
            <a:r>
              <a:rPr lang="cs-CZ" sz="2800" dirty="0" smtClean="0"/>
              <a:t>10 </a:t>
            </a:r>
            <a:r>
              <a:rPr lang="el-GR" sz="2800" dirty="0"/>
              <a:t>Ω</a:t>
            </a:r>
            <a:r>
              <a:rPr lang="cs-CZ" sz="2800" dirty="0"/>
              <a:t>, </a:t>
            </a:r>
            <a:r>
              <a:rPr lang="cs-CZ" sz="2800" dirty="0" smtClean="0"/>
              <a:t>R</a:t>
            </a:r>
            <a:r>
              <a:rPr lang="cs-CZ" sz="2800" baseline="-25000" dirty="0" smtClean="0"/>
              <a:t>6</a:t>
            </a:r>
            <a:r>
              <a:rPr lang="cs-CZ" sz="2800" dirty="0" smtClean="0"/>
              <a:t> </a:t>
            </a:r>
            <a:r>
              <a:rPr lang="cs-CZ" sz="2800" dirty="0"/>
              <a:t>= </a:t>
            </a:r>
            <a:r>
              <a:rPr lang="cs-CZ" sz="2800" dirty="0" smtClean="0"/>
              <a:t>80 </a:t>
            </a:r>
            <a:r>
              <a:rPr lang="el-GR" sz="2800" dirty="0"/>
              <a:t>Ω</a:t>
            </a:r>
            <a:r>
              <a:rPr lang="cs-CZ" sz="2800" dirty="0"/>
              <a:t>, </a:t>
            </a:r>
          </a:p>
          <a:p>
            <a:pPr marL="0" indent="0" eaLnBrk="1" hangingPunct="1">
              <a:buNone/>
              <a:defRPr/>
            </a:pPr>
            <a:endParaRPr lang="cs-CZ" sz="2800" dirty="0"/>
          </a:p>
          <a:p>
            <a:pPr marL="0" indent="0" eaLnBrk="1" hangingPunct="1">
              <a:buFontTx/>
              <a:buNone/>
              <a:defRPr/>
            </a:pPr>
            <a:endParaRPr lang="cs-CZ" sz="2800" dirty="0" smtClean="0"/>
          </a:p>
        </p:txBody>
      </p:sp>
      <p:sp>
        <p:nvSpPr>
          <p:cNvPr id="7172" name="Rectangle 32"/>
          <p:cNvSpPr>
            <a:spLocks noChangeArrowheads="1"/>
          </p:cNvSpPr>
          <p:nvPr/>
        </p:nvSpPr>
        <p:spPr bwMode="auto">
          <a:xfrm>
            <a:off x="0" y="3028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3" name="Rectangle 34"/>
          <p:cNvSpPr>
            <a:spLocks noChangeArrowheads="1"/>
          </p:cNvSpPr>
          <p:nvPr/>
        </p:nvSpPr>
        <p:spPr bwMode="auto">
          <a:xfrm>
            <a:off x="0" y="3057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4" name="Rectangle 36"/>
          <p:cNvSpPr>
            <a:spLocks noChangeArrowheads="1"/>
          </p:cNvSpPr>
          <p:nvPr/>
        </p:nvSpPr>
        <p:spPr bwMode="auto">
          <a:xfrm>
            <a:off x="383347" y="3857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5" name="Rectangle 37"/>
          <p:cNvSpPr>
            <a:spLocks noChangeArrowheads="1"/>
          </p:cNvSpPr>
          <p:nvPr/>
        </p:nvSpPr>
        <p:spPr bwMode="auto">
          <a:xfrm>
            <a:off x="0" y="3057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6" name="Rectangle 39"/>
          <p:cNvSpPr>
            <a:spLocks noChangeArrowheads="1"/>
          </p:cNvSpPr>
          <p:nvPr/>
        </p:nvSpPr>
        <p:spPr bwMode="auto">
          <a:xfrm>
            <a:off x="0" y="38004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8" name="Rectangle 42"/>
          <p:cNvSpPr>
            <a:spLocks noChangeArrowheads="1"/>
          </p:cNvSpPr>
          <p:nvPr/>
        </p:nvSpPr>
        <p:spPr bwMode="auto">
          <a:xfrm>
            <a:off x="0" y="38052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pSp>
        <p:nvGrpSpPr>
          <p:cNvPr id="4" name="Skupina 3"/>
          <p:cNvGrpSpPr/>
          <p:nvPr/>
        </p:nvGrpSpPr>
        <p:grpSpPr>
          <a:xfrm>
            <a:off x="3851920" y="2276872"/>
            <a:ext cx="2575059" cy="3502388"/>
            <a:chOff x="2843808" y="2204864"/>
            <a:chExt cx="2575059" cy="3502388"/>
          </a:xfrm>
        </p:grpSpPr>
        <p:sp>
          <p:nvSpPr>
            <p:cNvPr id="50" name="Rectangle 40"/>
            <p:cNvSpPr>
              <a:spLocks noChangeArrowheads="1"/>
            </p:cNvSpPr>
            <p:nvPr/>
          </p:nvSpPr>
          <p:spPr bwMode="auto">
            <a:xfrm>
              <a:off x="2843808" y="5245587"/>
              <a:ext cx="2092239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cs-CZ" sz="2400" dirty="0">
                  <a:sym typeface="Symbol" pitchFamily="18" charset="2"/>
                </a:rPr>
                <a:t> </a:t>
              </a:r>
              <a:r>
                <a:rPr lang="cs-CZ" sz="2400" b="1" dirty="0" smtClean="0">
                  <a:sym typeface="Symbol" pitchFamily="18" charset="2"/>
                </a:rPr>
                <a:t>R´ </a:t>
              </a:r>
              <a:r>
                <a:rPr lang="cs-CZ" sz="2400" b="1" dirty="0">
                  <a:sym typeface="Symbol" pitchFamily="18" charset="2"/>
                </a:rPr>
                <a:t>= </a:t>
              </a:r>
              <a:r>
                <a:rPr lang="cs-CZ" sz="2400" b="1" dirty="0" smtClean="0">
                  <a:sym typeface="Symbol" pitchFamily="18" charset="2"/>
                </a:rPr>
                <a:t>2</a:t>
              </a:r>
              <a:r>
                <a:rPr lang="cs-CZ" sz="2400" b="1" dirty="0" smtClean="0">
                  <a:sym typeface="Symbol" pitchFamily="18" charset="2"/>
                </a:rPr>
                <a:t>,7 </a:t>
              </a:r>
              <a:r>
                <a:rPr lang="el-GR" sz="2400" b="1" dirty="0"/>
                <a:t>Ω</a:t>
              </a:r>
              <a:r>
                <a:rPr lang="cs-CZ" sz="2400" dirty="0">
                  <a:sym typeface="Symbol" pitchFamily="18" charset="2"/>
                </a:rPr>
                <a:t>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1" name="TextovéPole 50"/>
                <p:cNvSpPr txBox="1"/>
                <p:nvPr/>
              </p:nvSpPr>
              <p:spPr>
                <a:xfrm>
                  <a:off x="2978775" y="2204864"/>
                  <a:ext cx="2440092" cy="70218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cs-CZ" sz="2800" b="0" i="1" smtClean="0">
                              <a:latin typeface="Cambria Math"/>
                            </a:rPr>
                            <m:t>´</m:t>
                          </m:r>
                        </m:den>
                      </m:f>
                    </m:oMath>
                  </a14:m>
                  <a:r>
                    <a:rPr lang="cs-CZ" sz="2800" dirty="0" smtClean="0"/>
                    <a:t>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cs-CZ" sz="2800" b="0" i="1" baseline="-25000" smtClean="0">
                              <a:latin typeface="Cambria Math"/>
                            </a:rPr>
                            <m:t>1</m:t>
                          </m:r>
                        </m:den>
                      </m:f>
                    </m:oMath>
                  </a14:m>
                  <a:r>
                    <a:rPr lang="cs-CZ" sz="2800" dirty="0" smtClean="0"/>
                    <a:t> +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cs-CZ" sz="2800" b="0" i="1" baseline="-25000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cs-CZ" dirty="0" smtClean="0"/>
                    <a:t> </a:t>
                  </a:r>
                  <a:r>
                    <a:rPr lang="cs-CZ" sz="2800" dirty="0" smtClean="0"/>
                    <a:t>+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cs-CZ" sz="2800" b="0" i="1" baseline="-25000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a14:m>
                  <a:endParaRPr lang="cs-CZ" sz="2800" dirty="0"/>
                </a:p>
              </p:txBody>
            </p:sp>
          </mc:Choice>
          <mc:Fallback>
            <p:sp>
              <p:nvSpPr>
                <p:cNvPr id="51" name="TextovéPole 5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78775" y="2204864"/>
                  <a:ext cx="2440092" cy="702180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9565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5" name="TextovéPole 54"/>
                <p:cNvSpPr txBox="1"/>
                <p:nvPr/>
              </p:nvSpPr>
              <p:spPr>
                <a:xfrm>
                  <a:off x="2993462" y="2944319"/>
                  <a:ext cx="2331087" cy="7036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cs-CZ" sz="2800" b="0" i="1" smtClean="0">
                              <a:latin typeface="Cambria Math"/>
                            </a:rPr>
                            <m:t>´</m:t>
                          </m:r>
                        </m:den>
                      </m:f>
                    </m:oMath>
                  </a14:m>
                  <a:r>
                    <a:rPr lang="cs-CZ" sz="2800" dirty="0" smtClean="0"/>
                    <a:t>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a14:m>
                  <a:r>
                    <a:rPr lang="cs-CZ" sz="2800" dirty="0" smtClean="0"/>
                    <a:t> +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a14:m>
                  <a:r>
                    <a:rPr lang="cs-CZ" dirty="0" smtClean="0"/>
                    <a:t> </a:t>
                  </a:r>
                  <a:r>
                    <a:rPr lang="cs-CZ" sz="2800" dirty="0" smtClean="0"/>
                    <a:t>+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</a:rPr>
                            <m:t>12</m:t>
                          </m:r>
                        </m:den>
                      </m:f>
                    </m:oMath>
                  </a14:m>
                  <a:r>
                    <a:rPr lang="cs-CZ" sz="2800" dirty="0" smtClean="0"/>
                    <a:t> </a:t>
                  </a:r>
                  <a:endParaRPr lang="cs-CZ" sz="2800" dirty="0"/>
                </a:p>
              </p:txBody>
            </p:sp>
          </mc:Choice>
          <mc:Fallback>
            <p:sp>
              <p:nvSpPr>
                <p:cNvPr id="55" name="TextovéPole 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93462" y="2944319"/>
                  <a:ext cx="2331087" cy="703654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9565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6" name="TextovéPole 55"/>
                <p:cNvSpPr txBox="1"/>
                <p:nvPr/>
              </p:nvSpPr>
              <p:spPr>
                <a:xfrm>
                  <a:off x="3065470" y="3661706"/>
                  <a:ext cx="1678665" cy="70160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cs-CZ" sz="2800" b="0" i="1" smtClean="0">
                              <a:latin typeface="Cambria Math"/>
                            </a:rPr>
                            <m:t>´</m:t>
                          </m:r>
                        </m:den>
                      </m:f>
                    </m:oMath>
                  </a14:m>
                  <a:r>
                    <a:rPr lang="cs-CZ" sz="2800" dirty="0" smtClean="0"/>
                    <a:t>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</a:rPr>
                            <m:t>3</m:t>
                          </m:r>
                          <m:r>
                            <a:rPr lang="cs-CZ" sz="2800" b="0" i="1" smtClean="0">
                              <a:latin typeface="Cambria Math"/>
                            </a:rPr>
                            <m:t>+</m:t>
                          </m:r>
                          <m:r>
                            <a:rPr lang="cs-CZ" sz="2800" b="0" i="1" smtClean="0">
                              <a:latin typeface="Cambria Math"/>
                            </a:rPr>
                            <m:t>4</m:t>
                          </m:r>
                          <m:r>
                            <a:rPr lang="cs-CZ" sz="2800" b="0" i="1" smtClean="0">
                              <a:latin typeface="Cambria Math"/>
                            </a:rPr>
                            <m:t>+</m:t>
                          </m:r>
                          <m:r>
                            <a:rPr lang="cs-CZ" sz="28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</a:rPr>
                            <m:t>24</m:t>
                          </m:r>
                        </m:den>
                      </m:f>
                    </m:oMath>
                  </a14:m>
                  <a:endParaRPr lang="cs-CZ" dirty="0"/>
                </a:p>
              </p:txBody>
            </p:sp>
          </mc:Choice>
          <mc:Fallback>
            <p:sp>
              <p:nvSpPr>
                <p:cNvPr id="56" name="TextovéPole 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65470" y="3661706"/>
                  <a:ext cx="1678665" cy="70160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8621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7" name="TextovéPole 56"/>
                <p:cNvSpPr txBox="1"/>
                <p:nvPr/>
              </p:nvSpPr>
              <p:spPr>
                <a:xfrm>
                  <a:off x="3065470" y="4381786"/>
                  <a:ext cx="1144865" cy="70160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cs-CZ" sz="2800" b="0" i="1" smtClean="0">
                              <a:latin typeface="Cambria Math"/>
                            </a:rPr>
                            <m:t>´</m:t>
                          </m:r>
                        </m:den>
                      </m:f>
                    </m:oMath>
                  </a14:m>
                  <a:r>
                    <a:rPr lang="cs-CZ" sz="2800" dirty="0" smtClean="0"/>
                    <a:t>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</a:rPr>
                            <m:t>9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</a:rPr>
                            <m:t>24</m:t>
                          </m:r>
                        </m:den>
                      </m:f>
                    </m:oMath>
                  </a14:m>
                  <a:endParaRPr lang="cs-CZ" dirty="0"/>
                </a:p>
              </p:txBody>
            </p:sp>
          </mc:Choice>
          <mc:Fallback>
            <p:sp>
              <p:nvSpPr>
                <p:cNvPr id="57" name="TextovéPole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65470" y="4381786"/>
                  <a:ext cx="1144865" cy="70160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9565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" name="Skupina 8"/>
          <p:cNvGrpSpPr/>
          <p:nvPr/>
        </p:nvGrpSpPr>
        <p:grpSpPr>
          <a:xfrm>
            <a:off x="6732240" y="2230868"/>
            <a:ext cx="2092815" cy="3502388"/>
            <a:chOff x="6812617" y="2518900"/>
            <a:chExt cx="2092815" cy="3502388"/>
          </a:xfrm>
        </p:grpSpPr>
        <p:sp>
          <p:nvSpPr>
            <p:cNvPr id="86" name="Rectangle 40"/>
            <p:cNvSpPr>
              <a:spLocks noChangeArrowheads="1"/>
            </p:cNvSpPr>
            <p:nvPr/>
          </p:nvSpPr>
          <p:spPr bwMode="auto">
            <a:xfrm>
              <a:off x="6812617" y="5559623"/>
              <a:ext cx="1938351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cs-CZ" sz="2400" dirty="0">
                  <a:sym typeface="Symbol" pitchFamily="18" charset="2"/>
                </a:rPr>
                <a:t> </a:t>
              </a:r>
              <a:r>
                <a:rPr lang="cs-CZ" sz="2400" b="1" dirty="0" smtClean="0">
                  <a:sym typeface="Symbol" pitchFamily="18" charset="2"/>
                </a:rPr>
                <a:t>R´´ </a:t>
              </a:r>
              <a:r>
                <a:rPr lang="cs-CZ" sz="2400" b="1" dirty="0">
                  <a:sym typeface="Symbol" pitchFamily="18" charset="2"/>
                </a:rPr>
                <a:t>= </a:t>
              </a:r>
              <a:r>
                <a:rPr lang="cs-CZ" sz="2400" b="1" dirty="0">
                  <a:sym typeface="Symbol" pitchFamily="18" charset="2"/>
                </a:rPr>
                <a:t>5</a:t>
              </a:r>
              <a:r>
                <a:rPr lang="cs-CZ" sz="2400" b="1" dirty="0" smtClean="0">
                  <a:sym typeface="Symbol" pitchFamily="18" charset="2"/>
                </a:rPr>
                <a:t> </a:t>
              </a:r>
              <a:r>
                <a:rPr lang="el-GR" sz="2400" b="1" dirty="0"/>
                <a:t>Ω</a:t>
              </a:r>
              <a:r>
                <a:rPr lang="cs-CZ" sz="2400" dirty="0">
                  <a:sym typeface="Symbol" pitchFamily="18" charset="2"/>
                </a:rPr>
                <a:t>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7" name="TextovéPole 86"/>
                <p:cNvSpPr txBox="1"/>
                <p:nvPr/>
              </p:nvSpPr>
              <p:spPr>
                <a:xfrm>
                  <a:off x="6947584" y="2518900"/>
                  <a:ext cx="1898277" cy="70250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0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2800" b="0" i="0" smtClean="0">
                              <a:latin typeface="Cambria Math"/>
                            </a:rPr>
                            <m:t>R</m:t>
                          </m:r>
                          <m:r>
                            <a:rPr lang="cs-CZ" sz="2800" b="0" i="0" smtClean="0">
                              <a:latin typeface="Cambria Math"/>
                            </a:rPr>
                            <m:t>´´</m:t>
                          </m:r>
                        </m:den>
                      </m:f>
                    </m:oMath>
                  </a14:m>
                  <a:r>
                    <a:rPr lang="cs-CZ" sz="2800" dirty="0" smtClean="0"/>
                    <a:t>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0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2800" b="0" i="0" smtClean="0">
                              <a:latin typeface="Cambria Math"/>
                            </a:rPr>
                            <m:t>R</m:t>
                          </m:r>
                          <m:r>
                            <a:rPr lang="cs-CZ" sz="2800" b="0" i="0" baseline="-25000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a14:m>
                  <a:r>
                    <a:rPr lang="cs-CZ" sz="2800" dirty="0" smtClean="0"/>
                    <a:t> +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0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2800" b="0" i="0" smtClean="0">
                              <a:latin typeface="Cambria Math"/>
                            </a:rPr>
                            <m:t>R</m:t>
                          </m:r>
                          <m:r>
                            <a:rPr lang="cs-CZ" sz="2800" b="0" i="0" baseline="-25000" smtClean="0"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a14:m>
                  <a:endParaRPr lang="cs-CZ" dirty="0"/>
                </a:p>
              </p:txBody>
            </p:sp>
          </mc:Choice>
          <mc:Fallback>
            <p:sp>
              <p:nvSpPr>
                <p:cNvPr id="87" name="TextovéPole 8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47584" y="2518900"/>
                  <a:ext cx="1898277" cy="702500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9565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8" name="TextovéPole 87"/>
                <p:cNvSpPr txBox="1"/>
                <p:nvPr/>
              </p:nvSpPr>
              <p:spPr>
                <a:xfrm>
                  <a:off x="6962271" y="3258355"/>
                  <a:ext cx="1943161" cy="70339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0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2800" b="0" i="0" smtClean="0">
                              <a:latin typeface="Cambria Math"/>
                            </a:rPr>
                            <m:t>R</m:t>
                          </m:r>
                          <m:r>
                            <a:rPr lang="cs-CZ" sz="2800" b="0" i="0" smtClean="0">
                              <a:latin typeface="Cambria Math"/>
                            </a:rPr>
                            <m:t>´´</m:t>
                          </m:r>
                        </m:den>
                      </m:f>
                    </m:oMath>
                  </a14:m>
                  <a:r>
                    <a:rPr lang="cs-CZ" sz="2800" dirty="0" smtClean="0"/>
                    <a:t>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0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b="0" i="0" smtClean="0">
                              <a:latin typeface="Cambria Math"/>
                            </a:rPr>
                            <m:t>10</m:t>
                          </m:r>
                        </m:den>
                      </m:f>
                    </m:oMath>
                  </a14:m>
                  <a:r>
                    <a:rPr lang="cs-CZ" sz="2800" dirty="0" smtClean="0"/>
                    <a:t> +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0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b="0" i="0" smtClean="0">
                              <a:latin typeface="Cambria Math"/>
                            </a:rPr>
                            <m:t>10</m:t>
                          </m:r>
                        </m:den>
                      </m:f>
                    </m:oMath>
                  </a14:m>
                  <a:endParaRPr lang="cs-CZ" dirty="0"/>
                </a:p>
              </p:txBody>
            </p:sp>
          </mc:Choice>
          <mc:Fallback>
            <p:sp>
              <p:nvSpPr>
                <p:cNvPr id="88" name="TextovéPole 8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62271" y="3258355"/>
                  <a:ext cx="1943161" cy="703398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8621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9" name="TextovéPole 88"/>
                <p:cNvSpPr txBox="1"/>
                <p:nvPr/>
              </p:nvSpPr>
              <p:spPr>
                <a:xfrm>
                  <a:off x="7034279" y="3975742"/>
                  <a:ext cx="1420582" cy="7036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0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2800" b="0" i="0" smtClean="0">
                              <a:latin typeface="Cambria Math"/>
                            </a:rPr>
                            <m:t>R</m:t>
                          </m:r>
                          <m:r>
                            <a:rPr lang="cs-CZ" sz="2800" b="0" i="0" smtClean="0">
                              <a:latin typeface="Cambria Math"/>
                            </a:rPr>
                            <m:t>´´</m:t>
                          </m:r>
                        </m:den>
                      </m:f>
                    </m:oMath>
                  </a14:m>
                  <a:r>
                    <a:rPr lang="cs-CZ" sz="2800" dirty="0" smtClean="0"/>
                    <a:t>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0" smtClean="0">
                              <a:latin typeface="Cambria Math"/>
                            </a:rPr>
                            <m:t>1</m:t>
                          </m:r>
                          <m:r>
                            <a:rPr lang="cs-CZ" sz="2800" b="0" i="0" smtClean="0">
                              <a:latin typeface="Cambria Math"/>
                            </a:rPr>
                            <m:t>+</m:t>
                          </m:r>
                          <m:r>
                            <a:rPr lang="cs-CZ" sz="2800" b="0" i="0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b="0" i="0" smtClean="0">
                              <a:latin typeface="Cambria Math"/>
                            </a:rPr>
                            <m:t>10</m:t>
                          </m:r>
                        </m:den>
                      </m:f>
                    </m:oMath>
                  </a14:m>
                  <a:endParaRPr lang="cs-CZ" dirty="0"/>
                </a:p>
              </p:txBody>
            </p:sp>
          </mc:Choice>
          <mc:Fallback>
            <p:sp>
              <p:nvSpPr>
                <p:cNvPr id="89" name="TextovéPole 8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34279" y="3975742"/>
                  <a:ext cx="1420582" cy="703654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b="-9565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0" name="TextovéPole 89"/>
                <p:cNvSpPr txBox="1"/>
                <p:nvPr/>
              </p:nvSpPr>
              <p:spPr>
                <a:xfrm>
                  <a:off x="7034279" y="4695822"/>
                  <a:ext cx="1229824" cy="70429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0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2800" b="0" i="0" smtClean="0">
                              <a:latin typeface="Cambria Math"/>
                            </a:rPr>
                            <m:t>R</m:t>
                          </m:r>
                          <m:r>
                            <a:rPr lang="cs-CZ" sz="2800" b="0" i="0" smtClean="0">
                              <a:latin typeface="Cambria Math"/>
                            </a:rPr>
                            <m:t>´´</m:t>
                          </m:r>
                        </m:den>
                      </m:f>
                    </m:oMath>
                  </a14:m>
                  <a:r>
                    <a:rPr lang="cs-CZ" sz="2800" dirty="0" smtClean="0"/>
                    <a:t>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0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cs-CZ" sz="2800" b="0" i="0" smtClean="0">
                              <a:latin typeface="Cambria Math"/>
                            </a:rPr>
                            <m:t>10</m:t>
                          </m:r>
                        </m:den>
                      </m:f>
                    </m:oMath>
                  </a14:m>
                  <a:endParaRPr lang="cs-CZ" dirty="0"/>
                </a:p>
              </p:txBody>
            </p:sp>
          </mc:Choice>
          <mc:Fallback>
            <p:sp>
              <p:nvSpPr>
                <p:cNvPr id="90" name="TextovéPole 8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34279" y="4695822"/>
                  <a:ext cx="1229824" cy="704295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b="-8621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91" name="Rectangle 40"/>
          <p:cNvSpPr>
            <a:spLocks noChangeArrowheads="1"/>
          </p:cNvSpPr>
          <p:nvPr/>
        </p:nvSpPr>
        <p:spPr bwMode="auto">
          <a:xfrm>
            <a:off x="3391748" y="6093296"/>
            <a:ext cx="58753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cs-CZ" sz="2400" b="1" dirty="0" smtClean="0">
                <a:sym typeface="Symbol" pitchFamily="18" charset="2"/>
              </a:rPr>
              <a:t>R = </a:t>
            </a:r>
            <a:r>
              <a:rPr lang="cs-CZ" sz="2400" b="1" dirty="0">
                <a:sym typeface="Symbol" pitchFamily="18" charset="2"/>
              </a:rPr>
              <a:t>R</a:t>
            </a:r>
            <a:r>
              <a:rPr lang="cs-CZ" sz="2400" b="1" dirty="0" smtClean="0">
                <a:sym typeface="Symbol" pitchFamily="18" charset="2"/>
              </a:rPr>
              <a:t>´ + </a:t>
            </a:r>
            <a:r>
              <a:rPr lang="cs-CZ" sz="2400" b="1" dirty="0">
                <a:sym typeface="Symbol" pitchFamily="18" charset="2"/>
              </a:rPr>
              <a:t>R</a:t>
            </a:r>
            <a:r>
              <a:rPr lang="cs-CZ" sz="2400" b="1" dirty="0" smtClean="0">
                <a:sym typeface="Symbol" pitchFamily="18" charset="2"/>
              </a:rPr>
              <a:t>´´+ R</a:t>
            </a:r>
            <a:r>
              <a:rPr lang="cs-CZ" sz="2400" b="1" baseline="-25000" dirty="0" smtClean="0">
                <a:sym typeface="Symbol" pitchFamily="18" charset="2"/>
              </a:rPr>
              <a:t>6</a:t>
            </a:r>
            <a:r>
              <a:rPr lang="cs-CZ" sz="2400" b="1" dirty="0" smtClean="0">
                <a:sym typeface="Symbol" pitchFamily="18" charset="2"/>
              </a:rPr>
              <a:t> = 2,7 + 5 + 80 = 87,7 </a:t>
            </a:r>
            <a:r>
              <a:rPr lang="el-GR" sz="2400" b="1" dirty="0"/>
              <a:t>Ω</a:t>
            </a:r>
            <a:r>
              <a:rPr lang="cs-CZ" sz="2400" dirty="0">
                <a:sym typeface="Symbol" pitchFamily="18" charset="2"/>
              </a:rPr>
              <a:t> </a:t>
            </a:r>
          </a:p>
        </p:txBody>
      </p:sp>
      <p:grpSp>
        <p:nvGrpSpPr>
          <p:cNvPr id="92" name="Skupina 91"/>
          <p:cNvGrpSpPr/>
          <p:nvPr/>
        </p:nvGrpSpPr>
        <p:grpSpPr>
          <a:xfrm>
            <a:off x="1043608" y="4725144"/>
            <a:ext cx="2772897" cy="1118724"/>
            <a:chOff x="2257527" y="5526658"/>
            <a:chExt cx="2772897" cy="1118724"/>
          </a:xfrm>
        </p:grpSpPr>
        <p:sp>
          <p:nvSpPr>
            <p:cNvPr id="93" name="Ovál 92"/>
            <p:cNvSpPr/>
            <p:nvPr/>
          </p:nvSpPr>
          <p:spPr>
            <a:xfrm>
              <a:off x="2257527" y="5526658"/>
              <a:ext cx="2192139" cy="1118724"/>
            </a:xfrm>
            <a:prstGeom prst="ellipse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4" name="TextovéPole 93"/>
            <p:cNvSpPr txBox="1"/>
            <p:nvPr/>
          </p:nvSpPr>
          <p:spPr>
            <a:xfrm>
              <a:off x="4495714" y="6077678"/>
              <a:ext cx="5347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b="1" dirty="0" smtClean="0">
                  <a:solidFill>
                    <a:srgbClr val="FFC000"/>
                  </a:solidFill>
                </a:rPr>
                <a:t>R´</a:t>
              </a:r>
              <a:endParaRPr lang="cs-CZ" sz="2400" b="1" dirty="0">
                <a:solidFill>
                  <a:srgbClr val="FFC000"/>
                </a:solidFill>
              </a:endParaRPr>
            </a:p>
          </p:txBody>
        </p:sp>
      </p:grpSp>
      <p:grpSp>
        <p:nvGrpSpPr>
          <p:cNvPr id="13" name="Skupina 12"/>
          <p:cNvGrpSpPr/>
          <p:nvPr/>
        </p:nvGrpSpPr>
        <p:grpSpPr>
          <a:xfrm>
            <a:off x="131149" y="3008625"/>
            <a:ext cx="1560531" cy="2508607"/>
            <a:chOff x="176968" y="3028950"/>
            <a:chExt cx="1560531" cy="2508607"/>
          </a:xfrm>
        </p:grpSpPr>
        <p:sp>
          <p:nvSpPr>
            <p:cNvPr id="11" name="Ovál 10"/>
            <p:cNvSpPr/>
            <p:nvPr/>
          </p:nvSpPr>
          <p:spPr>
            <a:xfrm>
              <a:off x="176968" y="3028950"/>
              <a:ext cx="1560531" cy="2045479"/>
            </a:xfrm>
            <a:prstGeom prst="ellipse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Obdélník 11"/>
            <p:cNvSpPr/>
            <p:nvPr/>
          </p:nvSpPr>
          <p:spPr>
            <a:xfrm>
              <a:off x="179512" y="5075892"/>
              <a:ext cx="61266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cs-CZ" sz="2400" b="1" dirty="0" smtClean="0">
                  <a:solidFill>
                    <a:srgbClr val="FFC000"/>
                  </a:solidFill>
                </a:rPr>
                <a:t>R´´</a:t>
              </a:r>
              <a:endParaRPr lang="cs-CZ" sz="2400" b="1" dirty="0">
                <a:solidFill>
                  <a:srgbClr val="FFC000"/>
                </a:solidFill>
              </a:endParaRPr>
            </a:p>
          </p:txBody>
        </p:sp>
      </p:grpSp>
      <p:grpSp>
        <p:nvGrpSpPr>
          <p:cNvPr id="3" name="Skupina 2"/>
          <p:cNvGrpSpPr/>
          <p:nvPr/>
        </p:nvGrpSpPr>
        <p:grpSpPr>
          <a:xfrm>
            <a:off x="176968" y="2815242"/>
            <a:ext cx="3530936" cy="3134038"/>
            <a:chOff x="176968" y="2815242"/>
            <a:chExt cx="3530936" cy="3134038"/>
          </a:xfrm>
        </p:grpSpPr>
        <p:sp>
          <p:nvSpPr>
            <p:cNvPr id="7184" name="Rectangle 5"/>
            <p:cNvSpPr>
              <a:spLocks noChangeArrowheads="1"/>
            </p:cNvSpPr>
            <p:nvPr/>
          </p:nvSpPr>
          <p:spPr bwMode="auto">
            <a:xfrm>
              <a:off x="1805444" y="5545503"/>
              <a:ext cx="679450" cy="26918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85" name="Rectangle 6"/>
            <p:cNvSpPr>
              <a:spLocks noChangeArrowheads="1"/>
            </p:cNvSpPr>
            <p:nvPr/>
          </p:nvSpPr>
          <p:spPr bwMode="auto">
            <a:xfrm>
              <a:off x="1805444" y="4737949"/>
              <a:ext cx="679450" cy="26918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86" name="Line 7"/>
            <p:cNvSpPr>
              <a:spLocks noChangeShapeType="1"/>
            </p:cNvSpPr>
            <p:nvPr/>
          </p:nvSpPr>
          <p:spPr bwMode="auto">
            <a:xfrm>
              <a:off x="1397774" y="4872541"/>
              <a:ext cx="0" cy="8075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87" name="Line 8"/>
            <p:cNvSpPr>
              <a:spLocks noChangeShapeType="1"/>
            </p:cNvSpPr>
            <p:nvPr/>
          </p:nvSpPr>
          <p:spPr bwMode="auto">
            <a:xfrm>
              <a:off x="1397774" y="4872541"/>
              <a:ext cx="40767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88" name="Line 9"/>
            <p:cNvSpPr>
              <a:spLocks noChangeShapeType="1"/>
            </p:cNvSpPr>
            <p:nvPr/>
          </p:nvSpPr>
          <p:spPr bwMode="auto">
            <a:xfrm>
              <a:off x="1397774" y="5680096"/>
              <a:ext cx="40767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89" name="Line 10"/>
            <p:cNvSpPr>
              <a:spLocks noChangeShapeType="1"/>
            </p:cNvSpPr>
            <p:nvPr/>
          </p:nvSpPr>
          <p:spPr bwMode="auto">
            <a:xfrm>
              <a:off x="2484894" y="4872541"/>
              <a:ext cx="40767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90" name="Line 11"/>
            <p:cNvSpPr>
              <a:spLocks noChangeShapeType="1"/>
            </p:cNvSpPr>
            <p:nvPr/>
          </p:nvSpPr>
          <p:spPr bwMode="auto">
            <a:xfrm>
              <a:off x="2484894" y="5680096"/>
              <a:ext cx="40767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91" name="Line 12"/>
            <p:cNvSpPr>
              <a:spLocks noChangeShapeType="1"/>
            </p:cNvSpPr>
            <p:nvPr/>
          </p:nvSpPr>
          <p:spPr bwMode="auto">
            <a:xfrm>
              <a:off x="2892564" y="4872541"/>
              <a:ext cx="0" cy="8075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92" name="Line 13"/>
            <p:cNvSpPr>
              <a:spLocks noChangeShapeType="1"/>
            </p:cNvSpPr>
            <p:nvPr/>
          </p:nvSpPr>
          <p:spPr bwMode="auto">
            <a:xfrm flipH="1">
              <a:off x="990104" y="5276318"/>
              <a:ext cx="40767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93" name="Line 14"/>
            <p:cNvSpPr>
              <a:spLocks noChangeShapeType="1"/>
            </p:cNvSpPr>
            <p:nvPr/>
          </p:nvSpPr>
          <p:spPr bwMode="auto">
            <a:xfrm flipH="1">
              <a:off x="2892564" y="5276318"/>
              <a:ext cx="40767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94" name="Line 15"/>
            <p:cNvSpPr>
              <a:spLocks noChangeShapeType="1"/>
            </p:cNvSpPr>
            <p:nvPr/>
          </p:nvSpPr>
          <p:spPr bwMode="auto">
            <a:xfrm flipV="1">
              <a:off x="990104" y="4737948"/>
              <a:ext cx="0" cy="5383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95" name="Line 16"/>
            <p:cNvSpPr>
              <a:spLocks noChangeShapeType="1"/>
            </p:cNvSpPr>
            <p:nvPr/>
          </p:nvSpPr>
          <p:spPr bwMode="auto">
            <a:xfrm flipV="1">
              <a:off x="3300234" y="3219019"/>
              <a:ext cx="0" cy="205729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96" name="Line 17"/>
            <p:cNvSpPr>
              <a:spLocks noChangeShapeType="1"/>
            </p:cNvSpPr>
            <p:nvPr/>
          </p:nvSpPr>
          <p:spPr bwMode="auto">
            <a:xfrm>
              <a:off x="990104" y="3219019"/>
              <a:ext cx="149479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97" name="Line 18"/>
            <p:cNvSpPr>
              <a:spLocks noChangeShapeType="1"/>
            </p:cNvSpPr>
            <p:nvPr/>
          </p:nvSpPr>
          <p:spPr bwMode="auto">
            <a:xfrm>
              <a:off x="2484894" y="3084427"/>
              <a:ext cx="0" cy="2691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98" name="Line 19"/>
            <p:cNvSpPr>
              <a:spLocks noChangeShapeType="1"/>
            </p:cNvSpPr>
            <p:nvPr/>
          </p:nvSpPr>
          <p:spPr bwMode="auto">
            <a:xfrm>
              <a:off x="2620784" y="2949834"/>
              <a:ext cx="0" cy="5383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99" name="Line 20"/>
            <p:cNvSpPr>
              <a:spLocks noChangeShapeType="1"/>
            </p:cNvSpPr>
            <p:nvPr/>
          </p:nvSpPr>
          <p:spPr bwMode="auto">
            <a:xfrm>
              <a:off x="2620784" y="3219019"/>
              <a:ext cx="6794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00" name="Line 21"/>
            <p:cNvSpPr>
              <a:spLocks noChangeShapeType="1"/>
            </p:cNvSpPr>
            <p:nvPr/>
          </p:nvSpPr>
          <p:spPr bwMode="auto">
            <a:xfrm>
              <a:off x="3300234" y="4352117"/>
              <a:ext cx="0" cy="52042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01" name="Line 22"/>
            <p:cNvSpPr>
              <a:spLocks noChangeShapeType="1"/>
            </p:cNvSpPr>
            <p:nvPr/>
          </p:nvSpPr>
          <p:spPr bwMode="auto">
            <a:xfrm>
              <a:off x="2892564" y="5294264"/>
              <a:ext cx="0" cy="251239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02" name="Line 23"/>
            <p:cNvSpPr>
              <a:spLocks noChangeShapeType="1"/>
            </p:cNvSpPr>
            <p:nvPr/>
          </p:nvSpPr>
          <p:spPr bwMode="auto">
            <a:xfrm flipV="1">
              <a:off x="2892564" y="5025079"/>
              <a:ext cx="0" cy="251239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05" name="Text Box 26"/>
            <p:cNvSpPr txBox="1">
              <a:spLocks noChangeArrowheads="1"/>
            </p:cNvSpPr>
            <p:nvPr/>
          </p:nvSpPr>
          <p:spPr bwMode="auto">
            <a:xfrm>
              <a:off x="3164344" y="4334172"/>
              <a:ext cx="543560" cy="403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600" b="1">
                  <a:solidFill>
                    <a:srgbClr val="FF0000"/>
                  </a:solidFill>
                  <a:latin typeface="Times New Roman" pitchFamily="18" charset="0"/>
                </a:rPr>
                <a:t>I</a:t>
              </a:r>
              <a:endParaRPr lang="cs-CZ"/>
            </a:p>
          </p:txBody>
        </p:sp>
        <p:sp>
          <p:nvSpPr>
            <p:cNvPr id="7206" name="Text Box 27"/>
            <p:cNvSpPr txBox="1">
              <a:spLocks noChangeArrowheads="1"/>
            </p:cNvSpPr>
            <p:nvPr/>
          </p:nvSpPr>
          <p:spPr bwMode="auto">
            <a:xfrm>
              <a:off x="2756674" y="4872541"/>
              <a:ext cx="543560" cy="403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600" b="1">
                  <a:solidFill>
                    <a:srgbClr val="FF0000"/>
                  </a:solidFill>
                  <a:latin typeface="Times New Roman" pitchFamily="18" charset="0"/>
                </a:rPr>
                <a:t>I</a:t>
              </a:r>
              <a:r>
                <a:rPr lang="cs-CZ" sz="1600" b="1" baseline="-25000">
                  <a:solidFill>
                    <a:srgbClr val="FF0000"/>
                  </a:solidFill>
                  <a:latin typeface="Times New Roman" pitchFamily="18" charset="0"/>
                </a:rPr>
                <a:t>1</a:t>
              </a:r>
              <a:endParaRPr lang="cs-CZ"/>
            </a:p>
          </p:txBody>
        </p:sp>
        <p:sp>
          <p:nvSpPr>
            <p:cNvPr id="7207" name="Text Box 28"/>
            <p:cNvSpPr txBox="1">
              <a:spLocks noChangeArrowheads="1"/>
            </p:cNvSpPr>
            <p:nvPr/>
          </p:nvSpPr>
          <p:spPr bwMode="auto">
            <a:xfrm>
              <a:off x="2756674" y="5276318"/>
              <a:ext cx="543560" cy="403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600" b="1">
                  <a:solidFill>
                    <a:srgbClr val="FF0000"/>
                  </a:solidFill>
                  <a:latin typeface="Times New Roman" pitchFamily="18" charset="0"/>
                </a:rPr>
                <a:t>I</a:t>
              </a:r>
              <a:r>
                <a:rPr lang="cs-CZ" sz="1600" b="1" baseline="-25000">
                  <a:solidFill>
                    <a:srgbClr val="FF0000"/>
                  </a:solidFill>
                  <a:latin typeface="Times New Roman" pitchFamily="18" charset="0"/>
                </a:rPr>
                <a:t>3</a:t>
              </a:r>
              <a:endParaRPr lang="cs-CZ"/>
            </a:p>
          </p:txBody>
        </p:sp>
        <p:sp>
          <p:nvSpPr>
            <p:cNvPr id="7208" name="Text Box 29"/>
            <p:cNvSpPr txBox="1">
              <a:spLocks noChangeArrowheads="1"/>
            </p:cNvSpPr>
            <p:nvPr/>
          </p:nvSpPr>
          <p:spPr bwMode="auto">
            <a:xfrm>
              <a:off x="1941334" y="4737949"/>
              <a:ext cx="543560" cy="403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400" b="1" dirty="0">
                  <a:solidFill>
                    <a:srgbClr val="008000"/>
                  </a:solidFill>
                  <a:latin typeface="Times New Roman" pitchFamily="18" charset="0"/>
                </a:rPr>
                <a:t>R</a:t>
              </a:r>
              <a:r>
                <a:rPr lang="cs-CZ" sz="1400" b="1" baseline="-25000" dirty="0">
                  <a:solidFill>
                    <a:srgbClr val="008000"/>
                  </a:solidFill>
                  <a:latin typeface="Times New Roman" pitchFamily="18" charset="0"/>
                </a:rPr>
                <a:t>1</a:t>
              </a:r>
              <a:endParaRPr lang="cs-CZ" dirty="0"/>
            </a:p>
          </p:txBody>
        </p:sp>
        <p:sp>
          <p:nvSpPr>
            <p:cNvPr id="7209" name="Text Box 30"/>
            <p:cNvSpPr txBox="1">
              <a:spLocks noChangeArrowheads="1"/>
            </p:cNvSpPr>
            <p:nvPr/>
          </p:nvSpPr>
          <p:spPr bwMode="auto">
            <a:xfrm>
              <a:off x="1941334" y="5545503"/>
              <a:ext cx="543560" cy="403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400" b="1">
                  <a:solidFill>
                    <a:srgbClr val="008000"/>
                  </a:solidFill>
                  <a:latin typeface="Times New Roman" pitchFamily="18" charset="0"/>
                </a:rPr>
                <a:t>R</a:t>
              </a:r>
              <a:r>
                <a:rPr lang="cs-CZ" sz="1400" b="1" baseline="-25000">
                  <a:solidFill>
                    <a:srgbClr val="008000"/>
                  </a:solidFill>
                  <a:latin typeface="Times New Roman" pitchFamily="18" charset="0"/>
                </a:rPr>
                <a:t>3</a:t>
              </a:r>
              <a:endParaRPr lang="cs-CZ"/>
            </a:p>
          </p:txBody>
        </p:sp>
        <p:sp>
          <p:nvSpPr>
            <p:cNvPr id="7210" name="Text Box 31"/>
            <p:cNvSpPr txBox="1">
              <a:spLocks noChangeArrowheads="1"/>
            </p:cNvSpPr>
            <p:nvPr/>
          </p:nvSpPr>
          <p:spPr bwMode="auto">
            <a:xfrm>
              <a:off x="2484894" y="2815242"/>
              <a:ext cx="543560" cy="403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600" b="1">
                  <a:solidFill>
                    <a:srgbClr val="000080"/>
                  </a:solidFill>
                  <a:latin typeface="Times New Roman" pitchFamily="18" charset="0"/>
                </a:rPr>
                <a:t>U</a:t>
              </a:r>
              <a:endParaRPr lang="cs-CZ"/>
            </a:p>
          </p:txBody>
        </p:sp>
        <p:sp>
          <p:nvSpPr>
            <p:cNvPr id="7211" name="Rectangle 5"/>
            <p:cNvSpPr>
              <a:spLocks noChangeArrowheads="1"/>
            </p:cNvSpPr>
            <p:nvPr/>
          </p:nvSpPr>
          <p:spPr bwMode="auto">
            <a:xfrm>
              <a:off x="1829748" y="5120614"/>
              <a:ext cx="679450" cy="26918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sz="1400" b="1">
                  <a:solidFill>
                    <a:srgbClr val="008000"/>
                  </a:solidFill>
                  <a:latin typeface="Times New Roman" pitchFamily="18" charset="0"/>
                </a:rPr>
                <a:t>    R</a:t>
              </a:r>
              <a:r>
                <a:rPr lang="cs-CZ" sz="1400" b="1" baseline="-25000">
                  <a:solidFill>
                    <a:srgbClr val="008000"/>
                  </a:solidFill>
                  <a:latin typeface="Times New Roman" pitchFamily="18" charset="0"/>
                </a:rPr>
                <a:t>2</a:t>
              </a:r>
              <a:endParaRPr lang="cs-CZ" sz="1400"/>
            </a:p>
            <a:p>
              <a:endParaRPr lang="cs-CZ"/>
            </a:p>
          </p:txBody>
        </p:sp>
        <p:sp>
          <p:nvSpPr>
            <p:cNvPr id="7212" name="Line 9"/>
            <p:cNvSpPr>
              <a:spLocks noChangeShapeType="1"/>
            </p:cNvSpPr>
            <p:nvPr/>
          </p:nvSpPr>
          <p:spPr bwMode="auto">
            <a:xfrm>
              <a:off x="1422078" y="5255207"/>
              <a:ext cx="40767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13" name="Line 11"/>
            <p:cNvSpPr>
              <a:spLocks noChangeShapeType="1"/>
            </p:cNvSpPr>
            <p:nvPr/>
          </p:nvSpPr>
          <p:spPr bwMode="auto">
            <a:xfrm>
              <a:off x="2509198" y="5255207"/>
              <a:ext cx="40767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14" name="Text Box 28"/>
            <p:cNvSpPr txBox="1">
              <a:spLocks noChangeArrowheads="1"/>
            </p:cNvSpPr>
            <p:nvPr/>
          </p:nvSpPr>
          <p:spPr bwMode="auto">
            <a:xfrm>
              <a:off x="2484894" y="5213657"/>
              <a:ext cx="543560" cy="403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600" b="1">
                  <a:solidFill>
                    <a:srgbClr val="FF0000"/>
                  </a:solidFill>
                  <a:latin typeface="Times New Roman" pitchFamily="18" charset="0"/>
                </a:rPr>
                <a:t>I</a:t>
              </a:r>
              <a:r>
                <a:rPr lang="cs-CZ" sz="1600" b="1" baseline="-25000">
                  <a:solidFill>
                    <a:srgbClr val="FF0000"/>
                  </a:solidFill>
                  <a:latin typeface="Times New Roman" pitchFamily="18" charset="0"/>
                </a:rPr>
                <a:t>2</a:t>
              </a:r>
              <a:endParaRPr lang="cs-CZ"/>
            </a:p>
          </p:txBody>
        </p:sp>
        <p:cxnSp>
          <p:nvCxnSpPr>
            <p:cNvPr id="6" name="Přímá spojnice se šipkou 5"/>
            <p:cNvCxnSpPr/>
            <p:nvPr/>
          </p:nvCxnSpPr>
          <p:spPr bwMode="auto">
            <a:xfrm flipH="1">
              <a:off x="2620467" y="5265275"/>
              <a:ext cx="271462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" name="Skupina 1"/>
            <p:cNvGrpSpPr/>
            <p:nvPr/>
          </p:nvGrpSpPr>
          <p:grpSpPr>
            <a:xfrm rot="5400000">
              <a:off x="336868" y="3655074"/>
              <a:ext cx="1307068" cy="901700"/>
              <a:chOff x="967661" y="5870971"/>
              <a:chExt cx="1307068" cy="901700"/>
            </a:xfrm>
          </p:grpSpPr>
          <p:sp>
            <p:nvSpPr>
              <p:cNvPr id="70" name="Rectangle 5"/>
              <p:cNvSpPr>
                <a:spLocks noChangeArrowheads="1"/>
              </p:cNvSpPr>
              <p:nvPr/>
            </p:nvSpPr>
            <p:spPr bwMode="auto">
              <a:xfrm>
                <a:off x="1324134" y="6547246"/>
                <a:ext cx="594122" cy="22542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1" name="Rectangle 6"/>
              <p:cNvSpPr>
                <a:spLocks noChangeArrowheads="1"/>
              </p:cNvSpPr>
              <p:nvPr/>
            </p:nvSpPr>
            <p:spPr bwMode="auto">
              <a:xfrm>
                <a:off x="1324134" y="5870971"/>
                <a:ext cx="594122" cy="22542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2" name="Line 7"/>
              <p:cNvSpPr>
                <a:spLocks noChangeShapeType="1"/>
              </p:cNvSpPr>
              <p:nvPr/>
            </p:nvSpPr>
            <p:spPr bwMode="auto">
              <a:xfrm>
                <a:off x="967661" y="5983684"/>
                <a:ext cx="0" cy="67627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3" name="Line 8"/>
              <p:cNvSpPr>
                <a:spLocks noChangeShapeType="1"/>
              </p:cNvSpPr>
              <p:nvPr/>
            </p:nvSpPr>
            <p:spPr bwMode="auto">
              <a:xfrm>
                <a:off x="967661" y="5983684"/>
                <a:ext cx="35647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4" name="Line 9"/>
              <p:cNvSpPr>
                <a:spLocks noChangeShapeType="1"/>
              </p:cNvSpPr>
              <p:nvPr/>
            </p:nvSpPr>
            <p:spPr bwMode="auto">
              <a:xfrm>
                <a:off x="967661" y="6659959"/>
                <a:ext cx="35647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5" name="Line 10"/>
              <p:cNvSpPr>
                <a:spLocks noChangeShapeType="1"/>
              </p:cNvSpPr>
              <p:nvPr/>
            </p:nvSpPr>
            <p:spPr bwMode="auto">
              <a:xfrm>
                <a:off x="1918256" y="5983684"/>
                <a:ext cx="35647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6" name="Line 11"/>
              <p:cNvSpPr>
                <a:spLocks noChangeShapeType="1"/>
              </p:cNvSpPr>
              <p:nvPr/>
            </p:nvSpPr>
            <p:spPr bwMode="auto">
              <a:xfrm>
                <a:off x="1918256" y="6659959"/>
                <a:ext cx="35647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7" name="Line 12"/>
              <p:cNvSpPr>
                <a:spLocks noChangeShapeType="1"/>
              </p:cNvSpPr>
              <p:nvPr/>
            </p:nvSpPr>
            <p:spPr bwMode="auto">
              <a:xfrm>
                <a:off x="2274729" y="5983684"/>
                <a:ext cx="0" cy="67627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9" name="Line 22"/>
              <p:cNvSpPr>
                <a:spLocks noChangeShapeType="1"/>
              </p:cNvSpPr>
              <p:nvPr/>
            </p:nvSpPr>
            <p:spPr bwMode="auto">
              <a:xfrm>
                <a:off x="2274729" y="6336850"/>
                <a:ext cx="0" cy="21039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0" name="Line 23"/>
              <p:cNvSpPr>
                <a:spLocks noChangeShapeType="1"/>
              </p:cNvSpPr>
              <p:nvPr/>
            </p:nvSpPr>
            <p:spPr bwMode="auto">
              <a:xfrm flipV="1">
                <a:off x="2274729" y="6111425"/>
                <a:ext cx="0" cy="21039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oval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81" name="Text Box 27"/>
            <p:cNvSpPr txBox="1">
              <a:spLocks noChangeArrowheads="1"/>
            </p:cNvSpPr>
            <p:nvPr/>
          </p:nvSpPr>
          <p:spPr bwMode="auto">
            <a:xfrm>
              <a:off x="640319" y="4390563"/>
              <a:ext cx="475297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600" b="1" dirty="0" smtClean="0">
                  <a:solidFill>
                    <a:srgbClr val="FF0000"/>
                  </a:solidFill>
                  <a:latin typeface="Times New Roman" pitchFamily="18" charset="0"/>
                </a:rPr>
                <a:t>I</a:t>
              </a:r>
              <a:r>
                <a:rPr lang="cs-CZ" sz="1600" b="1" baseline="-25000" dirty="0" smtClean="0">
                  <a:solidFill>
                    <a:srgbClr val="FF0000"/>
                  </a:solidFill>
                  <a:latin typeface="Times New Roman" pitchFamily="18" charset="0"/>
                </a:rPr>
                <a:t>4</a:t>
              </a:r>
              <a:endParaRPr lang="cs-CZ" dirty="0"/>
            </a:p>
          </p:txBody>
        </p:sp>
        <p:sp>
          <p:nvSpPr>
            <p:cNvPr id="82" name="Text Box 28"/>
            <p:cNvSpPr txBox="1">
              <a:spLocks noChangeArrowheads="1"/>
            </p:cNvSpPr>
            <p:nvPr/>
          </p:nvSpPr>
          <p:spPr bwMode="auto">
            <a:xfrm>
              <a:off x="1010587" y="4399811"/>
              <a:ext cx="475297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600" b="1" dirty="0" smtClean="0">
                  <a:solidFill>
                    <a:srgbClr val="FF0000"/>
                  </a:solidFill>
                  <a:latin typeface="Times New Roman" pitchFamily="18" charset="0"/>
                </a:rPr>
                <a:t>I</a:t>
              </a:r>
              <a:r>
                <a:rPr lang="cs-CZ" sz="1600" b="1" baseline="-25000" dirty="0" smtClean="0">
                  <a:solidFill>
                    <a:srgbClr val="FF0000"/>
                  </a:solidFill>
                  <a:latin typeface="Times New Roman" pitchFamily="18" charset="0"/>
                </a:rPr>
                <a:t>5</a:t>
              </a:r>
              <a:endParaRPr lang="cs-CZ" dirty="0"/>
            </a:p>
          </p:txBody>
        </p:sp>
        <p:sp>
          <p:nvSpPr>
            <p:cNvPr id="83" name="Text Box 29"/>
            <p:cNvSpPr txBox="1">
              <a:spLocks noChangeArrowheads="1"/>
            </p:cNvSpPr>
            <p:nvPr/>
          </p:nvSpPr>
          <p:spPr bwMode="auto">
            <a:xfrm>
              <a:off x="176968" y="3936855"/>
              <a:ext cx="475297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400" b="1" dirty="0" smtClean="0">
                  <a:solidFill>
                    <a:srgbClr val="008000"/>
                  </a:solidFill>
                  <a:latin typeface="Times New Roman" pitchFamily="18" charset="0"/>
                </a:rPr>
                <a:t>R</a:t>
              </a:r>
              <a:r>
                <a:rPr lang="cs-CZ" sz="1400" b="1" baseline="-25000" dirty="0" smtClean="0">
                  <a:solidFill>
                    <a:srgbClr val="008000"/>
                  </a:solidFill>
                  <a:latin typeface="Times New Roman" pitchFamily="18" charset="0"/>
                </a:rPr>
                <a:t>4</a:t>
              </a:r>
              <a:endParaRPr lang="cs-CZ" dirty="0"/>
            </a:p>
          </p:txBody>
        </p:sp>
        <p:sp>
          <p:nvSpPr>
            <p:cNvPr id="84" name="Text Box 30"/>
            <p:cNvSpPr txBox="1">
              <a:spLocks noChangeArrowheads="1"/>
            </p:cNvSpPr>
            <p:nvPr/>
          </p:nvSpPr>
          <p:spPr bwMode="auto">
            <a:xfrm>
              <a:off x="1331640" y="3968555"/>
              <a:ext cx="475297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400" b="1" dirty="0" smtClean="0">
                  <a:solidFill>
                    <a:srgbClr val="008000"/>
                  </a:solidFill>
                  <a:latin typeface="Times New Roman" pitchFamily="18" charset="0"/>
                </a:rPr>
                <a:t>R</a:t>
              </a:r>
              <a:r>
                <a:rPr lang="cs-CZ" sz="1400" b="1" baseline="-25000" dirty="0" smtClean="0">
                  <a:solidFill>
                    <a:srgbClr val="008000"/>
                  </a:solidFill>
                  <a:latin typeface="Times New Roman" pitchFamily="18" charset="0"/>
                </a:rPr>
                <a:t>5</a:t>
              </a:r>
              <a:endParaRPr lang="cs-CZ" dirty="0"/>
            </a:p>
          </p:txBody>
        </p:sp>
        <p:cxnSp>
          <p:nvCxnSpPr>
            <p:cNvPr id="7" name="Přímá spojnice 6"/>
            <p:cNvCxnSpPr>
              <a:stCxn id="7196" idx="0"/>
            </p:cNvCxnSpPr>
            <p:nvPr/>
          </p:nvCxnSpPr>
          <p:spPr>
            <a:xfrm>
              <a:off x="990104" y="3219019"/>
              <a:ext cx="298" cy="23337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Rectangle 6"/>
            <p:cNvSpPr>
              <a:spLocks noChangeArrowheads="1"/>
            </p:cNvSpPr>
            <p:nvPr/>
          </p:nvSpPr>
          <p:spPr bwMode="auto">
            <a:xfrm>
              <a:off x="1523953" y="3092685"/>
              <a:ext cx="679450" cy="26918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5" name="Text Box 29"/>
            <p:cNvSpPr txBox="1">
              <a:spLocks noChangeArrowheads="1"/>
            </p:cNvSpPr>
            <p:nvPr/>
          </p:nvSpPr>
          <p:spPr bwMode="auto">
            <a:xfrm>
              <a:off x="1691680" y="3068960"/>
              <a:ext cx="543560" cy="403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400" b="1" dirty="0" smtClean="0">
                  <a:solidFill>
                    <a:srgbClr val="008000"/>
                  </a:solidFill>
                  <a:latin typeface="Times New Roman" pitchFamily="18" charset="0"/>
                </a:rPr>
                <a:t>R</a:t>
              </a:r>
              <a:r>
                <a:rPr lang="cs-CZ" sz="1400" b="1" baseline="-25000" dirty="0" smtClean="0">
                  <a:solidFill>
                    <a:srgbClr val="008000"/>
                  </a:solidFill>
                  <a:latin typeface="Times New Roman" pitchFamily="18" charset="0"/>
                </a:rPr>
                <a:t>6</a:t>
              </a:r>
              <a:endParaRPr lang="cs-CZ" dirty="0"/>
            </a:p>
          </p:txBody>
        </p:sp>
      </p:grpSp>
    </p:spTree>
    <p:extLst>
      <p:ext uri="{BB962C8B-B14F-4D97-AF65-F5344CB8AC3E}">
        <p14:creationId xmlns:p14="http://schemas.microsoft.com/office/powerpoint/2010/main" val="758127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  <p:bldP spid="9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4624"/>
            <a:ext cx="8229600" cy="1143000"/>
          </a:xfrm>
        </p:spPr>
        <p:txBody>
          <a:bodyPr/>
          <a:lstStyle/>
          <a:p>
            <a:pPr eaLnBrk="1" hangingPunct="1"/>
            <a:r>
              <a:rPr lang="cs-CZ" dirty="0" smtClean="0"/>
              <a:t>Příklady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052736"/>
            <a:ext cx="8064500" cy="863426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cs-CZ" sz="2800" dirty="0"/>
              <a:t>4</a:t>
            </a:r>
            <a:r>
              <a:rPr lang="cs-CZ" sz="2800" dirty="0" smtClean="0"/>
              <a:t>. </a:t>
            </a:r>
            <a:r>
              <a:rPr lang="cs-CZ" sz="2800" dirty="0" smtClean="0"/>
              <a:t>Urči výsledný odpor R, R</a:t>
            </a:r>
            <a:r>
              <a:rPr lang="cs-CZ" sz="2800" baseline="-25000" dirty="0" smtClean="0"/>
              <a:t>1</a:t>
            </a:r>
            <a:r>
              <a:rPr lang="cs-CZ" sz="2800" dirty="0" smtClean="0"/>
              <a:t> = </a:t>
            </a:r>
            <a:r>
              <a:rPr lang="cs-CZ" sz="2800" dirty="0" smtClean="0"/>
              <a:t>50 </a:t>
            </a:r>
            <a:r>
              <a:rPr lang="el-GR" sz="2800" dirty="0" smtClean="0"/>
              <a:t>Ω</a:t>
            </a:r>
            <a:r>
              <a:rPr lang="cs-CZ" sz="2800" dirty="0" smtClean="0"/>
              <a:t> , R</a:t>
            </a:r>
            <a:r>
              <a:rPr lang="cs-CZ" sz="2800" baseline="-25000" dirty="0" smtClean="0"/>
              <a:t>2</a:t>
            </a:r>
            <a:r>
              <a:rPr lang="cs-CZ" sz="2800" dirty="0" smtClean="0"/>
              <a:t> = </a:t>
            </a:r>
            <a:r>
              <a:rPr lang="cs-CZ" sz="2800" dirty="0" smtClean="0"/>
              <a:t>16 </a:t>
            </a:r>
            <a:r>
              <a:rPr lang="el-GR" sz="2800" dirty="0" smtClean="0"/>
              <a:t>Ω</a:t>
            </a:r>
            <a:r>
              <a:rPr lang="cs-CZ" sz="2800" dirty="0" smtClean="0"/>
              <a:t>, </a:t>
            </a:r>
          </a:p>
          <a:p>
            <a:pPr marL="0" indent="0" eaLnBrk="1" hangingPunct="1">
              <a:buNone/>
              <a:defRPr/>
            </a:pPr>
            <a:r>
              <a:rPr lang="cs-CZ" sz="2800" dirty="0" smtClean="0"/>
              <a:t>R</a:t>
            </a:r>
            <a:r>
              <a:rPr lang="cs-CZ" sz="2800" baseline="-25000" dirty="0" smtClean="0"/>
              <a:t>3</a:t>
            </a:r>
            <a:r>
              <a:rPr lang="cs-CZ" sz="2800" dirty="0" smtClean="0"/>
              <a:t> = </a:t>
            </a:r>
            <a:r>
              <a:rPr lang="cs-CZ" sz="2800" dirty="0" smtClean="0"/>
              <a:t>24 </a:t>
            </a:r>
            <a:r>
              <a:rPr lang="el-GR" sz="2800" dirty="0" smtClean="0"/>
              <a:t>Ω</a:t>
            </a:r>
            <a:r>
              <a:rPr lang="cs-CZ" sz="2800" dirty="0" smtClean="0"/>
              <a:t>, </a:t>
            </a:r>
            <a:r>
              <a:rPr lang="cs-CZ" sz="2800" dirty="0" smtClean="0"/>
              <a:t>R</a:t>
            </a:r>
            <a:r>
              <a:rPr lang="cs-CZ" sz="2800" baseline="-25000" dirty="0" smtClean="0"/>
              <a:t>4</a:t>
            </a:r>
            <a:r>
              <a:rPr lang="cs-CZ" sz="2800" dirty="0" smtClean="0"/>
              <a:t> </a:t>
            </a:r>
            <a:r>
              <a:rPr lang="cs-CZ" sz="2800" dirty="0"/>
              <a:t>= </a:t>
            </a:r>
            <a:r>
              <a:rPr lang="cs-CZ" sz="2800" dirty="0" smtClean="0"/>
              <a:t>6 </a:t>
            </a:r>
            <a:r>
              <a:rPr lang="el-GR" sz="2800" dirty="0"/>
              <a:t>Ω</a:t>
            </a:r>
            <a:r>
              <a:rPr lang="cs-CZ" sz="2800" dirty="0"/>
              <a:t>, </a:t>
            </a:r>
            <a:r>
              <a:rPr lang="cs-CZ" sz="2800" dirty="0" smtClean="0"/>
              <a:t>R</a:t>
            </a:r>
            <a:r>
              <a:rPr lang="cs-CZ" sz="2800" baseline="-25000" dirty="0" smtClean="0"/>
              <a:t>5</a:t>
            </a:r>
            <a:r>
              <a:rPr lang="cs-CZ" sz="2800" dirty="0" smtClean="0"/>
              <a:t> </a:t>
            </a:r>
            <a:r>
              <a:rPr lang="cs-CZ" sz="2800" dirty="0"/>
              <a:t>= </a:t>
            </a:r>
            <a:r>
              <a:rPr lang="cs-CZ" sz="2800" dirty="0" smtClean="0"/>
              <a:t>3 </a:t>
            </a:r>
            <a:r>
              <a:rPr lang="el-GR" sz="2800" dirty="0"/>
              <a:t>Ω</a:t>
            </a:r>
            <a:r>
              <a:rPr lang="cs-CZ" sz="2800" dirty="0"/>
              <a:t>, </a:t>
            </a:r>
            <a:r>
              <a:rPr lang="cs-CZ" sz="2800" dirty="0" smtClean="0"/>
              <a:t>R</a:t>
            </a:r>
            <a:r>
              <a:rPr lang="cs-CZ" sz="2800" baseline="-25000" dirty="0" smtClean="0"/>
              <a:t>6</a:t>
            </a:r>
            <a:r>
              <a:rPr lang="cs-CZ" sz="2800" dirty="0" smtClean="0"/>
              <a:t> </a:t>
            </a:r>
            <a:r>
              <a:rPr lang="cs-CZ" sz="2800" dirty="0"/>
              <a:t>= </a:t>
            </a:r>
            <a:r>
              <a:rPr lang="cs-CZ" sz="2800" dirty="0" smtClean="0"/>
              <a:t>45 </a:t>
            </a:r>
            <a:r>
              <a:rPr lang="el-GR" sz="2800" dirty="0"/>
              <a:t>Ω</a:t>
            </a:r>
            <a:r>
              <a:rPr lang="cs-CZ" sz="2800" dirty="0"/>
              <a:t>, </a:t>
            </a:r>
          </a:p>
          <a:p>
            <a:pPr marL="0" indent="0" eaLnBrk="1" hangingPunct="1">
              <a:buNone/>
              <a:defRPr/>
            </a:pPr>
            <a:endParaRPr lang="cs-CZ" sz="2800" dirty="0"/>
          </a:p>
          <a:p>
            <a:pPr marL="0" indent="0" eaLnBrk="1" hangingPunct="1">
              <a:buFontTx/>
              <a:buNone/>
              <a:defRPr/>
            </a:pPr>
            <a:endParaRPr lang="cs-CZ" sz="2800" dirty="0" smtClean="0"/>
          </a:p>
        </p:txBody>
      </p:sp>
      <p:sp>
        <p:nvSpPr>
          <p:cNvPr id="7172" name="Rectangle 32"/>
          <p:cNvSpPr>
            <a:spLocks noChangeArrowheads="1"/>
          </p:cNvSpPr>
          <p:nvPr/>
        </p:nvSpPr>
        <p:spPr bwMode="auto">
          <a:xfrm>
            <a:off x="0" y="3028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3" name="Rectangle 34"/>
          <p:cNvSpPr>
            <a:spLocks noChangeArrowheads="1"/>
          </p:cNvSpPr>
          <p:nvPr/>
        </p:nvSpPr>
        <p:spPr bwMode="auto">
          <a:xfrm>
            <a:off x="0" y="3057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4" name="Rectangle 36"/>
          <p:cNvSpPr>
            <a:spLocks noChangeArrowheads="1"/>
          </p:cNvSpPr>
          <p:nvPr/>
        </p:nvSpPr>
        <p:spPr bwMode="auto">
          <a:xfrm>
            <a:off x="383347" y="3857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5" name="Rectangle 37"/>
          <p:cNvSpPr>
            <a:spLocks noChangeArrowheads="1"/>
          </p:cNvSpPr>
          <p:nvPr/>
        </p:nvSpPr>
        <p:spPr bwMode="auto">
          <a:xfrm>
            <a:off x="0" y="3057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6" name="Rectangle 39"/>
          <p:cNvSpPr>
            <a:spLocks noChangeArrowheads="1"/>
          </p:cNvSpPr>
          <p:nvPr/>
        </p:nvSpPr>
        <p:spPr bwMode="auto">
          <a:xfrm>
            <a:off x="0" y="38004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8" name="Rectangle 42"/>
          <p:cNvSpPr>
            <a:spLocks noChangeArrowheads="1"/>
          </p:cNvSpPr>
          <p:nvPr/>
        </p:nvSpPr>
        <p:spPr bwMode="auto">
          <a:xfrm>
            <a:off x="0" y="38052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pSp>
        <p:nvGrpSpPr>
          <p:cNvPr id="4" name="Skupina 3"/>
          <p:cNvGrpSpPr/>
          <p:nvPr/>
        </p:nvGrpSpPr>
        <p:grpSpPr>
          <a:xfrm>
            <a:off x="3851920" y="2276872"/>
            <a:ext cx="2092239" cy="3502388"/>
            <a:chOff x="2843808" y="2204864"/>
            <a:chExt cx="2092239" cy="3502388"/>
          </a:xfrm>
        </p:grpSpPr>
        <p:sp>
          <p:nvSpPr>
            <p:cNvPr id="50" name="Rectangle 40"/>
            <p:cNvSpPr>
              <a:spLocks noChangeArrowheads="1"/>
            </p:cNvSpPr>
            <p:nvPr/>
          </p:nvSpPr>
          <p:spPr bwMode="auto">
            <a:xfrm>
              <a:off x="2843808" y="5245587"/>
              <a:ext cx="2092239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cs-CZ" sz="2400" dirty="0">
                  <a:sym typeface="Symbol" pitchFamily="18" charset="2"/>
                </a:rPr>
                <a:t> </a:t>
              </a:r>
              <a:r>
                <a:rPr lang="cs-CZ" sz="2400" b="1" dirty="0" smtClean="0">
                  <a:sym typeface="Symbol" pitchFamily="18" charset="2"/>
                </a:rPr>
                <a:t>R´ </a:t>
              </a:r>
              <a:r>
                <a:rPr lang="cs-CZ" sz="2400" b="1" dirty="0">
                  <a:sym typeface="Symbol" pitchFamily="18" charset="2"/>
                </a:rPr>
                <a:t>= </a:t>
              </a:r>
              <a:r>
                <a:rPr lang="cs-CZ" sz="2400" b="1" dirty="0" smtClean="0">
                  <a:sym typeface="Symbol" pitchFamily="18" charset="2"/>
                </a:rPr>
                <a:t>9,6 </a:t>
              </a:r>
              <a:r>
                <a:rPr lang="el-GR" sz="2400" b="1" dirty="0" smtClean="0"/>
                <a:t>Ω</a:t>
              </a:r>
              <a:r>
                <a:rPr lang="cs-CZ" sz="2400" dirty="0" smtClean="0">
                  <a:sym typeface="Symbol" pitchFamily="18" charset="2"/>
                </a:rPr>
                <a:t> </a:t>
              </a:r>
              <a:endParaRPr lang="cs-CZ" sz="2400" dirty="0">
                <a:sym typeface="Symbol" pitchFamily="18" charset="2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1" name="TextovéPole 50"/>
                <p:cNvSpPr txBox="1"/>
                <p:nvPr/>
              </p:nvSpPr>
              <p:spPr>
                <a:xfrm>
                  <a:off x="2978775" y="2204864"/>
                  <a:ext cx="1758815" cy="70218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cs-CZ" sz="2800" b="0" i="1" smtClean="0">
                              <a:latin typeface="Cambria Math"/>
                            </a:rPr>
                            <m:t>´</m:t>
                          </m:r>
                        </m:den>
                      </m:f>
                    </m:oMath>
                  </a14:m>
                  <a:r>
                    <a:rPr lang="cs-CZ" sz="2800" dirty="0" smtClean="0"/>
                    <a:t>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cs-CZ" sz="2800" b="0" i="1" baseline="-25000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cs-CZ" dirty="0" smtClean="0"/>
                    <a:t> </a:t>
                  </a:r>
                  <a:r>
                    <a:rPr lang="cs-CZ" sz="2800" dirty="0" smtClean="0"/>
                    <a:t>+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cs-CZ" sz="2800" b="0" i="1" baseline="-25000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a14:m>
                  <a:endParaRPr lang="cs-CZ" sz="2800" dirty="0"/>
                </a:p>
              </p:txBody>
            </p:sp>
          </mc:Choice>
          <mc:Fallback>
            <p:sp>
              <p:nvSpPr>
                <p:cNvPr id="51" name="TextovéPole 5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78775" y="2204864"/>
                  <a:ext cx="1758815" cy="702180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9565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5" name="TextovéPole 54"/>
                <p:cNvSpPr txBox="1"/>
                <p:nvPr/>
              </p:nvSpPr>
              <p:spPr>
                <a:xfrm>
                  <a:off x="2993462" y="2944319"/>
                  <a:ext cx="1922321" cy="70339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cs-CZ" sz="2800" b="0" i="1" smtClean="0">
                              <a:latin typeface="Cambria Math"/>
                            </a:rPr>
                            <m:t>´</m:t>
                          </m:r>
                        </m:den>
                      </m:f>
                    </m:oMath>
                  </a14:m>
                  <a:r>
                    <a:rPr lang="cs-CZ" sz="2800" dirty="0" smtClean="0"/>
                    <a:t>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</a:rPr>
                            <m:t>16</m:t>
                          </m:r>
                        </m:den>
                      </m:f>
                    </m:oMath>
                  </a14:m>
                  <a:r>
                    <a:rPr lang="cs-CZ" sz="2800" dirty="0" smtClean="0"/>
                    <a:t> +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</a:rPr>
                            <m:t>24</m:t>
                          </m:r>
                        </m:den>
                      </m:f>
                    </m:oMath>
                  </a14:m>
                  <a:r>
                    <a:rPr lang="cs-CZ" dirty="0" smtClean="0"/>
                    <a:t> </a:t>
                  </a:r>
                  <a:endParaRPr lang="cs-CZ" sz="2800" dirty="0"/>
                </a:p>
              </p:txBody>
            </p:sp>
          </mc:Choice>
          <mc:Fallback>
            <p:sp>
              <p:nvSpPr>
                <p:cNvPr id="55" name="TextovéPole 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93462" y="2944319"/>
                  <a:ext cx="1922321" cy="703398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9565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6" name="TextovéPole 55"/>
                <p:cNvSpPr txBox="1"/>
                <p:nvPr/>
              </p:nvSpPr>
              <p:spPr>
                <a:xfrm>
                  <a:off x="3065470" y="3661706"/>
                  <a:ext cx="1335622" cy="70455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cs-CZ" sz="2800" b="0" i="1" smtClean="0">
                              <a:latin typeface="Cambria Math"/>
                            </a:rPr>
                            <m:t>´</m:t>
                          </m:r>
                        </m:den>
                      </m:f>
                    </m:oMath>
                  </a14:m>
                  <a:r>
                    <a:rPr lang="cs-CZ" sz="2800" dirty="0" smtClean="0"/>
                    <a:t>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</a:rPr>
                            <m:t>3</m:t>
                          </m:r>
                          <m:r>
                            <a:rPr lang="cs-CZ" sz="2800" b="0" i="1" smtClean="0">
                              <a:latin typeface="Cambria Math"/>
                            </a:rPr>
                            <m:t>+</m:t>
                          </m:r>
                          <m:r>
                            <a:rPr lang="cs-CZ" sz="28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</a:rPr>
                            <m:t>48</m:t>
                          </m:r>
                        </m:den>
                      </m:f>
                    </m:oMath>
                  </a14:m>
                  <a:endParaRPr lang="cs-CZ" dirty="0"/>
                </a:p>
              </p:txBody>
            </p:sp>
          </mc:Choice>
          <mc:Fallback>
            <p:sp>
              <p:nvSpPr>
                <p:cNvPr id="56" name="TextovéPole 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65470" y="3661706"/>
                  <a:ext cx="1335622" cy="70455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8621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7" name="TextovéPole 56"/>
                <p:cNvSpPr txBox="1"/>
                <p:nvPr/>
              </p:nvSpPr>
              <p:spPr>
                <a:xfrm>
                  <a:off x="3065470" y="4381786"/>
                  <a:ext cx="1144865" cy="71070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cs-CZ" sz="2800" b="0" i="1" smtClean="0">
                              <a:latin typeface="Cambria Math"/>
                            </a:rPr>
                            <m:t>´</m:t>
                          </m:r>
                        </m:den>
                      </m:f>
                    </m:oMath>
                  </a14:m>
                  <a:r>
                    <a:rPr lang="cs-CZ" sz="2800" dirty="0" smtClean="0"/>
                    <a:t>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</a:rPr>
                            <m:t>48</m:t>
                          </m:r>
                        </m:den>
                      </m:f>
                    </m:oMath>
                  </a14:m>
                  <a:endParaRPr lang="cs-CZ" dirty="0"/>
                </a:p>
              </p:txBody>
            </p:sp>
          </mc:Choice>
          <mc:Fallback>
            <p:sp>
              <p:nvSpPr>
                <p:cNvPr id="57" name="TextovéPole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65470" y="4381786"/>
                  <a:ext cx="1144865" cy="710707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9483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" name="Skupina 8"/>
          <p:cNvGrpSpPr/>
          <p:nvPr/>
        </p:nvGrpSpPr>
        <p:grpSpPr>
          <a:xfrm>
            <a:off x="6732240" y="2230868"/>
            <a:ext cx="2033244" cy="3502388"/>
            <a:chOff x="6812617" y="2518900"/>
            <a:chExt cx="2033244" cy="3502388"/>
          </a:xfrm>
        </p:grpSpPr>
        <p:sp>
          <p:nvSpPr>
            <p:cNvPr id="86" name="Rectangle 40"/>
            <p:cNvSpPr>
              <a:spLocks noChangeArrowheads="1"/>
            </p:cNvSpPr>
            <p:nvPr/>
          </p:nvSpPr>
          <p:spPr bwMode="auto">
            <a:xfrm>
              <a:off x="6812617" y="5559623"/>
              <a:ext cx="1938351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cs-CZ" sz="2400" dirty="0">
                  <a:sym typeface="Symbol" pitchFamily="18" charset="2"/>
                </a:rPr>
                <a:t> </a:t>
              </a:r>
              <a:r>
                <a:rPr lang="cs-CZ" sz="2400" b="1" dirty="0" smtClean="0">
                  <a:sym typeface="Symbol" pitchFamily="18" charset="2"/>
                </a:rPr>
                <a:t>R´´ </a:t>
              </a:r>
              <a:r>
                <a:rPr lang="cs-CZ" sz="2400" b="1" dirty="0">
                  <a:sym typeface="Symbol" pitchFamily="18" charset="2"/>
                </a:rPr>
                <a:t>= </a:t>
              </a:r>
              <a:r>
                <a:rPr lang="cs-CZ" sz="2400" b="1" dirty="0" smtClean="0">
                  <a:sym typeface="Symbol" pitchFamily="18" charset="2"/>
                </a:rPr>
                <a:t>2 </a:t>
              </a:r>
              <a:r>
                <a:rPr lang="el-GR" sz="2400" b="1" dirty="0"/>
                <a:t>Ω</a:t>
              </a:r>
              <a:r>
                <a:rPr lang="cs-CZ" sz="2400" dirty="0">
                  <a:sym typeface="Symbol" pitchFamily="18" charset="2"/>
                </a:rPr>
                <a:t>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7" name="TextovéPole 86"/>
                <p:cNvSpPr txBox="1"/>
                <p:nvPr/>
              </p:nvSpPr>
              <p:spPr>
                <a:xfrm>
                  <a:off x="6947584" y="2518900"/>
                  <a:ext cx="1898277" cy="70250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0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2800" b="0" i="0" smtClean="0">
                              <a:latin typeface="Cambria Math"/>
                            </a:rPr>
                            <m:t>R</m:t>
                          </m:r>
                          <m:r>
                            <a:rPr lang="cs-CZ" sz="2800" b="0" i="0" smtClean="0">
                              <a:latin typeface="Cambria Math"/>
                            </a:rPr>
                            <m:t>´´</m:t>
                          </m:r>
                        </m:den>
                      </m:f>
                    </m:oMath>
                  </a14:m>
                  <a:r>
                    <a:rPr lang="cs-CZ" sz="2800" dirty="0" smtClean="0"/>
                    <a:t>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0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2800" b="0" i="0" smtClean="0">
                              <a:latin typeface="Cambria Math"/>
                            </a:rPr>
                            <m:t>R</m:t>
                          </m:r>
                          <m:r>
                            <a:rPr lang="cs-CZ" sz="2800" b="0" i="0" baseline="-25000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a14:m>
                  <a:r>
                    <a:rPr lang="cs-CZ" sz="2800" dirty="0" smtClean="0"/>
                    <a:t> +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0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2800" b="0" i="0" smtClean="0">
                              <a:latin typeface="Cambria Math"/>
                            </a:rPr>
                            <m:t>R</m:t>
                          </m:r>
                          <m:r>
                            <a:rPr lang="cs-CZ" sz="2800" b="0" i="0" baseline="-25000" smtClean="0"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a14:m>
                  <a:endParaRPr lang="cs-CZ" dirty="0"/>
                </a:p>
              </p:txBody>
            </p:sp>
          </mc:Choice>
          <mc:Fallback>
            <p:sp>
              <p:nvSpPr>
                <p:cNvPr id="87" name="TextovéPole 8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47584" y="2518900"/>
                  <a:ext cx="1898277" cy="702500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9565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8" name="TextovéPole 87"/>
                <p:cNvSpPr txBox="1"/>
                <p:nvPr/>
              </p:nvSpPr>
              <p:spPr>
                <a:xfrm>
                  <a:off x="6962271" y="3258355"/>
                  <a:ext cx="1638590" cy="70339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0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2800" b="0" i="0" smtClean="0">
                              <a:latin typeface="Cambria Math"/>
                            </a:rPr>
                            <m:t>R</m:t>
                          </m:r>
                          <m:r>
                            <a:rPr lang="cs-CZ" sz="2800" b="0" i="0" smtClean="0">
                              <a:latin typeface="Cambria Math"/>
                            </a:rPr>
                            <m:t>´´</m:t>
                          </m:r>
                        </m:den>
                      </m:f>
                    </m:oMath>
                  </a14:m>
                  <a:r>
                    <a:rPr lang="cs-CZ" sz="2800" dirty="0" smtClean="0"/>
                    <a:t>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0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b="0" i="0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a14:m>
                  <a:r>
                    <a:rPr lang="cs-CZ" sz="2800" dirty="0" smtClean="0"/>
                    <a:t> +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0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b="0" i="0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a14:m>
                  <a:endParaRPr lang="cs-CZ" dirty="0"/>
                </a:p>
              </p:txBody>
            </p:sp>
          </mc:Choice>
          <mc:Fallback>
            <p:sp>
              <p:nvSpPr>
                <p:cNvPr id="88" name="TextovéPole 8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62271" y="3258355"/>
                  <a:ext cx="1638590" cy="703398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8621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9" name="TextovéPole 88"/>
                <p:cNvSpPr txBox="1"/>
                <p:nvPr/>
              </p:nvSpPr>
              <p:spPr>
                <a:xfrm>
                  <a:off x="7034279" y="3975742"/>
                  <a:ext cx="1420582" cy="70429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0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2800" b="0" i="0" smtClean="0">
                              <a:latin typeface="Cambria Math"/>
                            </a:rPr>
                            <m:t>R</m:t>
                          </m:r>
                          <m:r>
                            <a:rPr lang="cs-CZ" sz="2800" b="0" i="0" smtClean="0">
                              <a:latin typeface="Cambria Math"/>
                            </a:rPr>
                            <m:t>´´</m:t>
                          </m:r>
                        </m:den>
                      </m:f>
                    </m:oMath>
                  </a14:m>
                  <a:r>
                    <a:rPr lang="cs-CZ" sz="2800" dirty="0" smtClean="0"/>
                    <a:t>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0" smtClean="0">
                              <a:latin typeface="Cambria Math"/>
                            </a:rPr>
                            <m:t>1</m:t>
                          </m:r>
                          <m:r>
                            <a:rPr lang="cs-CZ" sz="2800" b="0" i="0" smtClean="0">
                              <a:latin typeface="Cambria Math"/>
                            </a:rPr>
                            <m:t>+</m:t>
                          </m:r>
                          <m:r>
                            <a:rPr lang="cs-CZ" sz="2800" b="0" i="0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cs-CZ" sz="2800" b="0" i="0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a14:m>
                  <a:endParaRPr lang="cs-CZ" dirty="0"/>
                </a:p>
              </p:txBody>
            </p:sp>
          </mc:Choice>
          <mc:Fallback>
            <p:sp>
              <p:nvSpPr>
                <p:cNvPr id="89" name="TextovéPole 8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34279" y="3975742"/>
                  <a:ext cx="1420582" cy="704295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b="-9565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0" name="TextovéPole 89"/>
                <p:cNvSpPr txBox="1"/>
                <p:nvPr/>
              </p:nvSpPr>
              <p:spPr>
                <a:xfrm>
                  <a:off x="7034279" y="4695822"/>
                  <a:ext cx="1077539" cy="70429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0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2800" b="0" i="0" smtClean="0">
                              <a:latin typeface="Cambria Math"/>
                            </a:rPr>
                            <m:t>R</m:t>
                          </m:r>
                          <m:r>
                            <a:rPr lang="cs-CZ" sz="2800" b="0" i="0" smtClean="0">
                              <a:latin typeface="Cambria Math"/>
                            </a:rPr>
                            <m:t>´´</m:t>
                          </m:r>
                        </m:den>
                      </m:f>
                    </m:oMath>
                  </a14:m>
                  <a:r>
                    <a:rPr lang="cs-CZ" sz="2800" dirty="0" smtClean="0"/>
                    <a:t>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0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cs-CZ" sz="2800" b="0" i="0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a14:m>
                  <a:endParaRPr lang="cs-CZ" dirty="0"/>
                </a:p>
              </p:txBody>
            </p:sp>
          </mc:Choice>
          <mc:Fallback>
            <p:sp>
              <p:nvSpPr>
                <p:cNvPr id="90" name="TextovéPole 8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34279" y="4695822"/>
                  <a:ext cx="1077539" cy="704295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b="-8621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91" name="Rectangle 40"/>
          <p:cNvSpPr>
            <a:spLocks noChangeArrowheads="1"/>
          </p:cNvSpPr>
          <p:nvPr/>
        </p:nvSpPr>
        <p:spPr bwMode="auto">
          <a:xfrm>
            <a:off x="1691680" y="6093296"/>
            <a:ext cx="76242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cs-CZ" sz="2400" b="1" dirty="0" smtClean="0">
                <a:sym typeface="Symbol" pitchFamily="18" charset="2"/>
              </a:rPr>
              <a:t>R = R</a:t>
            </a:r>
            <a:r>
              <a:rPr lang="cs-CZ" sz="2400" b="1" baseline="-25000" dirty="0" smtClean="0">
                <a:sym typeface="Symbol" pitchFamily="18" charset="2"/>
              </a:rPr>
              <a:t>1</a:t>
            </a:r>
            <a:r>
              <a:rPr lang="cs-CZ" sz="2400" b="1" dirty="0" smtClean="0">
                <a:sym typeface="Symbol" pitchFamily="18" charset="2"/>
              </a:rPr>
              <a:t> + </a:t>
            </a:r>
            <a:r>
              <a:rPr lang="cs-CZ" sz="2400" b="1" dirty="0" smtClean="0">
                <a:sym typeface="Symbol" pitchFamily="18" charset="2"/>
              </a:rPr>
              <a:t>R´ + </a:t>
            </a:r>
            <a:r>
              <a:rPr lang="cs-CZ" sz="2400" b="1" dirty="0">
                <a:sym typeface="Symbol" pitchFamily="18" charset="2"/>
              </a:rPr>
              <a:t>R</a:t>
            </a:r>
            <a:r>
              <a:rPr lang="cs-CZ" sz="2400" b="1" dirty="0" smtClean="0">
                <a:sym typeface="Symbol" pitchFamily="18" charset="2"/>
              </a:rPr>
              <a:t>´´+ R</a:t>
            </a:r>
            <a:r>
              <a:rPr lang="cs-CZ" sz="2400" b="1" baseline="-25000" dirty="0" smtClean="0">
                <a:sym typeface="Symbol" pitchFamily="18" charset="2"/>
              </a:rPr>
              <a:t>6</a:t>
            </a:r>
            <a:r>
              <a:rPr lang="cs-CZ" sz="2400" b="1" dirty="0" smtClean="0">
                <a:sym typeface="Symbol" pitchFamily="18" charset="2"/>
              </a:rPr>
              <a:t> = 50 + 9,6 + 2 + 45 = 106,6 </a:t>
            </a:r>
            <a:r>
              <a:rPr lang="el-GR" sz="2400" b="1" dirty="0"/>
              <a:t>Ω</a:t>
            </a:r>
            <a:r>
              <a:rPr lang="cs-CZ" sz="2400" dirty="0">
                <a:sym typeface="Symbol" pitchFamily="18" charset="2"/>
              </a:rPr>
              <a:t> </a:t>
            </a:r>
          </a:p>
        </p:txBody>
      </p:sp>
      <p:grpSp>
        <p:nvGrpSpPr>
          <p:cNvPr id="92" name="Skupina 91"/>
          <p:cNvGrpSpPr/>
          <p:nvPr/>
        </p:nvGrpSpPr>
        <p:grpSpPr>
          <a:xfrm>
            <a:off x="971600" y="4653136"/>
            <a:ext cx="2772897" cy="1118724"/>
            <a:chOff x="2257527" y="5526658"/>
            <a:chExt cx="2772897" cy="1118724"/>
          </a:xfrm>
        </p:grpSpPr>
        <p:sp>
          <p:nvSpPr>
            <p:cNvPr id="93" name="Ovál 92"/>
            <p:cNvSpPr/>
            <p:nvPr/>
          </p:nvSpPr>
          <p:spPr>
            <a:xfrm>
              <a:off x="2257527" y="5526658"/>
              <a:ext cx="2192139" cy="1118724"/>
            </a:xfrm>
            <a:prstGeom prst="ellipse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4" name="TextovéPole 93"/>
            <p:cNvSpPr txBox="1"/>
            <p:nvPr/>
          </p:nvSpPr>
          <p:spPr>
            <a:xfrm>
              <a:off x="4495714" y="6077678"/>
              <a:ext cx="5347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b="1" dirty="0" smtClean="0">
                  <a:solidFill>
                    <a:srgbClr val="FFC000"/>
                  </a:solidFill>
                </a:rPr>
                <a:t>R´</a:t>
              </a:r>
              <a:endParaRPr lang="cs-CZ" sz="2400" b="1" dirty="0">
                <a:solidFill>
                  <a:srgbClr val="FFC000"/>
                </a:solidFill>
              </a:endParaRPr>
            </a:p>
          </p:txBody>
        </p:sp>
      </p:grpSp>
      <p:grpSp>
        <p:nvGrpSpPr>
          <p:cNvPr id="13" name="Skupina 12"/>
          <p:cNvGrpSpPr/>
          <p:nvPr/>
        </p:nvGrpSpPr>
        <p:grpSpPr>
          <a:xfrm>
            <a:off x="203157" y="2936617"/>
            <a:ext cx="1560531" cy="2508607"/>
            <a:chOff x="176968" y="3028950"/>
            <a:chExt cx="1560531" cy="2508607"/>
          </a:xfrm>
        </p:grpSpPr>
        <p:sp>
          <p:nvSpPr>
            <p:cNvPr id="11" name="Ovál 10"/>
            <p:cNvSpPr/>
            <p:nvPr/>
          </p:nvSpPr>
          <p:spPr>
            <a:xfrm>
              <a:off x="176968" y="3028950"/>
              <a:ext cx="1560531" cy="2045479"/>
            </a:xfrm>
            <a:prstGeom prst="ellipse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Obdélník 11"/>
            <p:cNvSpPr/>
            <p:nvPr/>
          </p:nvSpPr>
          <p:spPr>
            <a:xfrm>
              <a:off x="179512" y="5075892"/>
              <a:ext cx="61266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cs-CZ" sz="2400" b="1" dirty="0" smtClean="0">
                  <a:solidFill>
                    <a:srgbClr val="FFC000"/>
                  </a:solidFill>
                </a:rPr>
                <a:t>R´´</a:t>
              </a:r>
              <a:endParaRPr lang="cs-CZ" sz="2400" b="1" dirty="0">
                <a:solidFill>
                  <a:srgbClr val="FFC000"/>
                </a:solidFill>
              </a:endParaRPr>
            </a:p>
          </p:txBody>
        </p:sp>
      </p:grpSp>
      <p:grpSp>
        <p:nvGrpSpPr>
          <p:cNvPr id="5" name="Skupina 4"/>
          <p:cNvGrpSpPr/>
          <p:nvPr/>
        </p:nvGrpSpPr>
        <p:grpSpPr>
          <a:xfrm>
            <a:off x="176968" y="2708920"/>
            <a:ext cx="3530936" cy="3062030"/>
            <a:chOff x="176968" y="2815242"/>
            <a:chExt cx="3530936" cy="3062030"/>
          </a:xfrm>
        </p:grpSpPr>
        <p:sp>
          <p:nvSpPr>
            <p:cNvPr id="7192" name="Line 13"/>
            <p:cNvSpPr>
              <a:spLocks noChangeShapeType="1"/>
            </p:cNvSpPr>
            <p:nvPr/>
          </p:nvSpPr>
          <p:spPr bwMode="auto">
            <a:xfrm flipH="1">
              <a:off x="990104" y="5276318"/>
              <a:ext cx="40767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94" name="Line 15"/>
            <p:cNvSpPr>
              <a:spLocks noChangeShapeType="1"/>
            </p:cNvSpPr>
            <p:nvPr/>
          </p:nvSpPr>
          <p:spPr bwMode="auto">
            <a:xfrm flipV="1">
              <a:off x="990104" y="4737948"/>
              <a:ext cx="0" cy="5383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95" name="Line 16"/>
            <p:cNvSpPr>
              <a:spLocks noChangeShapeType="1"/>
            </p:cNvSpPr>
            <p:nvPr/>
          </p:nvSpPr>
          <p:spPr bwMode="auto">
            <a:xfrm flipV="1">
              <a:off x="3300234" y="3219019"/>
              <a:ext cx="0" cy="205729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96" name="Line 17"/>
            <p:cNvSpPr>
              <a:spLocks noChangeShapeType="1"/>
            </p:cNvSpPr>
            <p:nvPr/>
          </p:nvSpPr>
          <p:spPr bwMode="auto">
            <a:xfrm>
              <a:off x="990104" y="3219019"/>
              <a:ext cx="149479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97" name="Line 18"/>
            <p:cNvSpPr>
              <a:spLocks noChangeShapeType="1"/>
            </p:cNvSpPr>
            <p:nvPr/>
          </p:nvSpPr>
          <p:spPr bwMode="auto">
            <a:xfrm>
              <a:off x="2484894" y="3084427"/>
              <a:ext cx="0" cy="2691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98" name="Line 19"/>
            <p:cNvSpPr>
              <a:spLocks noChangeShapeType="1"/>
            </p:cNvSpPr>
            <p:nvPr/>
          </p:nvSpPr>
          <p:spPr bwMode="auto">
            <a:xfrm>
              <a:off x="2620784" y="2949834"/>
              <a:ext cx="0" cy="5383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99" name="Line 20"/>
            <p:cNvSpPr>
              <a:spLocks noChangeShapeType="1"/>
            </p:cNvSpPr>
            <p:nvPr/>
          </p:nvSpPr>
          <p:spPr bwMode="auto">
            <a:xfrm>
              <a:off x="2620784" y="3219019"/>
              <a:ext cx="6794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00" name="Line 21"/>
            <p:cNvSpPr>
              <a:spLocks noChangeShapeType="1"/>
            </p:cNvSpPr>
            <p:nvPr/>
          </p:nvSpPr>
          <p:spPr bwMode="auto">
            <a:xfrm>
              <a:off x="3300234" y="4492752"/>
              <a:ext cx="0" cy="52042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05" name="Text Box 26"/>
            <p:cNvSpPr txBox="1">
              <a:spLocks noChangeArrowheads="1"/>
            </p:cNvSpPr>
            <p:nvPr/>
          </p:nvSpPr>
          <p:spPr bwMode="auto">
            <a:xfrm>
              <a:off x="3164344" y="4334172"/>
              <a:ext cx="543560" cy="403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600" b="1">
                  <a:solidFill>
                    <a:srgbClr val="FF0000"/>
                  </a:solidFill>
                  <a:latin typeface="Times New Roman" pitchFamily="18" charset="0"/>
                </a:rPr>
                <a:t>I</a:t>
              </a:r>
              <a:endParaRPr lang="cs-CZ"/>
            </a:p>
          </p:txBody>
        </p:sp>
        <p:sp>
          <p:nvSpPr>
            <p:cNvPr id="7210" name="Text Box 31"/>
            <p:cNvSpPr txBox="1">
              <a:spLocks noChangeArrowheads="1"/>
            </p:cNvSpPr>
            <p:nvPr/>
          </p:nvSpPr>
          <p:spPr bwMode="auto">
            <a:xfrm>
              <a:off x="2484894" y="2815242"/>
              <a:ext cx="543560" cy="403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600" b="1">
                  <a:solidFill>
                    <a:srgbClr val="000080"/>
                  </a:solidFill>
                  <a:latin typeface="Times New Roman" pitchFamily="18" charset="0"/>
                </a:rPr>
                <a:t>U</a:t>
              </a:r>
              <a:endParaRPr lang="cs-CZ"/>
            </a:p>
          </p:txBody>
        </p:sp>
        <p:sp>
          <p:nvSpPr>
            <p:cNvPr id="70" name="Rectangle 5"/>
            <p:cNvSpPr>
              <a:spLocks noChangeArrowheads="1"/>
            </p:cNvSpPr>
            <p:nvPr/>
          </p:nvSpPr>
          <p:spPr bwMode="auto">
            <a:xfrm rot="5400000">
              <a:off x="355204" y="3993212"/>
              <a:ext cx="594122" cy="2254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" name="Rectangle 6"/>
            <p:cNvSpPr>
              <a:spLocks noChangeArrowheads="1"/>
            </p:cNvSpPr>
            <p:nvPr/>
          </p:nvSpPr>
          <p:spPr bwMode="auto">
            <a:xfrm rot="5400000">
              <a:off x="1031479" y="3993212"/>
              <a:ext cx="594122" cy="2254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2" name="Line 7"/>
            <p:cNvSpPr>
              <a:spLocks noChangeShapeType="1"/>
            </p:cNvSpPr>
            <p:nvPr/>
          </p:nvSpPr>
          <p:spPr bwMode="auto">
            <a:xfrm rot="5400000">
              <a:off x="990402" y="3114253"/>
              <a:ext cx="0" cy="6762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3" name="Line 8"/>
            <p:cNvSpPr>
              <a:spLocks noChangeShapeType="1"/>
            </p:cNvSpPr>
            <p:nvPr/>
          </p:nvSpPr>
          <p:spPr bwMode="auto">
            <a:xfrm rot="5400000">
              <a:off x="1150303" y="3630627"/>
              <a:ext cx="35647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4" name="Line 9"/>
            <p:cNvSpPr>
              <a:spLocks noChangeShapeType="1"/>
            </p:cNvSpPr>
            <p:nvPr/>
          </p:nvSpPr>
          <p:spPr bwMode="auto">
            <a:xfrm rot="5400000">
              <a:off x="474028" y="3630627"/>
              <a:ext cx="35647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5" name="Line 10"/>
            <p:cNvSpPr>
              <a:spLocks noChangeShapeType="1"/>
            </p:cNvSpPr>
            <p:nvPr/>
          </p:nvSpPr>
          <p:spPr bwMode="auto">
            <a:xfrm rot="5400000">
              <a:off x="1150303" y="4581222"/>
              <a:ext cx="35647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6" name="Line 11"/>
            <p:cNvSpPr>
              <a:spLocks noChangeShapeType="1"/>
            </p:cNvSpPr>
            <p:nvPr/>
          </p:nvSpPr>
          <p:spPr bwMode="auto">
            <a:xfrm rot="5400000">
              <a:off x="474028" y="4581222"/>
              <a:ext cx="35647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7" name="Line 12"/>
            <p:cNvSpPr>
              <a:spLocks noChangeShapeType="1"/>
            </p:cNvSpPr>
            <p:nvPr/>
          </p:nvSpPr>
          <p:spPr bwMode="auto">
            <a:xfrm rot="5400000">
              <a:off x="990402" y="4421321"/>
              <a:ext cx="0" cy="6762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9" name="Line 22"/>
            <p:cNvSpPr>
              <a:spLocks noChangeShapeType="1"/>
            </p:cNvSpPr>
            <p:nvPr/>
          </p:nvSpPr>
          <p:spPr bwMode="auto">
            <a:xfrm rot="5400000">
              <a:off x="870175" y="4654260"/>
              <a:ext cx="0" cy="21039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0" name="Line 23"/>
            <p:cNvSpPr>
              <a:spLocks noChangeShapeType="1"/>
            </p:cNvSpPr>
            <p:nvPr/>
          </p:nvSpPr>
          <p:spPr bwMode="auto">
            <a:xfrm rot="5400000" flipV="1">
              <a:off x="1095600" y="4654260"/>
              <a:ext cx="0" cy="21039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" name="Text Box 27"/>
            <p:cNvSpPr txBox="1">
              <a:spLocks noChangeArrowheads="1"/>
            </p:cNvSpPr>
            <p:nvPr/>
          </p:nvSpPr>
          <p:spPr bwMode="auto">
            <a:xfrm>
              <a:off x="640319" y="4390563"/>
              <a:ext cx="475297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600" b="1" dirty="0" smtClean="0">
                  <a:solidFill>
                    <a:srgbClr val="FF0000"/>
                  </a:solidFill>
                  <a:latin typeface="Times New Roman" pitchFamily="18" charset="0"/>
                </a:rPr>
                <a:t>I</a:t>
              </a:r>
              <a:r>
                <a:rPr lang="cs-CZ" sz="1600" b="1" baseline="-25000" dirty="0" smtClean="0">
                  <a:solidFill>
                    <a:srgbClr val="FF0000"/>
                  </a:solidFill>
                  <a:latin typeface="Times New Roman" pitchFamily="18" charset="0"/>
                </a:rPr>
                <a:t>4</a:t>
              </a:r>
              <a:endParaRPr lang="cs-CZ" dirty="0"/>
            </a:p>
          </p:txBody>
        </p:sp>
        <p:sp>
          <p:nvSpPr>
            <p:cNvPr id="82" name="Text Box 28"/>
            <p:cNvSpPr txBox="1">
              <a:spLocks noChangeArrowheads="1"/>
            </p:cNvSpPr>
            <p:nvPr/>
          </p:nvSpPr>
          <p:spPr bwMode="auto">
            <a:xfrm>
              <a:off x="1010587" y="4399811"/>
              <a:ext cx="475297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600" b="1" dirty="0" smtClean="0">
                  <a:solidFill>
                    <a:srgbClr val="FF0000"/>
                  </a:solidFill>
                  <a:latin typeface="Times New Roman" pitchFamily="18" charset="0"/>
                </a:rPr>
                <a:t>I</a:t>
              </a:r>
              <a:r>
                <a:rPr lang="cs-CZ" sz="1600" b="1" baseline="-25000" dirty="0" smtClean="0">
                  <a:solidFill>
                    <a:srgbClr val="FF0000"/>
                  </a:solidFill>
                  <a:latin typeface="Times New Roman" pitchFamily="18" charset="0"/>
                </a:rPr>
                <a:t>5</a:t>
              </a:r>
              <a:endParaRPr lang="cs-CZ" dirty="0"/>
            </a:p>
          </p:txBody>
        </p:sp>
        <p:sp>
          <p:nvSpPr>
            <p:cNvPr id="83" name="Text Box 29"/>
            <p:cNvSpPr txBox="1">
              <a:spLocks noChangeArrowheads="1"/>
            </p:cNvSpPr>
            <p:nvPr/>
          </p:nvSpPr>
          <p:spPr bwMode="auto">
            <a:xfrm>
              <a:off x="176968" y="3936855"/>
              <a:ext cx="475297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400" b="1" dirty="0" smtClean="0">
                  <a:solidFill>
                    <a:srgbClr val="008000"/>
                  </a:solidFill>
                  <a:latin typeface="Times New Roman" pitchFamily="18" charset="0"/>
                </a:rPr>
                <a:t>R</a:t>
              </a:r>
              <a:r>
                <a:rPr lang="cs-CZ" sz="1400" b="1" baseline="-25000" dirty="0" smtClean="0">
                  <a:solidFill>
                    <a:srgbClr val="008000"/>
                  </a:solidFill>
                  <a:latin typeface="Times New Roman" pitchFamily="18" charset="0"/>
                </a:rPr>
                <a:t>4</a:t>
              </a:r>
              <a:endParaRPr lang="cs-CZ" dirty="0"/>
            </a:p>
          </p:txBody>
        </p:sp>
        <p:sp>
          <p:nvSpPr>
            <p:cNvPr id="84" name="Text Box 30"/>
            <p:cNvSpPr txBox="1">
              <a:spLocks noChangeArrowheads="1"/>
            </p:cNvSpPr>
            <p:nvPr/>
          </p:nvSpPr>
          <p:spPr bwMode="auto">
            <a:xfrm>
              <a:off x="1331640" y="3968555"/>
              <a:ext cx="475297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400" b="1" dirty="0" smtClean="0">
                  <a:solidFill>
                    <a:srgbClr val="008000"/>
                  </a:solidFill>
                  <a:latin typeface="Times New Roman" pitchFamily="18" charset="0"/>
                </a:rPr>
                <a:t>R</a:t>
              </a:r>
              <a:r>
                <a:rPr lang="cs-CZ" sz="1400" b="1" baseline="-25000" dirty="0" smtClean="0">
                  <a:solidFill>
                    <a:srgbClr val="008000"/>
                  </a:solidFill>
                  <a:latin typeface="Times New Roman" pitchFamily="18" charset="0"/>
                </a:rPr>
                <a:t>5</a:t>
              </a:r>
              <a:endParaRPr lang="cs-CZ" dirty="0"/>
            </a:p>
          </p:txBody>
        </p:sp>
        <p:cxnSp>
          <p:nvCxnSpPr>
            <p:cNvPr id="7" name="Přímá spojnice 6"/>
            <p:cNvCxnSpPr>
              <a:stCxn id="7196" idx="0"/>
            </p:cNvCxnSpPr>
            <p:nvPr/>
          </p:nvCxnSpPr>
          <p:spPr>
            <a:xfrm>
              <a:off x="990104" y="3219019"/>
              <a:ext cx="298" cy="23337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Rectangle 6"/>
            <p:cNvSpPr>
              <a:spLocks noChangeArrowheads="1"/>
            </p:cNvSpPr>
            <p:nvPr/>
          </p:nvSpPr>
          <p:spPr bwMode="auto">
            <a:xfrm>
              <a:off x="1523953" y="3092685"/>
              <a:ext cx="679450" cy="26918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5" name="Text Box 29"/>
            <p:cNvSpPr txBox="1">
              <a:spLocks noChangeArrowheads="1"/>
            </p:cNvSpPr>
            <p:nvPr/>
          </p:nvSpPr>
          <p:spPr bwMode="auto">
            <a:xfrm>
              <a:off x="1691680" y="3068960"/>
              <a:ext cx="543560" cy="403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400" b="1" dirty="0" smtClean="0">
                  <a:solidFill>
                    <a:srgbClr val="008000"/>
                  </a:solidFill>
                  <a:latin typeface="Times New Roman" pitchFamily="18" charset="0"/>
                </a:rPr>
                <a:t>R</a:t>
              </a:r>
              <a:r>
                <a:rPr lang="cs-CZ" sz="1400" b="1" baseline="-25000" dirty="0" smtClean="0">
                  <a:solidFill>
                    <a:srgbClr val="008000"/>
                  </a:solidFill>
                  <a:latin typeface="Times New Roman" pitchFamily="18" charset="0"/>
                </a:rPr>
                <a:t>6</a:t>
              </a:r>
              <a:endParaRPr lang="cs-CZ" dirty="0"/>
            </a:p>
          </p:txBody>
        </p:sp>
        <p:sp>
          <p:nvSpPr>
            <p:cNvPr id="95" name="Rectangle 5"/>
            <p:cNvSpPr>
              <a:spLocks noChangeArrowheads="1"/>
            </p:cNvSpPr>
            <p:nvPr/>
          </p:nvSpPr>
          <p:spPr bwMode="auto">
            <a:xfrm>
              <a:off x="1752764" y="5539134"/>
              <a:ext cx="594122" cy="2254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6" name="Rectangle 6"/>
            <p:cNvSpPr>
              <a:spLocks noChangeArrowheads="1"/>
            </p:cNvSpPr>
            <p:nvPr/>
          </p:nvSpPr>
          <p:spPr bwMode="auto">
            <a:xfrm>
              <a:off x="1752764" y="4862859"/>
              <a:ext cx="594122" cy="2254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7" name="Line 7"/>
            <p:cNvSpPr>
              <a:spLocks noChangeShapeType="1"/>
            </p:cNvSpPr>
            <p:nvPr/>
          </p:nvSpPr>
          <p:spPr bwMode="auto">
            <a:xfrm>
              <a:off x="1396291" y="4975572"/>
              <a:ext cx="0" cy="6762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8" name="Line 8"/>
            <p:cNvSpPr>
              <a:spLocks noChangeShapeType="1"/>
            </p:cNvSpPr>
            <p:nvPr/>
          </p:nvSpPr>
          <p:spPr bwMode="auto">
            <a:xfrm>
              <a:off x="1396291" y="4975572"/>
              <a:ext cx="35647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9" name="Line 9"/>
            <p:cNvSpPr>
              <a:spLocks noChangeShapeType="1"/>
            </p:cNvSpPr>
            <p:nvPr/>
          </p:nvSpPr>
          <p:spPr bwMode="auto">
            <a:xfrm>
              <a:off x="1396291" y="5651847"/>
              <a:ext cx="35647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0" name="Line 10"/>
            <p:cNvSpPr>
              <a:spLocks noChangeShapeType="1"/>
            </p:cNvSpPr>
            <p:nvPr/>
          </p:nvSpPr>
          <p:spPr bwMode="auto">
            <a:xfrm>
              <a:off x="2346886" y="4975572"/>
              <a:ext cx="35647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1" name="Line 11"/>
            <p:cNvSpPr>
              <a:spLocks noChangeShapeType="1"/>
            </p:cNvSpPr>
            <p:nvPr/>
          </p:nvSpPr>
          <p:spPr bwMode="auto">
            <a:xfrm>
              <a:off x="2346886" y="5651847"/>
              <a:ext cx="35647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" name="Line 12"/>
            <p:cNvSpPr>
              <a:spLocks noChangeShapeType="1"/>
            </p:cNvSpPr>
            <p:nvPr/>
          </p:nvSpPr>
          <p:spPr bwMode="auto">
            <a:xfrm>
              <a:off x="2703359" y="4975572"/>
              <a:ext cx="0" cy="6762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" name="Line 14"/>
            <p:cNvSpPr>
              <a:spLocks noChangeShapeType="1"/>
            </p:cNvSpPr>
            <p:nvPr/>
          </p:nvSpPr>
          <p:spPr bwMode="auto">
            <a:xfrm flipH="1" flipV="1">
              <a:off x="2703356" y="5313708"/>
              <a:ext cx="59687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" name="Line 22"/>
            <p:cNvSpPr>
              <a:spLocks noChangeShapeType="1"/>
            </p:cNvSpPr>
            <p:nvPr/>
          </p:nvSpPr>
          <p:spPr bwMode="auto">
            <a:xfrm>
              <a:off x="2703359" y="5328738"/>
              <a:ext cx="0" cy="21039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" name="Line 23"/>
            <p:cNvSpPr>
              <a:spLocks noChangeShapeType="1"/>
            </p:cNvSpPr>
            <p:nvPr/>
          </p:nvSpPr>
          <p:spPr bwMode="auto">
            <a:xfrm flipV="1">
              <a:off x="2703359" y="5103313"/>
              <a:ext cx="0" cy="21039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6" name="Text Box 27"/>
            <p:cNvSpPr txBox="1">
              <a:spLocks noChangeArrowheads="1"/>
            </p:cNvSpPr>
            <p:nvPr/>
          </p:nvSpPr>
          <p:spPr bwMode="auto">
            <a:xfrm>
              <a:off x="2584535" y="4725144"/>
              <a:ext cx="475297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600" b="1" dirty="0" smtClean="0">
                  <a:solidFill>
                    <a:srgbClr val="FF0000"/>
                  </a:solidFill>
                  <a:latin typeface="Times New Roman" pitchFamily="18" charset="0"/>
                </a:rPr>
                <a:t>I</a:t>
              </a:r>
              <a:r>
                <a:rPr lang="cs-CZ" sz="1600" b="1" baseline="-25000" dirty="0" smtClean="0">
                  <a:solidFill>
                    <a:srgbClr val="FF0000"/>
                  </a:solidFill>
                  <a:latin typeface="Times New Roman" pitchFamily="18" charset="0"/>
                </a:rPr>
                <a:t>3</a:t>
              </a:r>
              <a:endParaRPr lang="cs-CZ" dirty="0"/>
            </a:p>
          </p:txBody>
        </p:sp>
        <p:sp>
          <p:nvSpPr>
            <p:cNvPr id="107" name="Text Box 28"/>
            <p:cNvSpPr txBox="1">
              <a:spLocks noChangeArrowheads="1"/>
            </p:cNvSpPr>
            <p:nvPr/>
          </p:nvSpPr>
          <p:spPr bwMode="auto">
            <a:xfrm>
              <a:off x="2584535" y="5539134"/>
              <a:ext cx="475297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600" b="1">
                  <a:solidFill>
                    <a:srgbClr val="FF0000"/>
                  </a:solidFill>
                  <a:latin typeface="Times New Roman" pitchFamily="18" charset="0"/>
                </a:rPr>
                <a:t>I</a:t>
              </a:r>
              <a:r>
                <a:rPr lang="cs-CZ" sz="1600" b="1" baseline="-25000">
                  <a:solidFill>
                    <a:srgbClr val="FF0000"/>
                  </a:solidFill>
                  <a:latin typeface="Times New Roman" pitchFamily="18" charset="0"/>
                </a:rPr>
                <a:t>2</a:t>
              </a:r>
              <a:endParaRPr lang="cs-CZ"/>
            </a:p>
          </p:txBody>
        </p:sp>
        <p:sp>
          <p:nvSpPr>
            <p:cNvPr id="108" name="Text Box 29"/>
            <p:cNvSpPr txBox="1">
              <a:spLocks noChangeArrowheads="1"/>
            </p:cNvSpPr>
            <p:nvPr/>
          </p:nvSpPr>
          <p:spPr bwMode="auto">
            <a:xfrm>
              <a:off x="1871588" y="4862859"/>
              <a:ext cx="475297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400" b="1" dirty="0" smtClean="0">
                  <a:solidFill>
                    <a:srgbClr val="008000"/>
                  </a:solidFill>
                  <a:latin typeface="Times New Roman" pitchFamily="18" charset="0"/>
                </a:rPr>
                <a:t>R</a:t>
              </a:r>
              <a:r>
                <a:rPr lang="cs-CZ" sz="1400" b="1" baseline="-25000" dirty="0" smtClean="0">
                  <a:solidFill>
                    <a:srgbClr val="008000"/>
                  </a:solidFill>
                  <a:latin typeface="Times New Roman" pitchFamily="18" charset="0"/>
                </a:rPr>
                <a:t>3</a:t>
              </a:r>
              <a:endParaRPr lang="cs-CZ" dirty="0"/>
            </a:p>
          </p:txBody>
        </p:sp>
        <p:sp>
          <p:nvSpPr>
            <p:cNvPr id="109" name="Text Box 30"/>
            <p:cNvSpPr txBox="1">
              <a:spLocks noChangeArrowheads="1"/>
            </p:cNvSpPr>
            <p:nvPr/>
          </p:nvSpPr>
          <p:spPr bwMode="auto">
            <a:xfrm>
              <a:off x="1871588" y="5539134"/>
              <a:ext cx="475297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400" b="1">
                  <a:solidFill>
                    <a:srgbClr val="008000"/>
                  </a:solidFill>
                  <a:latin typeface="Times New Roman" pitchFamily="18" charset="0"/>
                </a:rPr>
                <a:t>R</a:t>
              </a:r>
              <a:r>
                <a:rPr lang="cs-CZ" sz="1400" b="1" baseline="-25000">
                  <a:solidFill>
                    <a:srgbClr val="008000"/>
                  </a:solidFill>
                  <a:latin typeface="Times New Roman" pitchFamily="18" charset="0"/>
                </a:rPr>
                <a:t>2</a:t>
              </a:r>
              <a:endParaRPr lang="cs-CZ"/>
            </a:p>
          </p:txBody>
        </p:sp>
        <p:sp>
          <p:nvSpPr>
            <p:cNvPr id="110" name="Rectangle 5"/>
            <p:cNvSpPr>
              <a:spLocks noChangeArrowheads="1"/>
            </p:cNvSpPr>
            <p:nvPr/>
          </p:nvSpPr>
          <p:spPr bwMode="auto">
            <a:xfrm rot="5400000">
              <a:off x="3022044" y="3829373"/>
              <a:ext cx="594122" cy="2254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11" name="Text Box 29"/>
            <p:cNvSpPr txBox="1">
              <a:spLocks noChangeArrowheads="1"/>
            </p:cNvSpPr>
            <p:nvPr/>
          </p:nvSpPr>
          <p:spPr bwMode="auto">
            <a:xfrm>
              <a:off x="2843808" y="3773016"/>
              <a:ext cx="475297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400" b="1" dirty="0" smtClean="0">
                  <a:solidFill>
                    <a:srgbClr val="008000"/>
                  </a:solidFill>
                  <a:latin typeface="Times New Roman" pitchFamily="18" charset="0"/>
                </a:rPr>
                <a:t>R</a:t>
              </a:r>
              <a:r>
                <a:rPr lang="cs-CZ" sz="1400" b="1" baseline="-25000" dirty="0">
                  <a:solidFill>
                    <a:srgbClr val="008000"/>
                  </a:solidFill>
                  <a:latin typeface="Times New Roman" pitchFamily="18" charset="0"/>
                </a:rPr>
                <a:t>1</a:t>
              </a:r>
              <a:endParaRPr lang="cs-CZ" dirty="0"/>
            </a:p>
          </p:txBody>
        </p:sp>
      </p:grpSp>
    </p:spTree>
    <p:extLst>
      <p:ext uri="{BB962C8B-B14F-4D97-AF65-F5344CB8AC3E}">
        <p14:creationId xmlns:p14="http://schemas.microsoft.com/office/powerpoint/2010/main" val="1404627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  <p:bldP spid="9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4624"/>
            <a:ext cx="8229600" cy="1143000"/>
          </a:xfrm>
        </p:spPr>
        <p:txBody>
          <a:bodyPr/>
          <a:lstStyle/>
          <a:p>
            <a:pPr eaLnBrk="1" hangingPunct="1"/>
            <a:r>
              <a:rPr lang="cs-CZ" dirty="0" smtClean="0"/>
              <a:t>Příklady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052736"/>
            <a:ext cx="8064500" cy="863426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cs-CZ" sz="2800" dirty="0"/>
              <a:t>5</a:t>
            </a:r>
            <a:r>
              <a:rPr lang="cs-CZ" sz="2800" dirty="0" smtClean="0"/>
              <a:t>. </a:t>
            </a:r>
            <a:r>
              <a:rPr lang="cs-CZ" sz="2800" dirty="0" smtClean="0"/>
              <a:t>Urči výsledný odpor R, R</a:t>
            </a:r>
            <a:r>
              <a:rPr lang="cs-CZ" sz="2800" baseline="-25000" dirty="0" smtClean="0"/>
              <a:t>1</a:t>
            </a:r>
            <a:r>
              <a:rPr lang="cs-CZ" sz="2800" dirty="0" smtClean="0"/>
              <a:t> = </a:t>
            </a:r>
            <a:r>
              <a:rPr lang="cs-CZ" sz="2800" dirty="0" smtClean="0"/>
              <a:t>25 </a:t>
            </a:r>
            <a:r>
              <a:rPr lang="el-GR" sz="2800" dirty="0" smtClean="0"/>
              <a:t>Ω</a:t>
            </a:r>
            <a:r>
              <a:rPr lang="cs-CZ" sz="2800" dirty="0" smtClean="0"/>
              <a:t> , R</a:t>
            </a:r>
            <a:r>
              <a:rPr lang="cs-CZ" sz="2800" baseline="-25000" dirty="0" smtClean="0"/>
              <a:t>2</a:t>
            </a:r>
            <a:r>
              <a:rPr lang="cs-CZ" sz="2800" dirty="0" smtClean="0"/>
              <a:t> = </a:t>
            </a:r>
            <a:r>
              <a:rPr lang="cs-CZ" sz="2800" dirty="0" smtClean="0"/>
              <a:t>50 </a:t>
            </a:r>
            <a:r>
              <a:rPr lang="el-GR" sz="2800" dirty="0" smtClean="0"/>
              <a:t>Ω</a:t>
            </a:r>
            <a:r>
              <a:rPr lang="cs-CZ" sz="2800" dirty="0" smtClean="0"/>
              <a:t>, </a:t>
            </a:r>
          </a:p>
          <a:p>
            <a:pPr marL="0" indent="0" eaLnBrk="1" hangingPunct="1">
              <a:buNone/>
              <a:defRPr/>
            </a:pPr>
            <a:r>
              <a:rPr lang="cs-CZ" sz="2800" dirty="0" smtClean="0"/>
              <a:t>R</a:t>
            </a:r>
            <a:r>
              <a:rPr lang="cs-CZ" sz="2800" baseline="-25000" dirty="0" smtClean="0"/>
              <a:t>3</a:t>
            </a:r>
            <a:r>
              <a:rPr lang="cs-CZ" sz="2800" dirty="0" smtClean="0"/>
              <a:t> = </a:t>
            </a:r>
            <a:r>
              <a:rPr lang="cs-CZ" sz="2800" dirty="0" smtClean="0"/>
              <a:t>25 </a:t>
            </a:r>
            <a:r>
              <a:rPr lang="el-GR" sz="2800" dirty="0" smtClean="0"/>
              <a:t>Ω</a:t>
            </a:r>
            <a:r>
              <a:rPr lang="cs-CZ" sz="2800" dirty="0" smtClean="0"/>
              <a:t>, </a:t>
            </a:r>
            <a:r>
              <a:rPr lang="cs-CZ" sz="2800" dirty="0" smtClean="0"/>
              <a:t>R</a:t>
            </a:r>
            <a:r>
              <a:rPr lang="cs-CZ" sz="2800" baseline="-25000" dirty="0" smtClean="0"/>
              <a:t>4</a:t>
            </a:r>
            <a:r>
              <a:rPr lang="cs-CZ" sz="2800" dirty="0" smtClean="0"/>
              <a:t> </a:t>
            </a:r>
            <a:r>
              <a:rPr lang="cs-CZ" sz="2800" dirty="0"/>
              <a:t>= </a:t>
            </a:r>
            <a:r>
              <a:rPr lang="cs-CZ" sz="2800" dirty="0" smtClean="0"/>
              <a:t>10 </a:t>
            </a:r>
            <a:r>
              <a:rPr lang="el-GR" sz="2800" dirty="0"/>
              <a:t>Ω</a:t>
            </a:r>
            <a:r>
              <a:rPr lang="cs-CZ" sz="2800" dirty="0"/>
              <a:t>, </a:t>
            </a:r>
            <a:r>
              <a:rPr lang="cs-CZ" sz="2800" dirty="0" smtClean="0"/>
              <a:t>R</a:t>
            </a:r>
            <a:r>
              <a:rPr lang="cs-CZ" sz="2800" baseline="-25000" dirty="0" smtClean="0"/>
              <a:t>5</a:t>
            </a:r>
            <a:r>
              <a:rPr lang="cs-CZ" sz="2800" dirty="0" smtClean="0"/>
              <a:t> </a:t>
            </a:r>
            <a:r>
              <a:rPr lang="cs-CZ" sz="2800" dirty="0"/>
              <a:t>= 4</a:t>
            </a:r>
            <a:r>
              <a:rPr lang="cs-CZ" sz="2800" dirty="0" smtClean="0"/>
              <a:t>0 </a:t>
            </a:r>
            <a:r>
              <a:rPr lang="el-GR" sz="2800" dirty="0"/>
              <a:t>Ω</a:t>
            </a:r>
            <a:r>
              <a:rPr lang="cs-CZ" sz="2800" dirty="0"/>
              <a:t>, </a:t>
            </a:r>
            <a:r>
              <a:rPr lang="cs-CZ" sz="2800" dirty="0" smtClean="0"/>
              <a:t>R</a:t>
            </a:r>
            <a:r>
              <a:rPr lang="cs-CZ" sz="2800" baseline="-25000" dirty="0" smtClean="0"/>
              <a:t>6</a:t>
            </a:r>
            <a:r>
              <a:rPr lang="cs-CZ" sz="2800" dirty="0" smtClean="0"/>
              <a:t> </a:t>
            </a:r>
            <a:r>
              <a:rPr lang="cs-CZ" sz="2800" dirty="0"/>
              <a:t>= </a:t>
            </a:r>
            <a:r>
              <a:rPr lang="cs-CZ" sz="2800" dirty="0" smtClean="0"/>
              <a:t>20 </a:t>
            </a:r>
            <a:r>
              <a:rPr lang="el-GR" sz="2800" dirty="0"/>
              <a:t>Ω</a:t>
            </a:r>
            <a:r>
              <a:rPr lang="cs-CZ" sz="2800" dirty="0"/>
              <a:t>, </a:t>
            </a:r>
          </a:p>
          <a:p>
            <a:pPr marL="0" indent="0" eaLnBrk="1" hangingPunct="1">
              <a:buNone/>
              <a:defRPr/>
            </a:pPr>
            <a:endParaRPr lang="cs-CZ" sz="2800" dirty="0"/>
          </a:p>
          <a:p>
            <a:pPr marL="0" indent="0" eaLnBrk="1" hangingPunct="1">
              <a:buFontTx/>
              <a:buNone/>
              <a:defRPr/>
            </a:pPr>
            <a:endParaRPr lang="cs-CZ" sz="2800" dirty="0" smtClean="0"/>
          </a:p>
        </p:txBody>
      </p:sp>
      <p:sp>
        <p:nvSpPr>
          <p:cNvPr id="7172" name="Rectangle 32"/>
          <p:cNvSpPr>
            <a:spLocks noChangeArrowheads="1"/>
          </p:cNvSpPr>
          <p:nvPr/>
        </p:nvSpPr>
        <p:spPr bwMode="auto">
          <a:xfrm>
            <a:off x="0" y="3028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3" name="Rectangle 34"/>
          <p:cNvSpPr>
            <a:spLocks noChangeArrowheads="1"/>
          </p:cNvSpPr>
          <p:nvPr/>
        </p:nvSpPr>
        <p:spPr bwMode="auto">
          <a:xfrm>
            <a:off x="0" y="3057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4" name="Rectangle 36"/>
          <p:cNvSpPr>
            <a:spLocks noChangeArrowheads="1"/>
          </p:cNvSpPr>
          <p:nvPr/>
        </p:nvSpPr>
        <p:spPr bwMode="auto">
          <a:xfrm>
            <a:off x="383347" y="3857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5" name="Rectangle 37"/>
          <p:cNvSpPr>
            <a:spLocks noChangeArrowheads="1"/>
          </p:cNvSpPr>
          <p:nvPr/>
        </p:nvSpPr>
        <p:spPr bwMode="auto">
          <a:xfrm>
            <a:off x="0" y="3057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6" name="Rectangle 39"/>
          <p:cNvSpPr>
            <a:spLocks noChangeArrowheads="1"/>
          </p:cNvSpPr>
          <p:nvPr/>
        </p:nvSpPr>
        <p:spPr bwMode="auto">
          <a:xfrm>
            <a:off x="0" y="38004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8" name="Rectangle 42"/>
          <p:cNvSpPr>
            <a:spLocks noChangeArrowheads="1"/>
          </p:cNvSpPr>
          <p:nvPr/>
        </p:nvSpPr>
        <p:spPr bwMode="auto">
          <a:xfrm>
            <a:off x="0" y="38052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pSp>
        <p:nvGrpSpPr>
          <p:cNvPr id="4" name="Skupina 3"/>
          <p:cNvGrpSpPr/>
          <p:nvPr/>
        </p:nvGrpSpPr>
        <p:grpSpPr>
          <a:xfrm>
            <a:off x="3851920" y="2276872"/>
            <a:ext cx="2785312" cy="3502388"/>
            <a:chOff x="2843808" y="2204864"/>
            <a:chExt cx="2785312" cy="3502388"/>
          </a:xfrm>
        </p:grpSpPr>
        <p:sp>
          <p:nvSpPr>
            <p:cNvPr id="50" name="Rectangle 40"/>
            <p:cNvSpPr>
              <a:spLocks noChangeArrowheads="1"/>
            </p:cNvSpPr>
            <p:nvPr/>
          </p:nvSpPr>
          <p:spPr bwMode="auto">
            <a:xfrm>
              <a:off x="2843808" y="5245587"/>
              <a:ext cx="2007281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cs-CZ" sz="2400" dirty="0">
                  <a:sym typeface="Symbol" pitchFamily="18" charset="2"/>
                </a:rPr>
                <a:t> </a:t>
              </a:r>
              <a:r>
                <a:rPr lang="cs-CZ" sz="2400" b="1" dirty="0" smtClean="0">
                  <a:sym typeface="Symbol" pitchFamily="18" charset="2"/>
                </a:rPr>
                <a:t>R´ </a:t>
              </a:r>
              <a:r>
                <a:rPr lang="cs-CZ" sz="2400" b="1" dirty="0">
                  <a:sym typeface="Symbol" pitchFamily="18" charset="2"/>
                </a:rPr>
                <a:t>= </a:t>
              </a:r>
              <a:r>
                <a:rPr lang="cs-CZ" sz="2400" b="1" dirty="0" smtClean="0">
                  <a:sym typeface="Symbol" pitchFamily="18" charset="2"/>
                </a:rPr>
                <a:t>10 </a:t>
              </a:r>
              <a:r>
                <a:rPr lang="el-GR" sz="2400" b="1" dirty="0"/>
                <a:t>Ω</a:t>
              </a:r>
              <a:r>
                <a:rPr lang="cs-CZ" sz="2400" dirty="0">
                  <a:sym typeface="Symbol" pitchFamily="18" charset="2"/>
                </a:rPr>
                <a:t>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1" name="TextovéPole 50"/>
                <p:cNvSpPr txBox="1"/>
                <p:nvPr/>
              </p:nvSpPr>
              <p:spPr>
                <a:xfrm>
                  <a:off x="2978775" y="2204864"/>
                  <a:ext cx="2440092" cy="70218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cs-CZ" sz="2800" b="0" i="1" smtClean="0">
                              <a:latin typeface="Cambria Math"/>
                            </a:rPr>
                            <m:t>´</m:t>
                          </m:r>
                        </m:den>
                      </m:f>
                    </m:oMath>
                  </a14:m>
                  <a:r>
                    <a:rPr lang="cs-CZ" sz="2800" dirty="0" smtClean="0"/>
                    <a:t>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cs-CZ" sz="2800" b="0" i="1" baseline="-25000" smtClean="0">
                              <a:latin typeface="Cambria Math"/>
                            </a:rPr>
                            <m:t>1</m:t>
                          </m:r>
                        </m:den>
                      </m:f>
                    </m:oMath>
                  </a14:m>
                  <a:r>
                    <a:rPr lang="cs-CZ" sz="2800" dirty="0" smtClean="0"/>
                    <a:t> +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cs-CZ" sz="2800" b="0" i="1" baseline="-25000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cs-CZ" dirty="0" smtClean="0"/>
                    <a:t> </a:t>
                  </a:r>
                  <a:r>
                    <a:rPr lang="cs-CZ" sz="2800" dirty="0" smtClean="0"/>
                    <a:t>+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cs-CZ" sz="2800" b="0" i="1" baseline="-25000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a14:m>
                  <a:endParaRPr lang="cs-CZ" sz="2800" dirty="0"/>
                </a:p>
              </p:txBody>
            </p:sp>
          </mc:Choice>
          <mc:Fallback>
            <p:sp>
              <p:nvSpPr>
                <p:cNvPr id="51" name="TextovéPole 5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78775" y="2204864"/>
                  <a:ext cx="2440092" cy="702180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9565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5" name="TextovéPole 54"/>
                <p:cNvSpPr txBox="1"/>
                <p:nvPr/>
              </p:nvSpPr>
              <p:spPr>
                <a:xfrm>
                  <a:off x="2993462" y="2944319"/>
                  <a:ext cx="2635658" cy="70339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cs-CZ" sz="2800" b="0" i="1" smtClean="0">
                              <a:latin typeface="Cambria Math"/>
                            </a:rPr>
                            <m:t>´</m:t>
                          </m:r>
                        </m:den>
                      </m:f>
                    </m:oMath>
                  </a14:m>
                  <a:r>
                    <a:rPr lang="cs-CZ" sz="2800" dirty="0" smtClean="0"/>
                    <a:t>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</a:rPr>
                            <m:t>25</m:t>
                          </m:r>
                        </m:den>
                      </m:f>
                    </m:oMath>
                  </a14:m>
                  <a:r>
                    <a:rPr lang="cs-CZ" sz="2800" dirty="0" smtClean="0"/>
                    <a:t> +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</a:rPr>
                            <m:t>50</m:t>
                          </m:r>
                        </m:den>
                      </m:f>
                    </m:oMath>
                  </a14:m>
                  <a:r>
                    <a:rPr lang="cs-CZ" dirty="0" smtClean="0"/>
                    <a:t> </a:t>
                  </a:r>
                  <a:r>
                    <a:rPr lang="cs-CZ" sz="2800" dirty="0" smtClean="0"/>
                    <a:t>+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</a:rPr>
                            <m:t>25</m:t>
                          </m:r>
                        </m:den>
                      </m:f>
                    </m:oMath>
                  </a14:m>
                  <a:r>
                    <a:rPr lang="cs-CZ" sz="2800" dirty="0" smtClean="0"/>
                    <a:t> </a:t>
                  </a:r>
                  <a:endParaRPr lang="cs-CZ" sz="2800" dirty="0"/>
                </a:p>
              </p:txBody>
            </p:sp>
          </mc:Choice>
          <mc:Fallback>
            <p:sp>
              <p:nvSpPr>
                <p:cNvPr id="55" name="TextovéPole 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93462" y="2944319"/>
                  <a:ext cx="2635658" cy="703398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9565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6" name="TextovéPole 55"/>
                <p:cNvSpPr txBox="1"/>
                <p:nvPr/>
              </p:nvSpPr>
              <p:spPr>
                <a:xfrm>
                  <a:off x="3065470" y="3661706"/>
                  <a:ext cx="1678665" cy="70429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cs-CZ" sz="2800" b="0" i="1" smtClean="0">
                              <a:latin typeface="Cambria Math"/>
                            </a:rPr>
                            <m:t>´</m:t>
                          </m:r>
                        </m:den>
                      </m:f>
                    </m:oMath>
                  </a14:m>
                  <a:r>
                    <a:rPr lang="cs-CZ" sz="2800" dirty="0" smtClean="0"/>
                    <a:t>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</a:rPr>
                            <m:t>2</m:t>
                          </m:r>
                          <m:r>
                            <a:rPr lang="cs-CZ" sz="2800" b="0" i="1" smtClean="0">
                              <a:latin typeface="Cambria Math"/>
                            </a:rPr>
                            <m:t>+</m:t>
                          </m:r>
                          <m:r>
                            <a:rPr lang="cs-CZ" sz="2800" b="0" i="1" smtClean="0">
                              <a:latin typeface="Cambria Math"/>
                            </a:rPr>
                            <m:t>1</m:t>
                          </m:r>
                          <m:r>
                            <a:rPr lang="cs-CZ" sz="2800" b="0" i="1" smtClean="0">
                              <a:latin typeface="Cambria Math"/>
                            </a:rPr>
                            <m:t>+</m:t>
                          </m:r>
                          <m:r>
                            <a:rPr lang="cs-CZ" sz="28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</a:rPr>
                            <m:t>50</m:t>
                          </m:r>
                        </m:den>
                      </m:f>
                    </m:oMath>
                  </a14:m>
                  <a:endParaRPr lang="cs-CZ" dirty="0"/>
                </a:p>
              </p:txBody>
            </p:sp>
          </mc:Choice>
          <mc:Fallback>
            <p:sp>
              <p:nvSpPr>
                <p:cNvPr id="56" name="TextovéPole 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65470" y="3661706"/>
                  <a:ext cx="1678665" cy="704295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8621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7" name="TextovéPole 56"/>
                <p:cNvSpPr txBox="1"/>
                <p:nvPr/>
              </p:nvSpPr>
              <p:spPr>
                <a:xfrm>
                  <a:off x="3065470" y="4381786"/>
                  <a:ext cx="1144865" cy="7104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cs-CZ" sz="2800" b="0" i="1" smtClean="0">
                              <a:latin typeface="Cambria Math"/>
                            </a:rPr>
                            <m:t>´</m:t>
                          </m:r>
                        </m:den>
                      </m:f>
                    </m:oMath>
                  </a14:m>
                  <a:r>
                    <a:rPr lang="cs-CZ" sz="2800" dirty="0" smtClean="0"/>
                    <a:t>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</a:rPr>
                            <m:t>50</m:t>
                          </m:r>
                        </m:den>
                      </m:f>
                    </m:oMath>
                  </a14:m>
                  <a:endParaRPr lang="cs-CZ" dirty="0"/>
                </a:p>
              </p:txBody>
            </p:sp>
          </mc:Choice>
          <mc:Fallback>
            <p:sp>
              <p:nvSpPr>
                <p:cNvPr id="57" name="TextovéPole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65470" y="4381786"/>
                  <a:ext cx="1144865" cy="710451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9483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91" name="Rectangle 40"/>
          <p:cNvSpPr>
            <a:spLocks noChangeArrowheads="1"/>
          </p:cNvSpPr>
          <p:nvPr/>
        </p:nvSpPr>
        <p:spPr bwMode="auto">
          <a:xfrm>
            <a:off x="1763688" y="6093296"/>
            <a:ext cx="69926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cs-CZ" sz="2400" b="1" dirty="0" smtClean="0">
                <a:sym typeface="Symbol" pitchFamily="18" charset="2"/>
              </a:rPr>
              <a:t>R = </a:t>
            </a:r>
            <a:r>
              <a:rPr lang="cs-CZ" sz="2400" b="1" dirty="0">
                <a:sym typeface="Symbol" pitchFamily="18" charset="2"/>
              </a:rPr>
              <a:t>R</a:t>
            </a:r>
            <a:r>
              <a:rPr lang="cs-CZ" sz="2400" b="1" dirty="0" smtClean="0">
                <a:sym typeface="Symbol" pitchFamily="18" charset="2"/>
              </a:rPr>
              <a:t>´ + R</a:t>
            </a:r>
            <a:r>
              <a:rPr lang="cs-CZ" sz="2400" b="1" baseline="-25000" dirty="0" smtClean="0">
                <a:sym typeface="Symbol" pitchFamily="18" charset="2"/>
              </a:rPr>
              <a:t>4 </a:t>
            </a:r>
            <a:r>
              <a:rPr lang="cs-CZ" sz="2400" b="1" dirty="0" smtClean="0">
                <a:sym typeface="Symbol" pitchFamily="18" charset="2"/>
              </a:rPr>
              <a:t>+ R</a:t>
            </a:r>
            <a:r>
              <a:rPr lang="cs-CZ" sz="2400" b="1" baseline="-25000" dirty="0" smtClean="0">
                <a:sym typeface="Symbol" pitchFamily="18" charset="2"/>
              </a:rPr>
              <a:t>5</a:t>
            </a:r>
            <a:r>
              <a:rPr lang="cs-CZ" sz="2400" b="1" dirty="0" smtClean="0">
                <a:sym typeface="Symbol" pitchFamily="18" charset="2"/>
              </a:rPr>
              <a:t> + R</a:t>
            </a:r>
            <a:r>
              <a:rPr lang="cs-CZ" sz="2400" b="1" baseline="-25000" dirty="0" smtClean="0">
                <a:sym typeface="Symbol" pitchFamily="18" charset="2"/>
              </a:rPr>
              <a:t>6</a:t>
            </a:r>
            <a:r>
              <a:rPr lang="cs-CZ" sz="2400" b="1" dirty="0" smtClean="0">
                <a:sym typeface="Symbol" pitchFamily="18" charset="2"/>
              </a:rPr>
              <a:t> = 10 + 10 + 40 + 20 = 80 </a:t>
            </a:r>
            <a:r>
              <a:rPr lang="el-GR" sz="2400" b="1" dirty="0"/>
              <a:t>Ω</a:t>
            </a:r>
            <a:r>
              <a:rPr lang="cs-CZ" sz="2400" dirty="0">
                <a:sym typeface="Symbol" pitchFamily="18" charset="2"/>
              </a:rPr>
              <a:t> </a:t>
            </a:r>
          </a:p>
        </p:txBody>
      </p:sp>
      <p:grpSp>
        <p:nvGrpSpPr>
          <p:cNvPr id="92" name="Skupina 91"/>
          <p:cNvGrpSpPr/>
          <p:nvPr/>
        </p:nvGrpSpPr>
        <p:grpSpPr>
          <a:xfrm>
            <a:off x="1043608" y="4581128"/>
            <a:ext cx="2772897" cy="1118724"/>
            <a:chOff x="2257527" y="5526658"/>
            <a:chExt cx="2772897" cy="1118724"/>
          </a:xfrm>
        </p:grpSpPr>
        <p:sp>
          <p:nvSpPr>
            <p:cNvPr id="93" name="Ovál 92"/>
            <p:cNvSpPr/>
            <p:nvPr/>
          </p:nvSpPr>
          <p:spPr>
            <a:xfrm>
              <a:off x="2257527" y="5526658"/>
              <a:ext cx="2192139" cy="1118724"/>
            </a:xfrm>
            <a:prstGeom prst="ellipse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4" name="TextovéPole 93"/>
            <p:cNvSpPr txBox="1"/>
            <p:nvPr/>
          </p:nvSpPr>
          <p:spPr>
            <a:xfrm>
              <a:off x="4495714" y="6077678"/>
              <a:ext cx="5347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b="1" dirty="0" smtClean="0">
                  <a:solidFill>
                    <a:srgbClr val="FFC000"/>
                  </a:solidFill>
                </a:rPr>
                <a:t>R´</a:t>
              </a:r>
              <a:endParaRPr lang="cs-CZ" sz="2400" b="1" dirty="0">
                <a:solidFill>
                  <a:srgbClr val="FFC000"/>
                </a:solidFill>
              </a:endParaRPr>
            </a:p>
          </p:txBody>
        </p:sp>
      </p:grpSp>
      <p:grpSp>
        <p:nvGrpSpPr>
          <p:cNvPr id="8" name="Skupina 7"/>
          <p:cNvGrpSpPr/>
          <p:nvPr/>
        </p:nvGrpSpPr>
        <p:grpSpPr>
          <a:xfrm>
            <a:off x="884546" y="2708920"/>
            <a:ext cx="2895366" cy="3134038"/>
            <a:chOff x="884546" y="2708920"/>
            <a:chExt cx="2895366" cy="3134038"/>
          </a:xfrm>
        </p:grpSpPr>
        <p:cxnSp>
          <p:nvCxnSpPr>
            <p:cNvPr id="7" name="Přímá spojnice 6"/>
            <p:cNvCxnSpPr>
              <a:stCxn id="7196" idx="0"/>
              <a:endCxn id="7194" idx="1"/>
            </p:cNvCxnSpPr>
            <p:nvPr/>
          </p:nvCxnSpPr>
          <p:spPr>
            <a:xfrm>
              <a:off x="990104" y="3112697"/>
              <a:ext cx="1" cy="15189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84" name="Rectangle 5"/>
            <p:cNvSpPr>
              <a:spLocks noChangeArrowheads="1"/>
            </p:cNvSpPr>
            <p:nvPr/>
          </p:nvSpPr>
          <p:spPr bwMode="auto">
            <a:xfrm>
              <a:off x="1805444" y="5439181"/>
              <a:ext cx="679450" cy="26918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85" name="Rectangle 6"/>
            <p:cNvSpPr>
              <a:spLocks noChangeArrowheads="1"/>
            </p:cNvSpPr>
            <p:nvPr/>
          </p:nvSpPr>
          <p:spPr bwMode="auto">
            <a:xfrm>
              <a:off x="1805444" y="4631627"/>
              <a:ext cx="679450" cy="26918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86" name="Line 7"/>
            <p:cNvSpPr>
              <a:spLocks noChangeShapeType="1"/>
            </p:cNvSpPr>
            <p:nvPr/>
          </p:nvSpPr>
          <p:spPr bwMode="auto">
            <a:xfrm>
              <a:off x="1397774" y="4766219"/>
              <a:ext cx="0" cy="8075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87" name="Line 8"/>
            <p:cNvSpPr>
              <a:spLocks noChangeShapeType="1"/>
            </p:cNvSpPr>
            <p:nvPr/>
          </p:nvSpPr>
          <p:spPr bwMode="auto">
            <a:xfrm>
              <a:off x="1397774" y="4766219"/>
              <a:ext cx="40767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88" name="Line 9"/>
            <p:cNvSpPr>
              <a:spLocks noChangeShapeType="1"/>
            </p:cNvSpPr>
            <p:nvPr/>
          </p:nvSpPr>
          <p:spPr bwMode="auto">
            <a:xfrm>
              <a:off x="1397774" y="5573774"/>
              <a:ext cx="40767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89" name="Line 10"/>
            <p:cNvSpPr>
              <a:spLocks noChangeShapeType="1"/>
            </p:cNvSpPr>
            <p:nvPr/>
          </p:nvSpPr>
          <p:spPr bwMode="auto">
            <a:xfrm>
              <a:off x="2484894" y="4766219"/>
              <a:ext cx="40767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90" name="Line 11"/>
            <p:cNvSpPr>
              <a:spLocks noChangeShapeType="1"/>
            </p:cNvSpPr>
            <p:nvPr/>
          </p:nvSpPr>
          <p:spPr bwMode="auto">
            <a:xfrm>
              <a:off x="2484894" y="5573774"/>
              <a:ext cx="40767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91" name="Line 12"/>
            <p:cNvSpPr>
              <a:spLocks noChangeShapeType="1"/>
            </p:cNvSpPr>
            <p:nvPr/>
          </p:nvSpPr>
          <p:spPr bwMode="auto">
            <a:xfrm>
              <a:off x="2892564" y="4766219"/>
              <a:ext cx="0" cy="8075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92" name="Line 13"/>
            <p:cNvSpPr>
              <a:spLocks noChangeShapeType="1"/>
            </p:cNvSpPr>
            <p:nvPr/>
          </p:nvSpPr>
          <p:spPr bwMode="auto">
            <a:xfrm flipH="1">
              <a:off x="990104" y="5169996"/>
              <a:ext cx="40767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93" name="Line 14"/>
            <p:cNvSpPr>
              <a:spLocks noChangeShapeType="1"/>
            </p:cNvSpPr>
            <p:nvPr/>
          </p:nvSpPr>
          <p:spPr bwMode="auto">
            <a:xfrm flipH="1">
              <a:off x="2892564" y="5169996"/>
              <a:ext cx="40767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94" name="Line 15"/>
            <p:cNvSpPr>
              <a:spLocks noChangeShapeType="1"/>
            </p:cNvSpPr>
            <p:nvPr/>
          </p:nvSpPr>
          <p:spPr bwMode="auto">
            <a:xfrm flipV="1">
              <a:off x="990104" y="4631626"/>
              <a:ext cx="0" cy="5383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95" name="Line 16"/>
            <p:cNvSpPr>
              <a:spLocks noChangeShapeType="1"/>
            </p:cNvSpPr>
            <p:nvPr/>
          </p:nvSpPr>
          <p:spPr bwMode="auto">
            <a:xfrm flipV="1">
              <a:off x="3300234" y="3112697"/>
              <a:ext cx="0" cy="205729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96" name="Line 17"/>
            <p:cNvSpPr>
              <a:spLocks noChangeShapeType="1"/>
            </p:cNvSpPr>
            <p:nvPr/>
          </p:nvSpPr>
          <p:spPr bwMode="auto">
            <a:xfrm>
              <a:off x="990104" y="3112697"/>
              <a:ext cx="149479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97" name="Line 18"/>
            <p:cNvSpPr>
              <a:spLocks noChangeShapeType="1"/>
            </p:cNvSpPr>
            <p:nvPr/>
          </p:nvSpPr>
          <p:spPr bwMode="auto">
            <a:xfrm>
              <a:off x="2484894" y="2978105"/>
              <a:ext cx="0" cy="2691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98" name="Line 19"/>
            <p:cNvSpPr>
              <a:spLocks noChangeShapeType="1"/>
            </p:cNvSpPr>
            <p:nvPr/>
          </p:nvSpPr>
          <p:spPr bwMode="auto">
            <a:xfrm>
              <a:off x="2620784" y="2843512"/>
              <a:ext cx="0" cy="5383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99" name="Line 20"/>
            <p:cNvSpPr>
              <a:spLocks noChangeShapeType="1"/>
            </p:cNvSpPr>
            <p:nvPr/>
          </p:nvSpPr>
          <p:spPr bwMode="auto">
            <a:xfrm>
              <a:off x="2620784" y="3112697"/>
              <a:ext cx="6794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00" name="Line 21"/>
            <p:cNvSpPr>
              <a:spLocks noChangeShapeType="1"/>
            </p:cNvSpPr>
            <p:nvPr/>
          </p:nvSpPr>
          <p:spPr bwMode="auto">
            <a:xfrm>
              <a:off x="3300234" y="4245795"/>
              <a:ext cx="0" cy="52042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01" name="Line 22"/>
            <p:cNvSpPr>
              <a:spLocks noChangeShapeType="1"/>
            </p:cNvSpPr>
            <p:nvPr/>
          </p:nvSpPr>
          <p:spPr bwMode="auto">
            <a:xfrm>
              <a:off x="2892564" y="5187942"/>
              <a:ext cx="0" cy="251239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02" name="Line 23"/>
            <p:cNvSpPr>
              <a:spLocks noChangeShapeType="1"/>
            </p:cNvSpPr>
            <p:nvPr/>
          </p:nvSpPr>
          <p:spPr bwMode="auto">
            <a:xfrm flipV="1">
              <a:off x="2892564" y="4918757"/>
              <a:ext cx="0" cy="251239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05" name="Text Box 26"/>
            <p:cNvSpPr txBox="1">
              <a:spLocks noChangeArrowheads="1"/>
            </p:cNvSpPr>
            <p:nvPr/>
          </p:nvSpPr>
          <p:spPr bwMode="auto">
            <a:xfrm>
              <a:off x="3164344" y="4227850"/>
              <a:ext cx="543560" cy="403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600" b="1">
                  <a:solidFill>
                    <a:srgbClr val="FF0000"/>
                  </a:solidFill>
                  <a:latin typeface="Times New Roman" pitchFamily="18" charset="0"/>
                </a:rPr>
                <a:t>I</a:t>
              </a:r>
              <a:endParaRPr lang="cs-CZ"/>
            </a:p>
          </p:txBody>
        </p:sp>
        <p:sp>
          <p:nvSpPr>
            <p:cNvPr id="7206" name="Text Box 27"/>
            <p:cNvSpPr txBox="1">
              <a:spLocks noChangeArrowheads="1"/>
            </p:cNvSpPr>
            <p:nvPr/>
          </p:nvSpPr>
          <p:spPr bwMode="auto">
            <a:xfrm>
              <a:off x="2756674" y="4766219"/>
              <a:ext cx="543560" cy="403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600" b="1">
                  <a:solidFill>
                    <a:srgbClr val="FF0000"/>
                  </a:solidFill>
                  <a:latin typeface="Times New Roman" pitchFamily="18" charset="0"/>
                </a:rPr>
                <a:t>I</a:t>
              </a:r>
              <a:r>
                <a:rPr lang="cs-CZ" sz="1600" b="1" baseline="-25000">
                  <a:solidFill>
                    <a:srgbClr val="FF0000"/>
                  </a:solidFill>
                  <a:latin typeface="Times New Roman" pitchFamily="18" charset="0"/>
                </a:rPr>
                <a:t>1</a:t>
              </a:r>
              <a:endParaRPr lang="cs-CZ"/>
            </a:p>
          </p:txBody>
        </p:sp>
        <p:sp>
          <p:nvSpPr>
            <p:cNvPr id="7207" name="Text Box 28"/>
            <p:cNvSpPr txBox="1">
              <a:spLocks noChangeArrowheads="1"/>
            </p:cNvSpPr>
            <p:nvPr/>
          </p:nvSpPr>
          <p:spPr bwMode="auto">
            <a:xfrm>
              <a:off x="2756674" y="5169996"/>
              <a:ext cx="543560" cy="403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600" b="1">
                  <a:solidFill>
                    <a:srgbClr val="FF0000"/>
                  </a:solidFill>
                  <a:latin typeface="Times New Roman" pitchFamily="18" charset="0"/>
                </a:rPr>
                <a:t>I</a:t>
              </a:r>
              <a:r>
                <a:rPr lang="cs-CZ" sz="1600" b="1" baseline="-25000">
                  <a:solidFill>
                    <a:srgbClr val="FF0000"/>
                  </a:solidFill>
                  <a:latin typeface="Times New Roman" pitchFamily="18" charset="0"/>
                </a:rPr>
                <a:t>3</a:t>
              </a:r>
              <a:endParaRPr lang="cs-CZ"/>
            </a:p>
          </p:txBody>
        </p:sp>
        <p:sp>
          <p:nvSpPr>
            <p:cNvPr id="7208" name="Text Box 29"/>
            <p:cNvSpPr txBox="1">
              <a:spLocks noChangeArrowheads="1"/>
            </p:cNvSpPr>
            <p:nvPr/>
          </p:nvSpPr>
          <p:spPr bwMode="auto">
            <a:xfrm>
              <a:off x="1941334" y="4631627"/>
              <a:ext cx="543560" cy="403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400" b="1" dirty="0">
                  <a:solidFill>
                    <a:srgbClr val="008000"/>
                  </a:solidFill>
                  <a:latin typeface="Times New Roman" pitchFamily="18" charset="0"/>
                </a:rPr>
                <a:t>R</a:t>
              </a:r>
              <a:r>
                <a:rPr lang="cs-CZ" sz="1400" b="1" baseline="-25000" dirty="0">
                  <a:solidFill>
                    <a:srgbClr val="008000"/>
                  </a:solidFill>
                  <a:latin typeface="Times New Roman" pitchFamily="18" charset="0"/>
                </a:rPr>
                <a:t>1</a:t>
              </a:r>
              <a:endParaRPr lang="cs-CZ" dirty="0"/>
            </a:p>
          </p:txBody>
        </p:sp>
        <p:sp>
          <p:nvSpPr>
            <p:cNvPr id="7209" name="Text Box 30"/>
            <p:cNvSpPr txBox="1">
              <a:spLocks noChangeArrowheads="1"/>
            </p:cNvSpPr>
            <p:nvPr/>
          </p:nvSpPr>
          <p:spPr bwMode="auto">
            <a:xfrm>
              <a:off x="1941334" y="5439181"/>
              <a:ext cx="543560" cy="403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400" b="1">
                  <a:solidFill>
                    <a:srgbClr val="008000"/>
                  </a:solidFill>
                  <a:latin typeface="Times New Roman" pitchFamily="18" charset="0"/>
                </a:rPr>
                <a:t>R</a:t>
              </a:r>
              <a:r>
                <a:rPr lang="cs-CZ" sz="1400" b="1" baseline="-25000">
                  <a:solidFill>
                    <a:srgbClr val="008000"/>
                  </a:solidFill>
                  <a:latin typeface="Times New Roman" pitchFamily="18" charset="0"/>
                </a:rPr>
                <a:t>3</a:t>
              </a:r>
              <a:endParaRPr lang="cs-CZ"/>
            </a:p>
          </p:txBody>
        </p:sp>
        <p:sp>
          <p:nvSpPr>
            <p:cNvPr id="7210" name="Text Box 31"/>
            <p:cNvSpPr txBox="1">
              <a:spLocks noChangeArrowheads="1"/>
            </p:cNvSpPr>
            <p:nvPr/>
          </p:nvSpPr>
          <p:spPr bwMode="auto">
            <a:xfrm>
              <a:off x="2484894" y="2708920"/>
              <a:ext cx="543560" cy="403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600" b="1">
                  <a:solidFill>
                    <a:srgbClr val="000080"/>
                  </a:solidFill>
                  <a:latin typeface="Times New Roman" pitchFamily="18" charset="0"/>
                </a:rPr>
                <a:t>U</a:t>
              </a:r>
              <a:endParaRPr lang="cs-CZ"/>
            </a:p>
          </p:txBody>
        </p:sp>
        <p:sp>
          <p:nvSpPr>
            <p:cNvPr id="7211" name="Rectangle 5"/>
            <p:cNvSpPr>
              <a:spLocks noChangeArrowheads="1"/>
            </p:cNvSpPr>
            <p:nvPr/>
          </p:nvSpPr>
          <p:spPr bwMode="auto">
            <a:xfrm>
              <a:off x="1829748" y="5014292"/>
              <a:ext cx="679450" cy="26918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sz="1400" b="1">
                  <a:solidFill>
                    <a:srgbClr val="008000"/>
                  </a:solidFill>
                  <a:latin typeface="Times New Roman" pitchFamily="18" charset="0"/>
                </a:rPr>
                <a:t>    R</a:t>
              </a:r>
              <a:r>
                <a:rPr lang="cs-CZ" sz="1400" b="1" baseline="-25000">
                  <a:solidFill>
                    <a:srgbClr val="008000"/>
                  </a:solidFill>
                  <a:latin typeface="Times New Roman" pitchFamily="18" charset="0"/>
                </a:rPr>
                <a:t>2</a:t>
              </a:r>
              <a:endParaRPr lang="cs-CZ" sz="1400"/>
            </a:p>
            <a:p>
              <a:endParaRPr lang="cs-CZ"/>
            </a:p>
          </p:txBody>
        </p:sp>
        <p:sp>
          <p:nvSpPr>
            <p:cNvPr id="7212" name="Line 9"/>
            <p:cNvSpPr>
              <a:spLocks noChangeShapeType="1"/>
            </p:cNvSpPr>
            <p:nvPr/>
          </p:nvSpPr>
          <p:spPr bwMode="auto">
            <a:xfrm>
              <a:off x="1422078" y="5148885"/>
              <a:ext cx="40767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13" name="Line 11"/>
            <p:cNvSpPr>
              <a:spLocks noChangeShapeType="1"/>
            </p:cNvSpPr>
            <p:nvPr/>
          </p:nvSpPr>
          <p:spPr bwMode="auto">
            <a:xfrm>
              <a:off x="2509198" y="5148885"/>
              <a:ext cx="40767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14" name="Text Box 28"/>
            <p:cNvSpPr txBox="1">
              <a:spLocks noChangeArrowheads="1"/>
            </p:cNvSpPr>
            <p:nvPr/>
          </p:nvSpPr>
          <p:spPr bwMode="auto">
            <a:xfrm>
              <a:off x="2484894" y="5107335"/>
              <a:ext cx="543560" cy="403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600" b="1">
                  <a:solidFill>
                    <a:srgbClr val="FF0000"/>
                  </a:solidFill>
                  <a:latin typeface="Times New Roman" pitchFamily="18" charset="0"/>
                </a:rPr>
                <a:t>I</a:t>
              </a:r>
              <a:r>
                <a:rPr lang="cs-CZ" sz="1600" b="1" baseline="-25000">
                  <a:solidFill>
                    <a:srgbClr val="FF0000"/>
                  </a:solidFill>
                  <a:latin typeface="Times New Roman" pitchFamily="18" charset="0"/>
                </a:rPr>
                <a:t>2</a:t>
              </a:r>
              <a:endParaRPr lang="cs-CZ"/>
            </a:p>
          </p:txBody>
        </p:sp>
        <p:cxnSp>
          <p:nvCxnSpPr>
            <p:cNvPr id="6" name="Přímá spojnice se šipkou 5"/>
            <p:cNvCxnSpPr/>
            <p:nvPr/>
          </p:nvCxnSpPr>
          <p:spPr bwMode="auto">
            <a:xfrm flipH="1">
              <a:off x="2620467" y="5158953"/>
              <a:ext cx="271462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Rectangle 6"/>
            <p:cNvSpPr>
              <a:spLocks noChangeArrowheads="1"/>
            </p:cNvSpPr>
            <p:nvPr/>
          </p:nvSpPr>
          <p:spPr bwMode="auto">
            <a:xfrm rot="5400000">
              <a:off x="700198" y="3811314"/>
              <a:ext cx="594122" cy="2254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" name="Text Box 28"/>
            <p:cNvSpPr txBox="1">
              <a:spLocks noChangeArrowheads="1"/>
            </p:cNvSpPr>
            <p:nvPr/>
          </p:nvSpPr>
          <p:spPr bwMode="auto">
            <a:xfrm>
              <a:off x="1010587" y="4293489"/>
              <a:ext cx="475297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endParaRPr lang="cs-CZ" dirty="0"/>
            </a:p>
          </p:txBody>
        </p:sp>
        <p:sp>
          <p:nvSpPr>
            <p:cNvPr id="84" name="Text Box 30"/>
            <p:cNvSpPr txBox="1">
              <a:spLocks noChangeArrowheads="1"/>
            </p:cNvSpPr>
            <p:nvPr/>
          </p:nvSpPr>
          <p:spPr bwMode="auto">
            <a:xfrm>
              <a:off x="1000359" y="3786657"/>
              <a:ext cx="475297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400" b="1" dirty="0" smtClean="0">
                  <a:solidFill>
                    <a:srgbClr val="008000"/>
                  </a:solidFill>
                  <a:latin typeface="Times New Roman" pitchFamily="18" charset="0"/>
                </a:rPr>
                <a:t>R</a:t>
              </a:r>
              <a:r>
                <a:rPr lang="cs-CZ" sz="1400" b="1" baseline="-25000" dirty="0">
                  <a:solidFill>
                    <a:srgbClr val="008000"/>
                  </a:solidFill>
                  <a:latin typeface="Times New Roman" pitchFamily="18" charset="0"/>
                </a:rPr>
                <a:t>4</a:t>
              </a:r>
              <a:endParaRPr lang="cs-CZ" dirty="0"/>
            </a:p>
          </p:txBody>
        </p:sp>
        <p:sp>
          <p:nvSpPr>
            <p:cNvPr id="78" name="Rectangle 6"/>
            <p:cNvSpPr>
              <a:spLocks noChangeArrowheads="1"/>
            </p:cNvSpPr>
            <p:nvPr/>
          </p:nvSpPr>
          <p:spPr bwMode="auto">
            <a:xfrm>
              <a:off x="1523953" y="2986363"/>
              <a:ext cx="679450" cy="26918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5" name="Text Box 29"/>
            <p:cNvSpPr txBox="1">
              <a:spLocks noChangeArrowheads="1"/>
            </p:cNvSpPr>
            <p:nvPr/>
          </p:nvSpPr>
          <p:spPr bwMode="auto">
            <a:xfrm>
              <a:off x="1691680" y="2962638"/>
              <a:ext cx="543560" cy="403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400" b="1" dirty="0" smtClean="0">
                  <a:solidFill>
                    <a:srgbClr val="008000"/>
                  </a:solidFill>
                  <a:latin typeface="Times New Roman" pitchFamily="18" charset="0"/>
                </a:rPr>
                <a:t>R</a:t>
              </a:r>
              <a:r>
                <a:rPr lang="cs-CZ" sz="1400" b="1" baseline="-25000" dirty="0" smtClean="0">
                  <a:solidFill>
                    <a:srgbClr val="008000"/>
                  </a:solidFill>
                  <a:latin typeface="Times New Roman" pitchFamily="18" charset="0"/>
                </a:rPr>
                <a:t>6</a:t>
              </a:r>
              <a:endParaRPr lang="cs-CZ" dirty="0"/>
            </a:p>
          </p:txBody>
        </p:sp>
        <p:sp>
          <p:nvSpPr>
            <p:cNvPr id="95" name="Rectangle 6"/>
            <p:cNvSpPr>
              <a:spLocks noChangeArrowheads="1"/>
            </p:cNvSpPr>
            <p:nvPr/>
          </p:nvSpPr>
          <p:spPr bwMode="auto">
            <a:xfrm rot="5400000">
              <a:off x="3004454" y="3685357"/>
              <a:ext cx="594122" cy="2254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6" name="Text Box 30"/>
            <p:cNvSpPr txBox="1">
              <a:spLocks noChangeArrowheads="1"/>
            </p:cNvSpPr>
            <p:nvPr/>
          </p:nvSpPr>
          <p:spPr bwMode="auto">
            <a:xfrm>
              <a:off x="3304615" y="3660700"/>
              <a:ext cx="475297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sz="1400" b="1" dirty="0" smtClean="0">
                  <a:solidFill>
                    <a:srgbClr val="008000"/>
                  </a:solidFill>
                  <a:latin typeface="Times New Roman" pitchFamily="18" charset="0"/>
                </a:rPr>
                <a:t>R</a:t>
              </a:r>
              <a:r>
                <a:rPr lang="cs-CZ" sz="1400" b="1" baseline="-25000" dirty="0" smtClean="0">
                  <a:solidFill>
                    <a:srgbClr val="008000"/>
                  </a:solidFill>
                  <a:latin typeface="Times New Roman" pitchFamily="18" charset="0"/>
                </a:rPr>
                <a:t>5</a:t>
              </a:r>
              <a:endParaRPr lang="cs-CZ" dirty="0"/>
            </a:p>
          </p:txBody>
        </p:sp>
      </p:grpSp>
    </p:spTree>
    <p:extLst>
      <p:ext uri="{BB962C8B-B14F-4D97-AF65-F5344CB8AC3E}">
        <p14:creationId xmlns:p14="http://schemas.microsoft.com/office/powerpoint/2010/main" val="2337853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  <p:bldP spid="91" grpId="0"/>
    </p:bld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933</Words>
  <Application>Microsoft Office PowerPoint</Application>
  <PresentationFormat>Předvádění na obrazovce (4:3)</PresentationFormat>
  <Paragraphs>133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Výchozí návrh</vt:lpstr>
      <vt:lpstr>Rezistory - příklady </vt:lpstr>
      <vt:lpstr>Příklady</vt:lpstr>
      <vt:lpstr>Příklady</vt:lpstr>
      <vt:lpstr>Příklady</vt:lpstr>
      <vt:lpstr>Příklady</vt:lpstr>
      <vt:lpstr>Příklady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Paralelní zapojení rezistorů</dc:title>
  <dc:creator>Ucitel</dc:creator>
  <cp:lastModifiedBy>Ucitel</cp:lastModifiedBy>
  <cp:revision>32</cp:revision>
  <dcterms:created xsi:type="dcterms:W3CDTF">2011-11-29T18:34:18Z</dcterms:created>
  <dcterms:modified xsi:type="dcterms:W3CDTF">2012-10-03T19:58:57Z</dcterms:modified>
</cp:coreProperties>
</file>