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24.11.2011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154362"/>
          </a:xfrm>
        </p:spPr>
        <p:txBody>
          <a:bodyPr>
            <a:normAutofit/>
          </a:bodyPr>
          <a:lstStyle/>
          <a:p>
            <a:r>
              <a:rPr lang="cs-CZ" sz="8000" b="1" dirty="0" smtClean="0">
                <a:solidFill>
                  <a:schemeClr val="accent6">
                    <a:lumMod val="75000"/>
                  </a:schemeClr>
                </a:solidFill>
              </a:rPr>
              <a:t>ELEKTRICKÝ ODPOR</a:t>
            </a:r>
            <a:endParaRPr lang="cs-CZ" sz="8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717032"/>
            <a:ext cx="8229600" cy="240913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sz="3600" b="1" dirty="0" smtClean="0"/>
              <a:t>ZNAČKA………………………………………..</a:t>
            </a:r>
            <a:r>
              <a:rPr lang="cs-CZ" sz="5400" b="1" dirty="0" smtClean="0">
                <a:solidFill>
                  <a:schemeClr val="accent6">
                    <a:lumMod val="75000"/>
                  </a:schemeClr>
                </a:solidFill>
              </a:rPr>
              <a:t>R</a:t>
            </a:r>
          </a:p>
          <a:p>
            <a:pPr marL="0" indent="0" algn="ctr">
              <a:buNone/>
            </a:pPr>
            <a:endParaRPr lang="cs-CZ" sz="3600" b="1" dirty="0"/>
          </a:p>
          <a:p>
            <a:pPr marL="0" indent="0" algn="ctr">
              <a:buNone/>
            </a:pPr>
            <a:r>
              <a:rPr lang="cs-CZ" sz="3600" b="1" dirty="0" smtClean="0"/>
              <a:t>JEDNOTKA……………………………….</a:t>
            </a:r>
            <a:r>
              <a:rPr lang="el-GR" sz="5400" b="1" dirty="0" smtClean="0">
                <a:solidFill>
                  <a:schemeClr val="accent6">
                    <a:lumMod val="75000"/>
                  </a:schemeClr>
                </a:solidFill>
              </a:rPr>
              <a:t>Ω</a:t>
            </a:r>
            <a:r>
              <a:rPr lang="cs-CZ" sz="3600" b="1" dirty="0" smtClean="0"/>
              <a:t> </a:t>
            </a:r>
            <a:r>
              <a:rPr lang="cs-CZ" sz="2400" b="1" dirty="0" smtClean="0"/>
              <a:t>(OHM)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579974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38338"/>
          </a:xfrm>
        </p:spPr>
        <p:txBody>
          <a:bodyPr>
            <a:noAutofit/>
          </a:bodyPr>
          <a:lstStyle/>
          <a:p>
            <a:r>
              <a:rPr lang="cs-CZ" sz="5400" dirty="0" smtClean="0">
                <a:solidFill>
                  <a:schemeClr val="accent6">
                    <a:lumMod val="75000"/>
                  </a:schemeClr>
                </a:solidFill>
              </a:rPr>
              <a:t>ELEKTRICKÝ ODPOR </a:t>
            </a:r>
            <a:r>
              <a:rPr lang="cs-CZ" sz="5400" dirty="0" smtClean="0"/>
              <a:t>vypočítáme jako podíl </a:t>
            </a:r>
            <a:r>
              <a:rPr lang="cs-CZ" sz="5400" dirty="0" smtClean="0">
                <a:solidFill>
                  <a:schemeClr val="accent5">
                    <a:lumMod val="50000"/>
                  </a:schemeClr>
                </a:solidFill>
              </a:rPr>
              <a:t>NAPĚTÍ</a:t>
            </a:r>
            <a:r>
              <a:rPr lang="cs-CZ" sz="5400" dirty="0" smtClean="0"/>
              <a:t> a </a:t>
            </a:r>
            <a:r>
              <a:rPr lang="cs-CZ" sz="5400" dirty="0" smtClean="0">
                <a:solidFill>
                  <a:srgbClr val="D60093"/>
                </a:solidFill>
              </a:rPr>
              <a:t>PROUDU</a:t>
            </a:r>
            <a:r>
              <a:rPr lang="cs-CZ" sz="5400" dirty="0" smtClean="0"/>
              <a:t>.</a:t>
            </a:r>
            <a:endParaRPr lang="cs-CZ" sz="5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068961"/>
                <a:ext cx="8229600" cy="3024336"/>
              </a:xfrm>
            </p:spPr>
            <p:txBody>
              <a:bodyPr>
                <a:normAutofit/>
              </a:bodyPr>
              <a:lstStyle/>
              <a:p>
                <a:endParaRPr lang="cs-CZ" dirty="0" smtClean="0"/>
              </a:p>
              <a:p>
                <a:pPr marL="0" indent="0" algn="ctr">
                  <a:buNone/>
                </a:pPr>
                <a:r>
                  <a:rPr lang="cs-CZ" sz="6000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R</a:t>
                </a:r>
                <a:r>
                  <a:rPr lang="cs-CZ" sz="6000" b="1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60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6000" b="1" i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/>
                          </a:rPr>
                          <m:t>𝐔</m:t>
                        </m:r>
                      </m:num>
                      <m:den>
                        <m:r>
                          <a:rPr lang="cs-CZ" sz="6000" b="1" i="0" smtClean="0">
                            <a:solidFill>
                              <a:srgbClr val="D60093"/>
                            </a:solidFill>
                            <a:latin typeface="Cambria Math"/>
                          </a:rPr>
                          <m:t>𝐈</m:t>
                        </m:r>
                      </m:den>
                    </m:f>
                  </m:oMath>
                </a14:m>
                <a:r>
                  <a:rPr lang="cs-CZ" sz="6000" b="1" dirty="0" smtClean="0"/>
                  <a:t> =&gt; </a:t>
                </a:r>
                <a:r>
                  <a:rPr lang="cs-CZ" sz="6000" b="1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U</a:t>
                </a:r>
                <a:r>
                  <a:rPr lang="cs-CZ" sz="6000" b="1" dirty="0" smtClean="0"/>
                  <a:t> = </a:t>
                </a:r>
                <a:r>
                  <a:rPr lang="cs-CZ" sz="6000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R</a:t>
                </a:r>
                <a:r>
                  <a:rPr lang="cs-CZ" sz="6000" b="1" dirty="0" smtClean="0"/>
                  <a:t> . </a:t>
                </a:r>
                <a:r>
                  <a:rPr lang="cs-CZ" sz="6000" b="1" dirty="0" smtClean="0">
                    <a:solidFill>
                      <a:srgbClr val="D60093"/>
                    </a:solidFill>
                  </a:rPr>
                  <a:t>I</a:t>
                </a:r>
                <a:r>
                  <a:rPr lang="cs-CZ" sz="6000" b="1" dirty="0" smtClean="0"/>
                  <a:t> =&gt; </a:t>
                </a:r>
                <a:r>
                  <a:rPr lang="cs-CZ" sz="6000" b="1" dirty="0" smtClean="0">
                    <a:solidFill>
                      <a:srgbClr val="D60093"/>
                    </a:solidFill>
                  </a:rPr>
                  <a:t>I</a:t>
                </a:r>
                <a:r>
                  <a:rPr lang="cs-CZ" sz="6000" b="1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6000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sz="6000" b="1" i="0" smtClean="0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/>
                          </a:rPr>
                          <m:t>𝐔</m:t>
                        </m:r>
                      </m:num>
                      <m:den>
                        <m:r>
                          <a:rPr lang="cs-CZ" sz="6000" b="1" i="0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𝐑</m:t>
                        </m:r>
                      </m:den>
                    </m:f>
                  </m:oMath>
                </a14:m>
                <a:endParaRPr lang="cs-CZ" sz="6000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068961"/>
                <a:ext cx="8229600" cy="3024336"/>
              </a:xfrm>
              <a:blipFill rotWithShape="1">
                <a:blip r:embed="rId2"/>
                <a:stretch>
                  <a:fillRect l="-8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0195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3200" b="1" i="1" dirty="0" smtClean="0"/>
              <a:t>Př. 1. </a:t>
            </a:r>
            <a:r>
              <a:rPr lang="cs-CZ" sz="3200" dirty="0" smtClean="0"/>
              <a:t>Jaký </a:t>
            </a:r>
            <a:r>
              <a:rPr lang="cs-CZ" sz="3200" dirty="0" smtClean="0">
                <a:solidFill>
                  <a:schemeClr val="accent6">
                    <a:lumMod val="75000"/>
                  </a:schemeClr>
                </a:solidFill>
              </a:rPr>
              <a:t>odpor</a:t>
            </a:r>
            <a:r>
              <a:rPr lang="cs-CZ" sz="3200" dirty="0" smtClean="0"/>
              <a:t> má žárovka připojená na </a:t>
            </a:r>
            <a:r>
              <a:rPr lang="cs-CZ" sz="3200" dirty="0" smtClean="0">
                <a:solidFill>
                  <a:schemeClr val="accent5">
                    <a:lumMod val="50000"/>
                  </a:schemeClr>
                </a:solidFill>
              </a:rPr>
              <a:t>napětí</a:t>
            </a:r>
            <a:r>
              <a:rPr lang="cs-CZ" sz="3200" dirty="0" smtClean="0"/>
              <a:t> </a:t>
            </a:r>
            <a:r>
              <a:rPr lang="cs-CZ" sz="3200" dirty="0" smtClean="0">
                <a:solidFill>
                  <a:schemeClr val="accent5">
                    <a:lumMod val="50000"/>
                  </a:schemeClr>
                </a:solidFill>
              </a:rPr>
              <a:t>0,22 </a:t>
            </a:r>
            <a:r>
              <a:rPr lang="cs-CZ" sz="3200" dirty="0" err="1" smtClean="0">
                <a:solidFill>
                  <a:schemeClr val="accent5">
                    <a:lumMod val="50000"/>
                  </a:schemeClr>
                </a:solidFill>
              </a:rPr>
              <a:t>kV</a:t>
            </a:r>
            <a:r>
              <a:rPr lang="cs-CZ" sz="3200" dirty="0" smtClean="0"/>
              <a:t>, kterou prochází </a:t>
            </a:r>
            <a:r>
              <a:rPr lang="cs-CZ" sz="3200" dirty="0" smtClean="0">
                <a:solidFill>
                  <a:srgbClr val="D60093"/>
                </a:solidFill>
              </a:rPr>
              <a:t>proud 440 </a:t>
            </a:r>
            <a:r>
              <a:rPr lang="cs-CZ" sz="3200" dirty="0" smtClean="0">
                <a:solidFill>
                  <a:srgbClr val="D60093"/>
                </a:solidFill>
              </a:rPr>
              <a:t>mA</a:t>
            </a:r>
            <a:r>
              <a:rPr lang="cs-CZ" sz="3200" dirty="0" smtClean="0"/>
              <a:t>?</a:t>
            </a:r>
            <a:endParaRPr lang="cs-CZ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92514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cs-CZ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U = 0,22 </a:t>
                </a:r>
                <a:r>
                  <a:rPr lang="cs-CZ" dirty="0" err="1" smtClean="0">
                    <a:solidFill>
                      <a:schemeClr val="accent5">
                        <a:lumMod val="50000"/>
                      </a:schemeClr>
                    </a:solidFill>
                  </a:rPr>
                  <a:t>kV</a:t>
                </a:r>
                <a:r>
                  <a:rPr lang="cs-CZ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 = 220 V</a:t>
                </a: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rgbClr val="D60093"/>
                    </a:solidFill>
                  </a:rPr>
                  <a:t>I = 440 mA = 0,44 A</a:t>
                </a: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R = ?</a:t>
                </a:r>
              </a:p>
              <a:p>
                <a:pPr marL="0" indent="0">
                  <a:buNone/>
                </a:pPr>
                <a:r>
                  <a:rPr lang="cs-CZ" b="1" dirty="0">
                    <a:solidFill>
                      <a:schemeClr val="accent6">
                        <a:lumMod val="75000"/>
                      </a:schemeClr>
                    </a:solidFill>
                  </a:rPr>
                  <a:t>R</a:t>
                </a:r>
                <a:r>
                  <a:rPr lang="cs-CZ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/>
                          </a:rPr>
                          <m:t>𝐔</m:t>
                        </m:r>
                      </m:num>
                      <m:den>
                        <m:r>
                          <a:rPr lang="cs-CZ" b="1">
                            <a:solidFill>
                              <a:srgbClr val="D60093"/>
                            </a:solidFill>
                            <a:latin typeface="Cambria Math"/>
                          </a:rPr>
                          <m:t>𝐈</m:t>
                        </m:r>
                      </m:den>
                    </m:f>
                  </m:oMath>
                </a14:m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smtClean="0"/>
                  <a:t>R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220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0,44</m:t>
                        </m:r>
                      </m:den>
                    </m:f>
                  </m:oMath>
                </a14:m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smtClean="0"/>
                  <a:t>R = 500 </a:t>
                </a:r>
                <a:r>
                  <a:rPr lang="el-GR" dirty="0" smtClean="0"/>
                  <a:t>Ω</a:t>
                </a:r>
                <a:endParaRPr lang="cs-CZ" dirty="0" smtClean="0"/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Odpor žárovky je 500 </a:t>
                </a:r>
                <a:r>
                  <a:rPr lang="el-GR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Ω</a:t>
                </a:r>
                <a:r>
                  <a:rPr lang="cs-CZ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.</a:t>
                </a:r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925144"/>
              </a:xfrm>
              <a:blipFill rotWithShape="1">
                <a:blip r:embed="rId2"/>
                <a:stretch>
                  <a:fillRect l="-1852" t="-16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>
            <a:off x="467544" y="3356992"/>
            <a:ext cx="3384376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9412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3200" b="1" i="1" dirty="0" smtClean="0"/>
              <a:t>Př. 2</a:t>
            </a:r>
            <a:r>
              <a:rPr lang="cs-CZ" sz="3200" dirty="0" smtClean="0"/>
              <a:t>. Jaký </a:t>
            </a:r>
            <a:r>
              <a:rPr lang="cs-CZ" sz="3200" dirty="0" smtClean="0">
                <a:solidFill>
                  <a:srgbClr val="D60093"/>
                </a:solidFill>
              </a:rPr>
              <a:t>proud</a:t>
            </a:r>
            <a:r>
              <a:rPr lang="cs-CZ" sz="3200" dirty="0" smtClean="0"/>
              <a:t> prochází spotřebičem o </a:t>
            </a:r>
            <a:r>
              <a:rPr lang="cs-CZ" sz="3200" dirty="0" smtClean="0">
                <a:solidFill>
                  <a:schemeClr val="accent6">
                    <a:lumMod val="75000"/>
                  </a:schemeClr>
                </a:solidFill>
              </a:rPr>
              <a:t>odporu</a:t>
            </a:r>
            <a:r>
              <a:rPr lang="cs-CZ" sz="3200" dirty="0" smtClean="0"/>
              <a:t> </a:t>
            </a:r>
            <a:r>
              <a:rPr lang="cs-CZ" sz="3200" dirty="0" smtClean="0">
                <a:solidFill>
                  <a:schemeClr val="accent6">
                    <a:lumMod val="75000"/>
                  </a:schemeClr>
                </a:solidFill>
              </a:rPr>
              <a:t>0,6 k</a:t>
            </a:r>
            <a:r>
              <a:rPr lang="el-GR" sz="3200" dirty="0" smtClean="0">
                <a:solidFill>
                  <a:schemeClr val="accent6">
                    <a:lumMod val="75000"/>
                  </a:schemeClr>
                </a:solidFill>
              </a:rPr>
              <a:t>Ω</a:t>
            </a:r>
            <a:r>
              <a:rPr lang="cs-CZ" sz="3200" dirty="0" smtClean="0"/>
              <a:t>, je-li připojen k </a:t>
            </a:r>
            <a:r>
              <a:rPr lang="cs-CZ" sz="3200" dirty="0" smtClean="0">
                <a:solidFill>
                  <a:schemeClr val="accent5">
                    <a:lumMod val="50000"/>
                  </a:schemeClr>
                </a:solidFill>
              </a:rPr>
              <a:t>napětí 36000 </a:t>
            </a:r>
            <a:r>
              <a:rPr lang="cs-CZ" sz="3200" dirty="0" err="1" smtClean="0">
                <a:solidFill>
                  <a:schemeClr val="accent5">
                    <a:lumMod val="50000"/>
                  </a:schemeClr>
                </a:solidFill>
              </a:rPr>
              <a:t>mV</a:t>
            </a:r>
            <a:r>
              <a:rPr lang="cs-CZ" sz="3200" dirty="0" smtClean="0"/>
              <a:t>?  </a:t>
            </a:r>
            <a:endParaRPr lang="cs-CZ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700808"/>
                <a:ext cx="8229600" cy="4896544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cs-CZ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R = 0,6 </a:t>
                </a:r>
                <a:r>
                  <a:rPr lang="cs-CZ" dirty="0">
                    <a:solidFill>
                      <a:schemeClr val="accent6">
                        <a:lumMod val="75000"/>
                      </a:schemeClr>
                    </a:solidFill>
                  </a:rPr>
                  <a:t>k</a:t>
                </a:r>
                <a:r>
                  <a:rPr lang="el-GR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Ω</a:t>
                </a:r>
                <a:r>
                  <a:rPr lang="cs-CZ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 =</a:t>
                </a:r>
                <a:r>
                  <a:rPr lang="cs-CZ" dirty="0">
                    <a:solidFill>
                      <a:schemeClr val="accent6">
                        <a:lumMod val="75000"/>
                      </a:schemeClr>
                    </a:solidFill>
                  </a:rPr>
                  <a:t> </a:t>
                </a:r>
                <a:r>
                  <a:rPr lang="cs-CZ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600 </a:t>
                </a:r>
                <a:r>
                  <a:rPr lang="el-GR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Ω</a:t>
                </a:r>
                <a:endParaRPr lang="cs-CZ" dirty="0" smtClean="0">
                  <a:solidFill>
                    <a:schemeClr val="accent6">
                      <a:lumMod val="75000"/>
                    </a:schemeClr>
                  </a:solidFill>
                </a:endParaRP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U = 36000 </a:t>
                </a:r>
                <a:r>
                  <a:rPr lang="cs-CZ" dirty="0" err="1" smtClean="0">
                    <a:solidFill>
                      <a:schemeClr val="accent5">
                        <a:lumMod val="50000"/>
                      </a:schemeClr>
                    </a:solidFill>
                  </a:rPr>
                  <a:t>mV</a:t>
                </a:r>
                <a:r>
                  <a:rPr lang="cs-CZ" dirty="0" smtClean="0">
                    <a:solidFill>
                      <a:schemeClr val="accent5">
                        <a:lumMod val="50000"/>
                      </a:schemeClr>
                    </a:solidFill>
                  </a:rPr>
                  <a:t> = 36 V</a:t>
                </a: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rgbClr val="D60093"/>
                    </a:solidFill>
                  </a:rPr>
                  <a:t>I = ?</a:t>
                </a:r>
              </a:p>
              <a:p>
                <a:pPr marL="0" indent="0">
                  <a:buNone/>
                </a:pPr>
                <a:r>
                  <a:rPr lang="cs-CZ" b="1" dirty="0">
                    <a:solidFill>
                      <a:srgbClr val="D60093"/>
                    </a:solidFill>
                  </a:rPr>
                  <a:t>I</a:t>
                </a:r>
                <a:r>
                  <a:rPr lang="cs-CZ" b="1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>
                            <a:solidFill>
                              <a:schemeClr val="accent5">
                                <a:lumMod val="50000"/>
                              </a:schemeClr>
                            </a:solidFill>
                            <a:latin typeface="Cambria Math"/>
                          </a:rPr>
                          <m:t>𝐔</m:t>
                        </m:r>
                      </m:num>
                      <m:den>
                        <m:r>
                          <a:rPr lang="cs-CZ" b="1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/>
                          </a:rPr>
                          <m:t>𝐑</m:t>
                        </m:r>
                      </m:den>
                    </m:f>
                  </m:oMath>
                </a14:m>
                <a:endParaRPr lang="cs-CZ" b="1" dirty="0" smtClean="0"/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chemeClr val="tx1"/>
                    </a:solidFill>
                  </a:rPr>
                  <a:t>I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36</m:t>
                        </m:r>
                      </m:num>
                      <m:den>
                        <m:r>
                          <a:rPr lang="cs-CZ" b="0" i="0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600</m:t>
                        </m:r>
                      </m:den>
                    </m:f>
                  </m:oMath>
                </a14:m>
                <a:endParaRPr lang="cs-CZ" dirty="0" smtClean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cs-CZ" dirty="0" smtClean="0"/>
                  <a:t>I = 0,06 A = 60 mA</a:t>
                </a:r>
              </a:p>
              <a:p>
                <a:pPr marL="0" indent="0">
                  <a:buNone/>
                </a:pPr>
                <a:r>
                  <a:rPr lang="cs-CZ" dirty="0" smtClean="0">
                    <a:solidFill>
                      <a:srgbClr val="D60093"/>
                    </a:solidFill>
                  </a:rPr>
                  <a:t>Spotřebičem prochází proud 60 mA.</a:t>
                </a:r>
              </a:p>
              <a:p>
                <a:pPr marL="0" indent="0">
                  <a:buNone/>
                </a:pPr>
                <a:endParaRPr lang="cs-CZ" dirty="0">
                  <a:solidFill>
                    <a:srgbClr val="D60093"/>
                  </a:solidFill>
                </a:endParaRPr>
              </a:p>
              <a:p>
                <a:pPr marL="0" indent="0">
                  <a:buNone/>
                </a:pPr>
                <a:endParaRPr lang="cs-CZ" b="1" dirty="0"/>
              </a:p>
              <a:p>
                <a:pPr marL="0" indent="0">
                  <a:buNone/>
                </a:pPr>
                <a:endParaRPr lang="cs-CZ" dirty="0" smtClean="0"/>
              </a:p>
              <a:p>
                <a:pPr marL="0" indent="0">
                  <a:buNone/>
                </a:pPr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700808"/>
                <a:ext cx="8229600" cy="4896544"/>
              </a:xfrm>
              <a:blipFill rotWithShape="1">
                <a:blip r:embed="rId2"/>
                <a:stretch>
                  <a:fillRect l="-1852" t="-161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Přímá spojnice 4"/>
          <p:cNvCxnSpPr/>
          <p:nvPr/>
        </p:nvCxnSpPr>
        <p:spPr>
          <a:xfrm>
            <a:off x="467544" y="3429000"/>
            <a:ext cx="36004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9865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368152"/>
          </a:xfrm>
        </p:spPr>
        <p:txBody>
          <a:bodyPr>
            <a:normAutofit/>
          </a:bodyPr>
          <a:lstStyle/>
          <a:p>
            <a:pPr algn="just"/>
            <a:r>
              <a:rPr lang="cs-CZ" sz="2800" b="1" i="1" dirty="0" smtClean="0"/>
              <a:t>Př. 3. </a:t>
            </a:r>
            <a:r>
              <a:rPr lang="cs-CZ" sz="2800" dirty="0" smtClean="0"/>
              <a:t>K jakému </a:t>
            </a:r>
            <a:r>
              <a:rPr lang="cs-CZ" sz="2800" dirty="0" smtClean="0">
                <a:solidFill>
                  <a:schemeClr val="accent5">
                    <a:lumMod val="50000"/>
                  </a:schemeClr>
                </a:solidFill>
              </a:rPr>
              <a:t>napětí</a:t>
            </a:r>
            <a:r>
              <a:rPr lang="cs-CZ" sz="2800" dirty="0" smtClean="0"/>
              <a:t> je připojen vysavač o </a:t>
            </a:r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</a:rPr>
              <a:t>odporu</a:t>
            </a:r>
            <a:r>
              <a:rPr lang="cs-CZ" sz="2800" dirty="0" smtClean="0"/>
              <a:t> </a:t>
            </a:r>
            <a:r>
              <a:rPr lang="cs-CZ" sz="2800" dirty="0" smtClean="0">
                <a:solidFill>
                  <a:schemeClr val="accent6">
                    <a:lumMod val="75000"/>
                  </a:schemeClr>
                </a:solidFill>
              </a:rPr>
              <a:t>0,184 k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</a:rPr>
              <a:t>Ω</a:t>
            </a:r>
            <a:r>
              <a:rPr lang="cs-CZ" sz="2800" dirty="0"/>
              <a:t>?</a:t>
            </a:r>
            <a:r>
              <a:rPr lang="cs-CZ" sz="2800" dirty="0" smtClean="0"/>
              <a:t> </a:t>
            </a:r>
            <a:r>
              <a:rPr lang="cs-CZ" sz="2800" dirty="0" smtClean="0"/>
              <a:t>Vysavačem prochází </a:t>
            </a:r>
            <a:r>
              <a:rPr lang="cs-CZ" sz="2800" dirty="0" smtClean="0">
                <a:solidFill>
                  <a:srgbClr val="D60093"/>
                </a:solidFill>
              </a:rPr>
              <a:t>proud 1250 mA</a:t>
            </a:r>
            <a:r>
              <a:rPr lang="cs-CZ" sz="2800" dirty="0" smtClean="0"/>
              <a:t>.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4000" dirty="0" smtClean="0">
                <a:solidFill>
                  <a:schemeClr val="accent6">
                    <a:lumMod val="75000"/>
                  </a:schemeClr>
                </a:solidFill>
              </a:rPr>
              <a:t>R = </a:t>
            </a:r>
            <a:r>
              <a:rPr lang="cs-CZ" sz="4000" dirty="0">
                <a:solidFill>
                  <a:schemeClr val="accent6">
                    <a:lumMod val="75000"/>
                  </a:schemeClr>
                </a:solidFill>
              </a:rPr>
              <a:t>0,184 k</a:t>
            </a:r>
            <a:r>
              <a:rPr lang="el-GR" sz="4000" dirty="0" smtClean="0">
                <a:solidFill>
                  <a:schemeClr val="accent6">
                    <a:lumMod val="75000"/>
                  </a:schemeClr>
                </a:solidFill>
              </a:rPr>
              <a:t>Ω</a:t>
            </a:r>
            <a:r>
              <a:rPr lang="cs-CZ" sz="4000" dirty="0" smtClean="0">
                <a:solidFill>
                  <a:schemeClr val="accent6">
                    <a:lumMod val="75000"/>
                  </a:schemeClr>
                </a:solidFill>
              </a:rPr>
              <a:t> = 184 </a:t>
            </a:r>
            <a:r>
              <a:rPr lang="el-GR" sz="4000" dirty="0" smtClean="0">
                <a:solidFill>
                  <a:schemeClr val="accent6">
                    <a:lumMod val="75000"/>
                  </a:schemeClr>
                </a:solidFill>
              </a:rPr>
              <a:t>Ω</a:t>
            </a:r>
            <a:endParaRPr lang="cs-CZ" sz="40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4000" dirty="0" smtClean="0">
                <a:solidFill>
                  <a:srgbClr val="D60093"/>
                </a:solidFill>
              </a:rPr>
              <a:t>I = 1250 mA = 1,25 A</a:t>
            </a:r>
          </a:p>
          <a:p>
            <a:pPr marL="0" indent="0">
              <a:buNone/>
            </a:pPr>
            <a:r>
              <a:rPr lang="cs-CZ" sz="4000" dirty="0" smtClean="0">
                <a:solidFill>
                  <a:schemeClr val="accent5">
                    <a:lumMod val="50000"/>
                  </a:schemeClr>
                </a:solidFill>
              </a:rPr>
              <a:t>U = ?</a:t>
            </a:r>
          </a:p>
          <a:p>
            <a:pPr marL="0" indent="0">
              <a:buNone/>
            </a:pPr>
            <a:r>
              <a:rPr lang="cs-CZ" sz="4000" b="1" dirty="0">
                <a:solidFill>
                  <a:schemeClr val="accent5">
                    <a:lumMod val="50000"/>
                  </a:schemeClr>
                </a:solidFill>
              </a:rPr>
              <a:t>U</a:t>
            </a:r>
            <a:r>
              <a:rPr lang="cs-CZ" sz="4000" b="1" dirty="0"/>
              <a:t> = </a:t>
            </a:r>
            <a:r>
              <a:rPr lang="cs-CZ" sz="4000" b="1" dirty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cs-CZ" sz="4000" b="1" dirty="0"/>
              <a:t> . </a:t>
            </a:r>
            <a:r>
              <a:rPr lang="cs-CZ" sz="4000" b="1" dirty="0" smtClean="0">
                <a:solidFill>
                  <a:srgbClr val="D60093"/>
                </a:solidFill>
              </a:rPr>
              <a:t>I</a:t>
            </a:r>
          </a:p>
          <a:p>
            <a:pPr marL="0" indent="0">
              <a:buNone/>
            </a:pPr>
            <a:r>
              <a:rPr lang="cs-CZ" sz="4000" dirty="0" smtClean="0"/>
              <a:t>U = 184 . 1,25</a:t>
            </a:r>
          </a:p>
          <a:p>
            <a:pPr marL="0" indent="0">
              <a:buNone/>
            </a:pPr>
            <a:r>
              <a:rPr lang="cs-CZ" sz="4000" dirty="0" smtClean="0"/>
              <a:t>U = 230 V</a:t>
            </a:r>
          </a:p>
          <a:p>
            <a:pPr marL="0" indent="0">
              <a:buNone/>
            </a:pPr>
            <a:r>
              <a:rPr lang="cs-CZ" sz="4000" dirty="0" smtClean="0">
                <a:solidFill>
                  <a:schemeClr val="accent5">
                    <a:lumMod val="50000"/>
                  </a:schemeClr>
                </a:solidFill>
              </a:rPr>
              <a:t>Vysavač je připojen k napětí 230 V.</a:t>
            </a:r>
          </a:p>
          <a:p>
            <a:pPr marL="0" indent="0">
              <a:buNone/>
            </a:pPr>
            <a:r>
              <a:rPr lang="cs-CZ" sz="4000" dirty="0" smtClean="0"/>
              <a:t> </a:t>
            </a:r>
            <a:endParaRPr lang="cs-CZ" sz="4000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467544" y="3789040"/>
            <a:ext cx="439248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8080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/>
          </a:bodyPr>
          <a:lstStyle/>
          <a:p>
            <a:pPr algn="just"/>
            <a:r>
              <a:rPr lang="cs-CZ" sz="3600" dirty="0" smtClean="0">
                <a:solidFill>
                  <a:schemeClr val="accent6">
                    <a:lumMod val="75000"/>
                  </a:schemeClr>
                </a:solidFill>
              </a:rPr>
              <a:t>CVIČENÍ 1                                              ZADÁNÍ</a:t>
            </a:r>
            <a:endParaRPr lang="cs-CZ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cs-CZ" dirty="0" smtClean="0"/>
              <a:t>Spotřebičem připojeným na napětí 0,006 </a:t>
            </a:r>
            <a:r>
              <a:rPr lang="cs-CZ" dirty="0" err="1" smtClean="0"/>
              <a:t>kV</a:t>
            </a:r>
            <a:r>
              <a:rPr lang="cs-CZ" dirty="0" smtClean="0"/>
              <a:t> prochází proud 125 mA. Jaký odpor má </a:t>
            </a:r>
            <a:r>
              <a:rPr lang="cs-CZ" dirty="0" smtClean="0"/>
              <a:t>spotřebič?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Rezistor má odpor 0,45 k</a:t>
            </a:r>
            <a:r>
              <a:rPr lang="el-GR" dirty="0" smtClean="0"/>
              <a:t>Ω</a:t>
            </a:r>
            <a:r>
              <a:rPr lang="cs-CZ" dirty="0" smtClean="0"/>
              <a:t>. Na jaké nejvyšší napětí může být připojen při maximálním proudu 150 </a:t>
            </a:r>
            <a:r>
              <a:rPr lang="cs-CZ" dirty="0" smtClean="0"/>
              <a:t>mA?</a:t>
            </a: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Jaký proud prochází televizí  o odporu </a:t>
            </a:r>
            <a:r>
              <a:rPr lang="cs-CZ" dirty="0" smtClean="0"/>
              <a:t>287,5</a:t>
            </a:r>
            <a:r>
              <a:rPr lang="el-GR" dirty="0" smtClean="0"/>
              <a:t>Ω</a:t>
            </a:r>
            <a:r>
              <a:rPr lang="cs-CZ" dirty="0" smtClean="0"/>
              <a:t>? Je </a:t>
            </a:r>
            <a:r>
              <a:rPr lang="cs-CZ" dirty="0" smtClean="0"/>
              <a:t>připojena do sítě, k napětí 230 V.</a:t>
            </a:r>
          </a:p>
          <a:p>
            <a:pPr marL="514350" indent="-51435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3248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CVIČENÍ 1</a:t>
            </a:r>
            <a:r>
              <a:rPr lang="cs-CZ" dirty="0" smtClean="0"/>
              <a:t>                                 </a:t>
            </a:r>
            <a:r>
              <a:rPr lang="cs-CZ" dirty="0" smtClean="0">
                <a:solidFill>
                  <a:srgbClr val="FF0000"/>
                </a:solidFill>
              </a:rPr>
              <a:t>ŘEŠENÍ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R = 6/0,125 = 48 </a:t>
            </a:r>
            <a:r>
              <a:rPr lang="el-GR" dirty="0" smtClean="0"/>
              <a:t>Ω</a:t>
            </a:r>
            <a:endParaRPr lang="cs-CZ" dirty="0" smtClean="0"/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 smtClean="0"/>
              <a:t>U = 450 . 0,15 = 67,5 V</a:t>
            </a:r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 smtClean="0"/>
              <a:t>I = 230/287,5 = 0,8 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2975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pPr algn="just"/>
            <a:r>
              <a:rPr lang="cs-CZ" sz="3600" dirty="0" smtClean="0">
                <a:solidFill>
                  <a:schemeClr val="accent6">
                    <a:lumMod val="75000"/>
                  </a:schemeClr>
                </a:solidFill>
              </a:rPr>
              <a:t>CVIČENÍ 2                                              ZADÁNÍ</a:t>
            </a:r>
            <a:endParaRPr lang="cs-CZ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cs-CZ" sz="4000" dirty="0" smtClean="0"/>
              <a:t>Jaký odpor má telefonní sluchátko, kterým při napětí 0,015 </a:t>
            </a:r>
            <a:r>
              <a:rPr lang="cs-CZ" sz="4000" dirty="0" err="1" smtClean="0"/>
              <a:t>kV</a:t>
            </a:r>
            <a:r>
              <a:rPr lang="cs-CZ" sz="4000" dirty="0" smtClean="0"/>
              <a:t> prochází proud 3,75 </a:t>
            </a:r>
            <a:r>
              <a:rPr lang="cs-CZ" sz="4000" dirty="0" smtClean="0"/>
              <a:t>mA?</a:t>
            </a:r>
            <a:endParaRPr lang="cs-CZ" sz="4000" dirty="0" smtClean="0"/>
          </a:p>
          <a:p>
            <a:pPr marL="514350" indent="-514350">
              <a:buAutoNum type="arabicPeriod"/>
            </a:pPr>
            <a:r>
              <a:rPr lang="cs-CZ" sz="4000" dirty="0" smtClean="0"/>
              <a:t>Na jaké napětí je připojena žárovka o odporu 0,03 k</a:t>
            </a:r>
            <a:r>
              <a:rPr lang="el-GR" sz="4000" dirty="0" smtClean="0"/>
              <a:t>Ω</a:t>
            </a:r>
            <a:r>
              <a:rPr lang="cs-CZ" sz="4000" dirty="0" smtClean="0"/>
              <a:t>, prochází-li jí proud 500 </a:t>
            </a:r>
            <a:r>
              <a:rPr lang="cs-CZ" sz="4000" dirty="0" smtClean="0"/>
              <a:t>mA?</a:t>
            </a:r>
            <a:endParaRPr lang="cs-CZ" sz="4000" dirty="0" smtClean="0"/>
          </a:p>
          <a:p>
            <a:pPr marL="514350" indent="-514350">
              <a:buAutoNum type="arabicPeriod"/>
            </a:pPr>
            <a:r>
              <a:rPr lang="cs-CZ" sz="4000" dirty="0" smtClean="0"/>
              <a:t>Jaký proud prochází spotřebičem o odporu 0,025 k</a:t>
            </a:r>
            <a:r>
              <a:rPr lang="el-GR" sz="4000" dirty="0" smtClean="0"/>
              <a:t>Ω</a:t>
            </a:r>
            <a:r>
              <a:rPr lang="cs-CZ" sz="4000" dirty="0" smtClean="0"/>
              <a:t> a napětí 1500 </a:t>
            </a:r>
            <a:r>
              <a:rPr lang="cs-CZ" sz="4000" dirty="0" err="1" smtClean="0"/>
              <a:t>mV</a:t>
            </a:r>
            <a:r>
              <a:rPr lang="cs-CZ" sz="4000" dirty="0" smtClean="0"/>
              <a:t>? 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553331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CVIČENÍ 2</a:t>
            </a:r>
            <a:r>
              <a:rPr lang="cs-CZ" dirty="0" smtClean="0"/>
              <a:t>                                 </a:t>
            </a:r>
            <a:r>
              <a:rPr lang="cs-CZ" dirty="0" smtClean="0">
                <a:solidFill>
                  <a:srgbClr val="FF0000"/>
                </a:solidFill>
              </a:rPr>
              <a:t>ŘEŠENÍ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514350" indent="-514350">
              <a:buAutoNum type="arabicPeriod"/>
            </a:pPr>
            <a:r>
              <a:rPr lang="cs-CZ" dirty="0" smtClean="0"/>
              <a:t>R = 15/0,00375 = 4000 </a:t>
            </a:r>
            <a:r>
              <a:rPr lang="el-GR" dirty="0" smtClean="0"/>
              <a:t>Ω</a:t>
            </a:r>
            <a:endParaRPr lang="cs-CZ" dirty="0" smtClean="0"/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 smtClean="0"/>
              <a:t>U = 30 . 0,5 = 15 V</a:t>
            </a:r>
          </a:p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dirty="0" smtClean="0"/>
              <a:t>I </a:t>
            </a:r>
            <a:r>
              <a:rPr lang="cs-CZ" smtClean="0"/>
              <a:t>= 1,5/25 = 0,06 </a:t>
            </a:r>
            <a:r>
              <a:rPr lang="cs-CZ" dirty="0" smtClean="0"/>
              <a:t>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490570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386</Words>
  <Application>Microsoft Office PowerPoint</Application>
  <PresentationFormat>Předvádění na obrazovce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ELEKTRICKÝ ODPOR</vt:lpstr>
      <vt:lpstr>ELEKTRICKÝ ODPOR vypočítáme jako podíl NAPĚTÍ a PROUDU.</vt:lpstr>
      <vt:lpstr>Př. 1. Jaký odpor má žárovka připojená na napětí 0,22 kV, kterou prochází proud 440 mA?</vt:lpstr>
      <vt:lpstr>Př. 2. Jaký proud prochází spotřebičem o odporu 0,6 kΩ, je-li připojen k napětí 36000 mV?  </vt:lpstr>
      <vt:lpstr>Př. 3. K jakému napětí je připojen vysavač o odporu 0,184 kΩ? Vysavačem prochází proud 1250 mA.</vt:lpstr>
      <vt:lpstr>CVIČENÍ 1                                              ZADÁNÍ</vt:lpstr>
      <vt:lpstr>CVIČENÍ 1                                 ŘEŠENÍ</vt:lpstr>
      <vt:lpstr>CVIČENÍ 2                                              ZADÁNÍ</vt:lpstr>
      <vt:lpstr>CVIČENÍ 2                                 ŘEŠENÍ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ELEKTRICKÝ ODPOR</dc:title>
  <dc:creator>Ucitel</dc:creator>
  <cp:lastModifiedBy>Ucitel</cp:lastModifiedBy>
  <cp:revision>15</cp:revision>
  <dcterms:created xsi:type="dcterms:W3CDTF">2011-03-14T19:26:25Z</dcterms:created>
  <dcterms:modified xsi:type="dcterms:W3CDTF">2011-11-24T13:31:35Z</dcterms:modified>
</cp:coreProperties>
</file>