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Výchozí oddíl" id="{9817A729-6F0B-4E20-B3E2-056CC539FD0D}">
          <p14:sldIdLst>
            <p14:sldId id="256"/>
            <p14:sldId id="257"/>
            <p14:sldId id="258"/>
            <p14:sldId id="259"/>
            <p14:sldId id="260"/>
            <p14:sldId id="261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3" d="100"/>
          <a:sy n="53" d="100"/>
        </p:scale>
        <p:origin x="-96" y="-42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29.11.2011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29.11.2011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29.11.2011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29.11.2011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29.11.2011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29.11.2011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29.11.2011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29.11.2011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29.11.2011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29.11.2011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29.11.2011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/>
              <a:t>29.11.2011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434282"/>
          </a:xfrm>
        </p:spPr>
        <p:txBody>
          <a:bodyPr>
            <a:normAutofit/>
          </a:bodyPr>
          <a:lstStyle/>
          <a:p>
            <a:r>
              <a:rPr lang="cs-CZ" sz="6600" b="1" dirty="0" smtClean="0">
                <a:solidFill>
                  <a:schemeClr val="accent2">
                    <a:lumMod val="50000"/>
                  </a:schemeClr>
                </a:solidFill>
              </a:rPr>
              <a:t>KALORIMETRICKÁ  ROVNICE</a:t>
            </a:r>
            <a:endParaRPr lang="cs-CZ" sz="66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564904"/>
            <a:ext cx="8229600" cy="3561259"/>
          </a:xfrm>
        </p:spPr>
        <p:txBody>
          <a:bodyPr/>
          <a:lstStyle/>
          <a:p>
            <a:pPr marL="0" indent="0" algn="ctr">
              <a:buNone/>
            </a:pPr>
            <a:endParaRPr lang="cs-CZ" dirty="0" smtClean="0"/>
          </a:p>
          <a:p>
            <a:pPr marL="0" indent="0" algn="ctr">
              <a:buNone/>
            </a:pPr>
            <a:r>
              <a:rPr lang="cs-CZ" sz="4800" b="1" dirty="0" smtClean="0">
                <a:solidFill>
                  <a:srgbClr val="FF0000"/>
                </a:solidFill>
              </a:rPr>
              <a:t>Q</a:t>
            </a:r>
            <a:r>
              <a:rPr lang="cs-CZ" sz="4800" b="1" baseline="-25000" dirty="0" smtClean="0">
                <a:solidFill>
                  <a:srgbClr val="FF0000"/>
                </a:solidFill>
              </a:rPr>
              <a:t>ODEVZDANÉ</a:t>
            </a:r>
            <a:r>
              <a:rPr lang="cs-CZ" sz="4800" b="1" baseline="-25000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cs-CZ" sz="4800" b="1" dirty="0" smtClean="0">
                <a:solidFill>
                  <a:schemeClr val="accent5">
                    <a:lumMod val="50000"/>
                  </a:schemeClr>
                </a:solidFill>
              </a:rPr>
              <a:t>= </a:t>
            </a:r>
            <a:r>
              <a:rPr lang="cs-CZ" sz="4800" b="1" dirty="0">
                <a:solidFill>
                  <a:srgbClr val="0070C0"/>
                </a:solidFill>
              </a:rPr>
              <a:t>Q</a:t>
            </a:r>
            <a:r>
              <a:rPr lang="cs-CZ" sz="4800" b="1" baseline="-25000" dirty="0">
                <a:solidFill>
                  <a:srgbClr val="0070C0"/>
                </a:solidFill>
              </a:rPr>
              <a:t>PŘIJATÉ</a:t>
            </a:r>
            <a:r>
              <a:rPr lang="cs-CZ" sz="4800" b="1" baseline="-25000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endParaRPr lang="cs-CZ" sz="4800" b="1" baseline="-25000" dirty="0" smtClean="0">
              <a:solidFill>
                <a:schemeClr val="accent5">
                  <a:lumMod val="50000"/>
                </a:schemeClr>
              </a:solidFill>
            </a:endParaRPr>
          </a:p>
          <a:p>
            <a:pPr marL="0" indent="0" algn="ctr">
              <a:buNone/>
            </a:pPr>
            <a:endParaRPr lang="cs-CZ" sz="7200" baseline="-25000" dirty="0" smtClean="0"/>
          </a:p>
          <a:p>
            <a:pPr marL="0" indent="0" algn="ctr">
              <a:buNone/>
            </a:pPr>
            <a:r>
              <a:rPr lang="cs-CZ" sz="4400" b="1" dirty="0" smtClean="0"/>
              <a:t>  </a:t>
            </a:r>
            <a:r>
              <a:rPr lang="cs-CZ" sz="4400" b="1" dirty="0" smtClean="0">
                <a:solidFill>
                  <a:srgbClr val="00B050"/>
                </a:solidFill>
              </a:rPr>
              <a:t>m</a:t>
            </a:r>
            <a:r>
              <a:rPr lang="cs-CZ" sz="4400" b="1" baseline="-25000" dirty="0">
                <a:solidFill>
                  <a:srgbClr val="00B050"/>
                </a:solidFill>
              </a:rPr>
              <a:t>1</a:t>
            </a:r>
            <a:r>
              <a:rPr lang="cs-CZ" sz="4400" b="1" dirty="0" smtClean="0"/>
              <a:t> </a:t>
            </a:r>
            <a:r>
              <a:rPr lang="cs-CZ" sz="4400" b="1" dirty="0"/>
              <a:t>. </a:t>
            </a:r>
            <a:r>
              <a:rPr lang="cs-CZ" sz="4400" b="1" dirty="0" smtClean="0">
                <a:solidFill>
                  <a:srgbClr val="C00000"/>
                </a:solidFill>
              </a:rPr>
              <a:t>c</a:t>
            </a:r>
            <a:r>
              <a:rPr lang="cs-CZ" sz="4400" b="1" baseline="-25000" dirty="0">
                <a:solidFill>
                  <a:srgbClr val="C00000"/>
                </a:solidFill>
              </a:rPr>
              <a:t>1</a:t>
            </a:r>
            <a:r>
              <a:rPr lang="cs-CZ" sz="4400" b="1" dirty="0" smtClean="0"/>
              <a:t> </a:t>
            </a:r>
            <a:r>
              <a:rPr lang="cs-CZ" sz="4400" b="1" dirty="0"/>
              <a:t>. ( </a:t>
            </a:r>
            <a:r>
              <a:rPr lang="cs-CZ" sz="4400" b="1" dirty="0" smtClean="0">
                <a:solidFill>
                  <a:srgbClr val="7030A0"/>
                </a:solidFill>
              </a:rPr>
              <a:t>t</a:t>
            </a:r>
            <a:r>
              <a:rPr lang="cs-CZ" sz="4400" b="1" baseline="-25000" dirty="0">
                <a:solidFill>
                  <a:srgbClr val="7030A0"/>
                </a:solidFill>
              </a:rPr>
              <a:t>1</a:t>
            </a:r>
            <a:r>
              <a:rPr lang="cs-CZ" sz="4400" b="1" dirty="0" smtClean="0"/>
              <a:t> </a:t>
            </a:r>
            <a:r>
              <a:rPr lang="cs-CZ" sz="4400" b="1" dirty="0"/>
              <a:t>– </a:t>
            </a:r>
            <a:r>
              <a:rPr lang="cs-CZ" sz="4400" b="1" dirty="0">
                <a:solidFill>
                  <a:schemeClr val="accent6">
                    <a:lumMod val="50000"/>
                  </a:schemeClr>
                </a:solidFill>
              </a:rPr>
              <a:t>t</a:t>
            </a:r>
            <a:r>
              <a:rPr lang="cs-CZ" sz="4400" b="1" dirty="0"/>
              <a:t> </a:t>
            </a:r>
            <a:r>
              <a:rPr lang="cs-CZ" sz="4400" b="1" dirty="0" smtClean="0"/>
              <a:t>) = </a:t>
            </a:r>
            <a:r>
              <a:rPr lang="cs-CZ" sz="4400" b="1" dirty="0" smtClean="0">
                <a:solidFill>
                  <a:srgbClr val="00B050"/>
                </a:solidFill>
              </a:rPr>
              <a:t>m</a:t>
            </a:r>
            <a:r>
              <a:rPr lang="cs-CZ" sz="4400" b="1" baseline="-25000" dirty="0" smtClean="0">
                <a:solidFill>
                  <a:srgbClr val="00B050"/>
                </a:solidFill>
              </a:rPr>
              <a:t>2</a:t>
            </a:r>
            <a:r>
              <a:rPr lang="cs-CZ" sz="4400" b="1" dirty="0" smtClean="0">
                <a:solidFill>
                  <a:srgbClr val="00B050"/>
                </a:solidFill>
              </a:rPr>
              <a:t> </a:t>
            </a:r>
            <a:r>
              <a:rPr lang="cs-CZ" sz="4400" b="1" dirty="0"/>
              <a:t>. </a:t>
            </a:r>
            <a:r>
              <a:rPr lang="cs-CZ" sz="4400" b="1" dirty="0" smtClean="0">
                <a:solidFill>
                  <a:srgbClr val="C00000"/>
                </a:solidFill>
              </a:rPr>
              <a:t>c</a:t>
            </a:r>
            <a:r>
              <a:rPr lang="cs-CZ" sz="4400" b="1" baseline="-25000" dirty="0" smtClean="0">
                <a:solidFill>
                  <a:srgbClr val="C00000"/>
                </a:solidFill>
              </a:rPr>
              <a:t>2</a:t>
            </a:r>
            <a:r>
              <a:rPr lang="cs-CZ" sz="4400" b="1" dirty="0" smtClean="0"/>
              <a:t> </a:t>
            </a:r>
            <a:r>
              <a:rPr lang="cs-CZ" sz="4400" b="1" dirty="0"/>
              <a:t>. ( </a:t>
            </a:r>
            <a:r>
              <a:rPr lang="cs-CZ" sz="4400" b="1" dirty="0">
                <a:solidFill>
                  <a:schemeClr val="accent6">
                    <a:lumMod val="50000"/>
                  </a:schemeClr>
                </a:solidFill>
              </a:rPr>
              <a:t>t</a:t>
            </a:r>
            <a:r>
              <a:rPr lang="cs-CZ" sz="4400" b="1" dirty="0"/>
              <a:t> – </a:t>
            </a:r>
            <a:r>
              <a:rPr lang="cs-CZ" sz="4400" b="1" dirty="0" smtClean="0">
                <a:solidFill>
                  <a:srgbClr val="7030A0"/>
                </a:solidFill>
              </a:rPr>
              <a:t>t</a:t>
            </a:r>
            <a:r>
              <a:rPr lang="cs-CZ" sz="4400" b="1" baseline="-25000" dirty="0" smtClean="0">
                <a:solidFill>
                  <a:srgbClr val="7030A0"/>
                </a:solidFill>
              </a:rPr>
              <a:t>2</a:t>
            </a:r>
            <a:r>
              <a:rPr lang="cs-CZ" sz="4400" b="1" dirty="0" smtClean="0"/>
              <a:t> </a:t>
            </a:r>
            <a:r>
              <a:rPr lang="cs-CZ" sz="4400" b="1" dirty="0"/>
              <a:t>) </a:t>
            </a:r>
          </a:p>
          <a:p>
            <a:pPr marL="0" indent="0" algn="ctr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994825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476672"/>
                <a:ext cx="8229600" cy="5649491"/>
              </a:xfrm>
            </p:spPr>
            <p:txBody>
              <a:bodyPr>
                <a:normAutofit fontScale="92500"/>
              </a:bodyPr>
              <a:lstStyle/>
              <a:p>
                <a:pPr marL="0" indent="0">
                  <a:buNone/>
                </a:pPr>
                <a:r>
                  <a:rPr lang="cs-CZ" b="1" dirty="0" smtClean="0">
                    <a:solidFill>
                      <a:srgbClr val="00B050"/>
                    </a:solidFill>
                  </a:rPr>
                  <a:t>Hmotnost</a:t>
                </a:r>
                <a:r>
                  <a:rPr lang="cs-CZ" dirty="0" smtClean="0"/>
                  <a:t>…………………………</a:t>
                </a:r>
                <a:r>
                  <a:rPr lang="cs-CZ" b="1" dirty="0" smtClean="0">
                    <a:solidFill>
                      <a:srgbClr val="00B050"/>
                    </a:solidFill>
                  </a:rPr>
                  <a:t> m</a:t>
                </a:r>
                <a:r>
                  <a:rPr lang="cs-CZ" b="1" baseline="-25000" dirty="0" smtClean="0">
                    <a:solidFill>
                      <a:srgbClr val="00B050"/>
                    </a:solidFill>
                  </a:rPr>
                  <a:t>1</a:t>
                </a:r>
                <a:r>
                  <a:rPr lang="cs-CZ" b="1" dirty="0" smtClean="0"/>
                  <a:t> </a:t>
                </a:r>
                <a:r>
                  <a:rPr lang="cs-CZ" b="1" dirty="0"/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b="1" i="1">
                            <a:latin typeface="Cambria Math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cs-CZ" b="1" dirty="0">
                            <a:solidFill>
                              <a:srgbClr val="00B050"/>
                            </a:solidFill>
                          </a:rPr>
                          <m:t>m</m:t>
                        </m:r>
                        <m:r>
                          <m:rPr>
                            <m:nor/>
                          </m:rPr>
                          <a:rPr lang="cs-CZ" b="1" baseline="-25000" dirty="0">
                            <a:solidFill>
                              <a:srgbClr val="00B050"/>
                            </a:solidFill>
                          </a:rPr>
                          <m:t>2</m:t>
                        </m:r>
                        <m:r>
                          <m:rPr>
                            <m:nor/>
                          </m:rPr>
                          <a:rPr lang="cs-CZ" b="1" dirty="0">
                            <a:solidFill>
                              <a:srgbClr val="00B050"/>
                            </a:solidFill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cs-CZ" b="1" dirty="0"/>
                          <m:t>. </m:t>
                        </m:r>
                        <m:r>
                          <m:rPr>
                            <m:nor/>
                          </m:rPr>
                          <a:rPr lang="cs-CZ" b="1" dirty="0">
                            <a:solidFill>
                              <a:srgbClr val="C00000"/>
                            </a:solidFill>
                          </a:rPr>
                          <m:t>c</m:t>
                        </m:r>
                        <m:r>
                          <m:rPr>
                            <m:nor/>
                          </m:rPr>
                          <a:rPr lang="cs-CZ" b="1" baseline="-25000" dirty="0">
                            <a:solidFill>
                              <a:srgbClr val="C00000"/>
                            </a:solidFill>
                          </a:rPr>
                          <m:t>2</m:t>
                        </m:r>
                        <m:r>
                          <m:rPr>
                            <m:nor/>
                          </m:rPr>
                          <a:rPr lang="cs-CZ" b="1" dirty="0"/>
                          <m:t> . ( </m:t>
                        </m:r>
                        <m:r>
                          <m:rPr>
                            <m:nor/>
                          </m:rPr>
                          <a:rPr lang="cs-CZ" b="1" dirty="0" smtClean="0">
                            <a:solidFill>
                              <a:schemeClr val="accent6">
                                <a:lumMod val="50000"/>
                              </a:schemeClr>
                            </a:solidFill>
                          </a:rPr>
                          <m:t>t</m:t>
                        </m:r>
                        <m:r>
                          <m:rPr>
                            <m:nor/>
                          </m:rPr>
                          <a:rPr lang="cs-CZ" b="1" dirty="0"/>
                          <m:t> – </m:t>
                        </m:r>
                        <m:r>
                          <m:rPr>
                            <m:nor/>
                          </m:rPr>
                          <a:rPr lang="cs-CZ" b="1" dirty="0">
                            <a:solidFill>
                              <a:srgbClr val="7030A0"/>
                            </a:solidFill>
                          </a:rPr>
                          <m:t>t</m:t>
                        </m:r>
                        <m:r>
                          <m:rPr>
                            <m:nor/>
                          </m:rPr>
                          <a:rPr lang="cs-CZ" b="1" baseline="-25000" dirty="0">
                            <a:solidFill>
                              <a:srgbClr val="7030A0"/>
                            </a:solidFill>
                          </a:rPr>
                          <m:t>2</m:t>
                        </m:r>
                        <m:r>
                          <m:rPr>
                            <m:nor/>
                          </m:rPr>
                          <a:rPr lang="cs-CZ" b="1" dirty="0"/>
                          <m:t> )</m:t>
                        </m:r>
                      </m:num>
                      <m:den>
                        <m:r>
                          <m:rPr>
                            <m:nor/>
                          </m:rPr>
                          <a:rPr lang="cs-CZ" b="1" dirty="0">
                            <a:solidFill>
                              <a:srgbClr val="C00000"/>
                            </a:solidFill>
                          </a:rPr>
                          <m:t>c</m:t>
                        </m:r>
                        <m:r>
                          <m:rPr>
                            <m:nor/>
                          </m:rPr>
                          <a:rPr lang="cs-CZ" b="1" baseline="-25000" dirty="0">
                            <a:solidFill>
                              <a:srgbClr val="C00000"/>
                            </a:solidFill>
                          </a:rPr>
                          <m:t>1</m:t>
                        </m:r>
                        <m:r>
                          <m:rPr>
                            <m:nor/>
                          </m:rPr>
                          <a:rPr lang="cs-CZ" b="1" dirty="0"/>
                          <m:t> . ( </m:t>
                        </m:r>
                        <m:r>
                          <m:rPr>
                            <m:nor/>
                          </m:rPr>
                          <a:rPr lang="cs-CZ" b="1" dirty="0">
                            <a:solidFill>
                              <a:srgbClr val="7030A0"/>
                            </a:solidFill>
                          </a:rPr>
                          <m:t>t</m:t>
                        </m:r>
                        <m:r>
                          <m:rPr>
                            <m:nor/>
                          </m:rPr>
                          <a:rPr lang="cs-CZ" b="1" baseline="-25000" dirty="0">
                            <a:solidFill>
                              <a:srgbClr val="7030A0"/>
                            </a:solidFill>
                          </a:rPr>
                          <m:t>1</m:t>
                        </m:r>
                        <m:r>
                          <m:rPr>
                            <m:nor/>
                          </m:rPr>
                          <a:rPr lang="cs-CZ" b="1" dirty="0"/>
                          <m:t> – </m:t>
                        </m:r>
                        <m:r>
                          <m:rPr>
                            <m:nor/>
                          </m:rPr>
                          <a:rPr lang="cs-CZ" b="1" dirty="0" smtClean="0">
                            <a:solidFill>
                              <a:schemeClr val="accent6">
                                <a:lumMod val="50000"/>
                              </a:schemeClr>
                            </a:solidFill>
                          </a:rPr>
                          <m:t>t</m:t>
                        </m:r>
                        <m:r>
                          <m:rPr>
                            <m:nor/>
                          </m:rPr>
                          <a:rPr lang="cs-CZ" b="1" dirty="0"/>
                          <m:t> )</m:t>
                        </m:r>
                      </m:den>
                    </m:f>
                  </m:oMath>
                </a14:m>
                <a:endParaRPr lang="cs-CZ" dirty="0" smtClean="0"/>
              </a:p>
              <a:p>
                <a:pPr marL="0" indent="0">
                  <a:buNone/>
                </a:pPr>
                <a:r>
                  <a:rPr lang="cs-CZ" dirty="0"/>
                  <a:t> </a:t>
                </a:r>
                <a:r>
                  <a:rPr lang="cs-CZ" dirty="0" smtClean="0"/>
                  <a:t>                       </a:t>
                </a:r>
              </a:p>
              <a:p>
                <a:pPr marL="0" indent="0">
                  <a:buNone/>
                </a:pPr>
                <a:r>
                  <a:rPr lang="cs-CZ" dirty="0" smtClean="0"/>
                  <a:t>                                                 </a:t>
                </a:r>
                <a:r>
                  <a:rPr lang="cs-CZ" b="1" dirty="0" smtClean="0">
                    <a:solidFill>
                      <a:srgbClr val="00B050"/>
                    </a:solidFill>
                  </a:rPr>
                  <a:t>m</a:t>
                </a:r>
                <a:r>
                  <a:rPr lang="cs-CZ" b="1" baseline="-25000" dirty="0" smtClean="0">
                    <a:solidFill>
                      <a:srgbClr val="00B050"/>
                    </a:solidFill>
                  </a:rPr>
                  <a:t>2</a:t>
                </a:r>
                <a:r>
                  <a:rPr lang="cs-CZ" b="1" dirty="0" smtClean="0"/>
                  <a:t> </a:t>
                </a:r>
                <a:r>
                  <a:rPr lang="cs-CZ" b="1" dirty="0"/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b="1" i="1">
                            <a:latin typeface="Cambria Math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cs-CZ" b="1" dirty="0">
                            <a:solidFill>
                              <a:srgbClr val="00B050"/>
                            </a:solidFill>
                          </a:rPr>
                          <m:t>m</m:t>
                        </m:r>
                        <m:r>
                          <m:rPr>
                            <m:nor/>
                          </m:rPr>
                          <a:rPr lang="cs-CZ" b="1" baseline="-25000" dirty="0">
                            <a:solidFill>
                              <a:srgbClr val="00B050"/>
                            </a:solidFill>
                          </a:rPr>
                          <m:t>1</m:t>
                        </m:r>
                        <m:r>
                          <m:rPr>
                            <m:nor/>
                          </m:rPr>
                          <a:rPr lang="cs-CZ" b="1" dirty="0"/>
                          <m:t> . </m:t>
                        </m:r>
                        <m:r>
                          <m:rPr>
                            <m:nor/>
                          </m:rPr>
                          <a:rPr lang="cs-CZ" b="1" dirty="0">
                            <a:solidFill>
                              <a:srgbClr val="C00000"/>
                            </a:solidFill>
                          </a:rPr>
                          <m:t>c</m:t>
                        </m:r>
                        <m:r>
                          <m:rPr>
                            <m:nor/>
                          </m:rPr>
                          <a:rPr lang="cs-CZ" b="1" baseline="-25000" dirty="0">
                            <a:solidFill>
                              <a:srgbClr val="C00000"/>
                            </a:solidFill>
                          </a:rPr>
                          <m:t>1</m:t>
                        </m:r>
                        <m:r>
                          <m:rPr>
                            <m:nor/>
                          </m:rPr>
                          <a:rPr lang="cs-CZ" b="1" dirty="0"/>
                          <m:t> . ( </m:t>
                        </m:r>
                        <m:r>
                          <m:rPr>
                            <m:nor/>
                          </m:rPr>
                          <a:rPr lang="cs-CZ" b="1" dirty="0">
                            <a:solidFill>
                              <a:srgbClr val="7030A0"/>
                            </a:solidFill>
                          </a:rPr>
                          <m:t>t</m:t>
                        </m:r>
                        <m:r>
                          <m:rPr>
                            <m:nor/>
                          </m:rPr>
                          <a:rPr lang="cs-CZ" b="1" baseline="-25000" dirty="0">
                            <a:solidFill>
                              <a:srgbClr val="7030A0"/>
                            </a:solidFill>
                          </a:rPr>
                          <m:t>1</m:t>
                        </m:r>
                        <m:r>
                          <m:rPr>
                            <m:nor/>
                          </m:rPr>
                          <a:rPr lang="cs-CZ" b="1" dirty="0"/>
                          <m:t> – </m:t>
                        </m:r>
                        <m:r>
                          <m:rPr>
                            <m:nor/>
                          </m:rPr>
                          <a:rPr lang="cs-CZ" b="1" dirty="0" smtClean="0">
                            <a:solidFill>
                              <a:schemeClr val="accent6">
                                <a:lumMod val="50000"/>
                              </a:schemeClr>
                            </a:solidFill>
                          </a:rPr>
                          <m:t>t</m:t>
                        </m:r>
                        <m:r>
                          <m:rPr>
                            <m:nor/>
                          </m:rPr>
                          <a:rPr lang="cs-CZ" b="1" dirty="0"/>
                          <m:t> )</m:t>
                        </m:r>
                      </m:num>
                      <m:den>
                        <m:r>
                          <m:rPr>
                            <m:nor/>
                          </m:rPr>
                          <a:rPr lang="cs-CZ" b="1" dirty="0">
                            <a:solidFill>
                              <a:srgbClr val="C00000"/>
                            </a:solidFill>
                          </a:rPr>
                          <m:t>c</m:t>
                        </m:r>
                        <m:r>
                          <m:rPr>
                            <m:nor/>
                          </m:rPr>
                          <a:rPr lang="cs-CZ" b="1" baseline="-25000" dirty="0">
                            <a:solidFill>
                              <a:srgbClr val="C00000"/>
                            </a:solidFill>
                          </a:rPr>
                          <m:t>2</m:t>
                        </m:r>
                        <m:r>
                          <m:rPr>
                            <m:nor/>
                          </m:rPr>
                          <a:rPr lang="cs-CZ" b="1" dirty="0"/>
                          <m:t> . ( </m:t>
                        </m:r>
                        <m:r>
                          <m:rPr>
                            <m:nor/>
                          </m:rPr>
                          <a:rPr lang="cs-CZ" b="1" dirty="0" smtClean="0">
                            <a:solidFill>
                              <a:schemeClr val="accent6">
                                <a:lumMod val="50000"/>
                              </a:schemeClr>
                            </a:solidFill>
                          </a:rPr>
                          <m:t>t</m:t>
                        </m:r>
                        <m:r>
                          <m:rPr>
                            <m:nor/>
                          </m:rPr>
                          <a:rPr lang="cs-CZ" b="1" dirty="0"/>
                          <m:t> – </m:t>
                        </m:r>
                        <m:r>
                          <m:rPr>
                            <m:nor/>
                          </m:rPr>
                          <a:rPr lang="cs-CZ" b="1" dirty="0">
                            <a:solidFill>
                              <a:srgbClr val="7030A0"/>
                            </a:solidFill>
                          </a:rPr>
                          <m:t>t</m:t>
                        </m:r>
                        <m:r>
                          <m:rPr>
                            <m:nor/>
                          </m:rPr>
                          <a:rPr lang="cs-CZ" b="1" baseline="-25000" dirty="0">
                            <a:solidFill>
                              <a:srgbClr val="7030A0"/>
                            </a:solidFill>
                          </a:rPr>
                          <m:t>2</m:t>
                        </m:r>
                        <m:r>
                          <m:rPr>
                            <m:nor/>
                          </m:rPr>
                          <a:rPr lang="cs-CZ" b="1" dirty="0"/>
                          <m:t> )</m:t>
                        </m:r>
                      </m:den>
                    </m:f>
                  </m:oMath>
                </a14:m>
                <a:endParaRPr lang="cs-CZ" dirty="0" smtClean="0"/>
              </a:p>
              <a:p>
                <a:pPr marL="0" indent="0">
                  <a:buNone/>
                </a:pPr>
                <a:endParaRPr lang="cs-CZ" dirty="0" smtClean="0"/>
              </a:p>
              <a:p>
                <a:pPr marL="0" indent="0">
                  <a:buNone/>
                </a:pPr>
                <a:r>
                  <a:rPr lang="cs-CZ" b="1" dirty="0" smtClean="0">
                    <a:solidFill>
                      <a:srgbClr val="FF0000"/>
                    </a:solidFill>
                  </a:rPr>
                  <a:t>Měrná tep. kapacita</a:t>
                </a:r>
                <a:r>
                  <a:rPr lang="cs-CZ" dirty="0" smtClean="0"/>
                  <a:t>………...</a:t>
                </a:r>
                <a:r>
                  <a:rPr lang="cs-CZ" b="1" dirty="0" smtClean="0">
                    <a:solidFill>
                      <a:srgbClr val="00B050"/>
                    </a:solidFill>
                  </a:rPr>
                  <a:t> </a:t>
                </a:r>
                <a:r>
                  <a:rPr lang="cs-CZ" b="1" dirty="0" smtClean="0">
                    <a:solidFill>
                      <a:srgbClr val="FF0000"/>
                    </a:solidFill>
                  </a:rPr>
                  <a:t>c</a:t>
                </a:r>
                <a:r>
                  <a:rPr lang="cs-CZ" b="1" baseline="-25000" dirty="0" smtClean="0">
                    <a:solidFill>
                      <a:srgbClr val="FF0000"/>
                    </a:solidFill>
                  </a:rPr>
                  <a:t>1</a:t>
                </a:r>
                <a:r>
                  <a:rPr lang="cs-CZ" b="1" dirty="0" smtClean="0"/>
                  <a:t> </a:t>
                </a:r>
                <a:r>
                  <a:rPr lang="cs-CZ" b="1" dirty="0"/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b="1" i="1">
                            <a:latin typeface="Cambria Math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cs-CZ" b="1" dirty="0">
                            <a:solidFill>
                              <a:srgbClr val="00B050"/>
                            </a:solidFill>
                          </a:rPr>
                          <m:t>m</m:t>
                        </m:r>
                        <m:r>
                          <m:rPr>
                            <m:nor/>
                          </m:rPr>
                          <a:rPr lang="cs-CZ" b="1" baseline="-25000" dirty="0">
                            <a:solidFill>
                              <a:srgbClr val="00B050"/>
                            </a:solidFill>
                          </a:rPr>
                          <m:t>2</m:t>
                        </m:r>
                        <m:r>
                          <m:rPr>
                            <m:nor/>
                          </m:rPr>
                          <a:rPr lang="cs-CZ" b="1" dirty="0">
                            <a:solidFill>
                              <a:srgbClr val="00B050"/>
                            </a:solidFill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cs-CZ" b="1" dirty="0"/>
                          <m:t>. </m:t>
                        </m:r>
                        <m:r>
                          <m:rPr>
                            <m:nor/>
                          </m:rPr>
                          <a:rPr lang="cs-CZ" b="1" dirty="0">
                            <a:solidFill>
                              <a:srgbClr val="C00000"/>
                            </a:solidFill>
                          </a:rPr>
                          <m:t>c</m:t>
                        </m:r>
                        <m:r>
                          <m:rPr>
                            <m:nor/>
                          </m:rPr>
                          <a:rPr lang="cs-CZ" b="1" baseline="-25000" dirty="0">
                            <a:solidFill>
                              <a:srgbClr val="C00000"/>
                            </a:solidFill>
                          </a:rPr>
                          <m:t>2</m:t>
                        </m:r>
                        <m:r>
                          <m:rPr>
                            <m:nor/>
                          </m:rPr>
                          <a:rPr lang="cs-CZ" b="1" dirty="0"/>
                          <m:t> . ( </m:t>
                        </m:r>
                        <m:r>
                          <m:rPr>
                            <m:nor/>
                          </m:rPr>
                          <a:rPr lang="cs-CZ" b="1" dirty="0" smtClean="0">
                            <a:solidFill>
                              <a:schemeClr val="accent6">
                                <a:lumMod val="50000"/>
                              </a:schemeClr>
                            </a:solidFill>
                          </a:rPr>
                          <m:t>t</m:t>
                        </m:r>
                        <m:r>
                          <m:rPr>
                            <m:nor/>
                          </m:rPr>
                          <a:rPr lang="cs-CZ" b="1" dirty="0"/>
                          <m:t> – </m:t>
                        </m:r>
                        <m:r>
                          <m:rPr>
                            <m:nor/>
                          </m:rPr>
                          <a:rPr lang="cs-CZ" b="1" dirty="0">
                            <a:solidFill>
                              <a:srgbClr val="7030A0"/>
                            </a:solidFill>
                          </a:rPr>
                          <m:t>t</m:t>
                        </m:r>
                        <m:r>
                          <m:rPr>
                            <m:nor/>
                          </m:rPr>
                          <a:rPr lang="cs-CZ" b="1" baseline="-25000" dirty="0">
                            <a:solidFill>
                              <a:srgbClr val="7030A0"/>
                            </a:solidFill>
                          </a:rPr>
                          <m:t>2</m:t>
                        </m:r>
                        <m:r>
                          <m:rPr>
                            <m:nor/>
                          </m:rPr>
                          <a:rPr lang="cs-CZ" b="1" dirty="0"/>
                          <m:t> )</m:t>
                        </m:r>
                      </m:num>
                      <m:den>
                        <m:r>
                          <m:rPr>
                            <m:nor/>
                          </m:rPr>
                          <a:rPr lang="cs-CZ" b="1" i="0" dirty="0" smtClean="0">
                            <a:solidFill>
                              <a:srgbClr val="00B050"/>
                            </a:solidFill>
                            <a:latin typeface="Cambria Math"/>
                          </a:rPr>
                          <m:t>m</m:t>
                        </m:r>
                        <m:r>
                          <m:rPr>
                            <m:nor/>
                          </m:rPr>
                          <a:rPr lang="cs-CZ" b="1" baseline="-25000" dirty="0" smtClean="0">
                            <a:solidFill>
                              <a:srgbClr val="00B050"/>
                            </a:solidFill>
                          </a:rPr>
                          <m:t>1</m:t>
                        </m:r>
                        <m:r>
                          <m:rPr>
                            <m:nor/>
                          </m:rPr>
                          <a:rPr lang="cs-CZ" b="1" dirty="0"/>
                          <m:t> . ( </m:t>
                        </m:r>
                        <m:r>
                          <m:rPr>
                            <m:nor/>
                          </m:rPr>
                          <a:rPr lang="cs-CZ" b="1" dirty="0">
                            <a:solidFill>
                              <a:srgbClr val="7030A0"/>
                            </a:solidFill>
                          </a:rPr>
                          <m:t>t</m:t>
                        </m:r>
                        <m:r>
                          <m:rPr>
                            <m:nor/>
                          </m:rPr>
                          <a:rPr lang="cs-CZ" b="1" baseline="-25000" dirty="0">
                            <a:solidFill>
                              <a:srgbClr val="7030A0"/>
                            </a:solidFill>
                          </a:rPr>
                          <m:t>1</m:t>
                        </m:r>
                        <m:r>
                          <m:rPr>
                            <m:nor/>
                          </m:rPr>
                          <a:rPr lang="cs-CZ" b="1" dirty="0"/>
                          <m:t> – </m:t>
                        </m:r>
                        <m:r>
                          <m:rPr>
                            <m:nor/>
                          </m:rPr>
                          <a:rPr lang="cs-CZ" b="1" dirty="0" smtClean="0">
                            <a:solidFill>
                              <a:schemeClr val="accent6">
                                <a:lumMod val="50000"/>
                              </a:schemeClr>
                            </a:solidFill>
                          </a:rPr>
                          <m:t>t</m:t>
                        </m:r>
                        <m:r>
                          <m:rPr>
                            <m:nor/>
                          </m:rPr>
                          <a:rPr lang="cs-CZ" b="1" dirty="0"/>
                          <m:t> )</m:t>
                        </m:r>
                      </m:den>
                    </m:f>
                  </m:oMath>
                </a14:m>
                <a:endParaRPr lang="cs-CZ" dirty="0" smtClean="0"/>
              </a:p>
              <a:p>
                <a:pPr marL="0" indent="0">
                  <a:buNone/>
                </a:pPr>
                <a:endParaRPr lang="cs-CZ" dirty="0" smtClean="0"/>
              </a:p>
              <a:p>
                <a:pPr marL="0" indent="0">
                  <a:buNone/>
                </a:pPr>
                <a:r>
                  <a:rPr lang="cs-CZ" b="1" dirty="0" smtClean="0">
                    <a:solidFill>
                      <a:srgbClr val="00B050"/>
                    </a:solidFill>
                  </a:rPr>
                  <a:t>                                                  </a:t>
                </a:r>
                <a:r>
                  <a:rPr lang="cs-CZ" b="1" dirty="0" smtClean="0">
                    <a:solidFill>
                      <a:srgbClr val="FF0000"/>
                    </a:solidFill>
                  </a:rPr>
                  <a:t>c</a:t>
                </a:r>
                <a:r>
                  <a:rPr lang="cs-CZ" b="1" baseline="-25000" dirty="0" smtClean="0">
                    <a:solidFill>
                      <a:srgbClr val="FF0000"/>
                    </a:solidFill>
                  </a:rPr>
                  <a:t>2</a:t>
                </a:r>
                <a:r>
                  <a:rPr lang="cs-CZ" b="1" dirty="0" smtClean="0"/>
                  <a:t> </a:t>
                </a:r>
                <a:r>
                  <a:rPr lang="cs-CZ" b="1" dirty="0"/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b="1" i="1">
                            <a:latin typeface="Cambria Math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cs-CZ" b="1" dirty="0">
                            <a:solidFill>
                              <a:srgbClr val="00B050"/>
                            </a:solidFill>
                          </a:rPr>
                          <m:t>m</m:t>
                        </m:r>
                        <m:r>
                          <m:rPr>
                            <m:nor/>
                          </m:rPr>
                          <a:rPr lang="cs-CZ" b="1" baseline="-25000" dirty="0">
                            <a:solidFill>
                              <a:srgbClr val="00B050"/>
                            </a:solidFill>
                          </a:rPr>
                          <m:t>1</m:t>
                        </m:r>
                        <m:r>
                          <m:rPr>
                            <m:nor/>
                          </m:rPr>
                          <a:rPr lang="cs-CZ" b="1" dirty="0"/>
                          <m:t> . </m:t>
                        </m:r>
                        <m:r>
                          <m:rPr>
                            <m:nor/>
                          </m:rPr>
                          <a:rPr lang="cs-CZ" b="1" dirty="0">
                            <a:solidFill>
                              <a:srgbClr val="C00000"/>
                            </a:solidFill>
                          </a:rPr>
                          <m:t>c</m:t>
                        </m:r>
                        <m:r>
                          <m:rPr>
                            <m:nor/>
                          </m:rPr>
                          <a:rPr lang="cs-CZ" b="1" baseline="-25000" dirty="0">
                            <a:solidFill>
                              <a:srgbClr val="C00000"/>
                            </a:solidFill>
                          </a:rPr>
                          <m:t>1</m:t>
                        </m:r>
                        <m:r>
                          <m:rPr>
                            <m:nor/>
                          </m:rPr>
                          <a:rPr lang="cs-CZ" b="1" dirty="0"/>
                          <m:t> . ( </m:t>
                        </m:r>
                        <m:r>
                          <m:rPr>
                            <m:nor/>
                          </m:rPr>
                          <a:rPr lang="cs-CZ" b="1" dirty="0">
                            <a:solidFill>
                              <a:srgbClr val="7030A0"/>
                            </a:solidFill>
                          </a:rPr>
                          <m:t>t</m:t>
                        </m:r>
                        <m:r>
                          <m:rPr>
                            <m:nor/>
                          </m:rPr>
                          <a:rPr lang="cs-CZ" b="1" baseline="-25000" dirty="0">
                            <a:solidFill>
                              <a:srgbClr val="7030A0"/>
                            </a:solidFill>
                          </a:rPr>
                          <m:t>1</m:t>
                        </m:r>
                        <m:r>
                          <m:rPr>
                            <m:nor/>
                          </m:rPr>
                          <a:rPr lang="cs-CZ" b="1" dirty="0"/>
                          <m:t> – </m:t>
                        </m:r>
                        <m:r>
                          <m:rPr>
                            <m:nor/>
                          </m:rPr>
                          <a:rPr lang="cs-CZ" b="1" dirty="0" smtClean="0">
                            <a:solidFill>
                              <a:schemeClr val="accent6">
                                <a:lumMod val="50000"/>
                              </a:schemeClr>
                            </a:solidFill>
                          </a:rPr>
                          <m:t>t</m:t>
                        </m:r>
                        <m:r>
                          <m:rPr>
                            <m:nor/>
                          </m:rPr>
                          <a:rPr lang="cs-CZ" b="1" dirty="0"/>
                          <m:t> )</m:t>
                        </m:r>
                      </m:num>
                      <m:den>
                        <m:r>
                          <m:rPr>
                            <m:nor/>
                          </m:rPr>
                          <a:rPr lang="cs-CZ" b="1" i="0" dirty="0" smtClean="0">
                            <a:solidFill>
                              <a:srgbClr val="00B050"/>
                            </a:solidFill>
                            <a:latin typeface="Cambria Math"/>
                          </a:rPr>
                          <m:t>m</m:t>
                        </m:r>
                        <m:r>
                          <m:rPr>
                            <m:nor/>
                          </m:rPr>
                          <a:rPr lang="cs-CZ" b="1" baseline="-25000" dirty="0" smtClean="0">
                            <a:solidFill>
                              <a:srgbClr val="00B050"/>
                            </a:solidFill>
                          </a:rPr>
                          <m:t>2</m:t>
                        </m:r>
                        <m:r>
                          <m:rPr>
                            <m:nor/>
                          </m:rPr>
                          <a:rPr lang="cs-CZ" b="1" dirty="0"/>
                          <m:t> . ( </m:t>
                        </m:r>
                        <m:r>
                          <m:rPr>
                            <m:nor/>
                          </m:rPr>
                          <a:rPr lang="cs-CZ" b="1" dirty="0" smtClean="0">
                            <a:solidFill>
                              <a:schemeClr val="accent6">
                                <a:lumMod val="50000"/>
                              </a:schemeClr>
                            </a:solidFill>
                          </a:rPr>
                          <m:t>t</m:t>
                        </m:r>
                        <m:r>
                          <m:rPr>
                            <m:nor/>
                          </m:rPr>
                          <a:rPr lang="cs-CZ" b="1" dirty="0"/>
                          <m:t> – </m:t>
                        </m:r>
                        <m:r>
                          <m:rPr>
                            <m:nor/>
                          </m:rPr>
                          <a:rPr lang="cs-CZ" b="1" dirty="0">
                            <a:solidFill>
                              <a:srgbClr val="7030A0"/>
                            </a:solidFill>
                          </a:rPr>
                          <m:t>t</m:t>
                        </m:r>
                        <m:r>
                          <m:rPr>
                            <m:nor/>
                          </m:rPr>
                          <a:rPr lang="cs-CZ" b="1" baseline="-25000" dirty="0">
                            <a:solidFill>
                              <a:srgbClr val="7030A0"/>
                            </a:solidFill>
                          </a:rPr>
                          <m:t>2</m:t>
                        </m:r>
                        <m:r>
                          <m:rPr>
                            <m:nor/>
                          </m:rPr>
                          <a:rPr lang="cs-CZ" b="1" dirty="0"/>
                          <m:t> )</m:t>
                        </m:r>
                      </m:den>
                    </m:f>
                  </m:oMath>
                </a14:m>
                <a:endParaRPr lang="cs-CZ" dirty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476672"/>
                <a:ext cx="8229600" cy="5649491"/>
              </a:xfrm>
              <a:blipFill rotWithShape="1">
                <a:blip r:embed="rId2"/>
                <a:stretch>
                  <a:fillRect l="-1704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509476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98178"/>
          </a:xfrm>
        </p:spPr>
        <p:txBody>
          <a:bodyPr>
            <a:noAutofit/>
          </a:bodyPr>
          <a:lstStyle/>
          <a:p>
            <a:pPr algn="just"/>
            <a:r>
              <a:rPr lang="cs-CZ" sz="3200" b="1" i="1" dirty="0" smtClean="0"/>
              <a:t>Př. 1. </a:t>
            </a:r>
            <a:r>
              <a:rPr lang="cs-CZ" sz="3200" dirty="0" smtClean="0"/>
              <a:t>Kolik </a:t>
            </a:r>
            <a:r>
              <a:rPr lang="cs-CZ" sz="3200" dirty="0" smtClean="0">
                <a:solidFill>
                  <a:srgbClr val="FF0000"/>
                </a:solidFill>
              </a:rPr>
              <a:t>horké</a:t>
            </a:r>
            <a:r>
              <a:rPr lang="cs-CZ" sz="3200" dirty="0" smtClean="0"/>
              <a:t> vody o teplotě </a:t>
            </a:r>
            <a:r>
              <a:rPr lang="cs-CZ" sz="3200" dirty="0" smtClean="0">
                <a:solidFill>
                  <a:srgbClr val="FF0000"/>
                </a:solidFill>
              </a:rPr>
              <a:t>60</a:t>
            </a:r>
            <a:r>
              <a:rPr lang="cs-CZ" sz="3200" baseline="30000" dirty="0" smtClean="0">
                <a:solidFill>
                  <a:srgbClr val="FF0000"/>
                </a:solidFill>
              </a:rPr>
              <a:t>o</a:t>
            </a:r>
            <a:r>
              <a:rPr lang="cs-CZ" sz="3200" dirty="0" smtClean="0">
                <a:solidFill>
                  <a:srgbClr val="FF0000"/>
                </a:solidFill>
              </a:rPr>
              <a:t>C </a:t>
            </a:r>
            <a:r>
              <a:rPr lang="cs-CZ" sz="3200" dirty="0" smtClean="0"/>
              <a:t>musíme nalít do </a:t>
            </a:r>
            <a:r>
              <a:rPr lang="cs-CZ" sz="3200" dirty="0" smtClean="0">
                <a:solidFill>
                  <a:srgbClr val="0070C0"/>
                </a:solidFill>
              </a:rPr>
              <a:t>6-ti litrů studené </a:t>
            </a:r>
            <a:r>
              <a:rPr lang="cs-CZ" sz="3200" dirty="0" smtClean="0"/>
              <a:t>vody o teplotě </a:t>
            </a:r>
            <a:r>
              <a:rPr lang="cs-CZ" sz="3200" dirty="0" smtClean="0">
                <a:solidFill>
                  <a:srgbClr val="0070C0"/>
                </a:solidFill>
              </a:rPr>
              <a:t>16</a:t>
            </a:r>
            <a:r>
              <a:rPr lang="cs-CZ" sz="3200" baseline="30000" dirty="0" smtClean="0">
                <a:solidFill>
                  <a:srgbClr val="0070C0"/>
                </a:solidFill>
              </a:rPr>
              <a:t>o</a:t>
            </a:r>
            <a:r>
              <a:rPr lang="cs-CZ" sz="3200" dirty="0" smtClean="0">
                <a:solidFill>
                  <a:srgbClr val="0070C0"/>
                </a:solidFill>
              </a:rPr>
              <a:t>C</a:t>
            </a:r>
            <a:r>
              <a:rPr lang="cs-CZ" sz="3200" dirty="0" smtClean="0"/>
              <a:t>, aby výsledná teplota byla 36</a:t>
            </a:r>
            <a:r>
              <a:rPr lang="cs-CZ" sz="3200" baseline="30000" dirty="0" smtClean="0"/>
              <a:t>o</a:t>
            </a:r>
            <a:r>
              <a:rPr lang="cs-CZ" sz="3200" dirty="0" smtClean="0"/>
              <a:t>C?</a:t>
            </a:r>
            <a:endParaRPr lang="cs-CZ" sz="32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988840"/>
                <a:ext cx="8229600" cy="4752528"/>
              </a:xfrm>
            </p:spPr>
            <p:txBody>
              <a:bodyPr>
                <a:normAutofit lnSpcReduction="10000"/>
              </a:bodyPr>
              <a:lstStyle/>
              <a:p>
                <a:pPr marL="0" indent="0">
                  <a:buNone/>
                </a:pPr>
                <a:r>
                  <a:rPr lang="cs-CZ" sz="2800" dirty="0" smtClean="0">
                    <a:solidFill>
                      <a:srgbClr val="FF0000"/>
                    </a:solidFill>
                  </a:rPr>
                  <a:t>horká voda</a:t>
                </a:r>
                <a:r>
                  <a:rPr lang="cs-CZ" sz="2800" dirty="0" smtClean="0"/>
                  <a:t>: </a:t>
                </a:r>
                <a:r>
                  <a:rPr lang="cs-CZ" sz="2800" dirty="0" smtClean="0">
                    <a:solidFill>
                      <a:srgbClr val="FF0000"/>
                    </a:solidFill>
                  </a:rPr>
                  <a:t>t</a:t>
                </a:r>
                <a:r>
                  <a:rPr lang="cs-CZ" sz="2800" baseline="-25000" dirty="0" smtClean="0">
                    <a:solidFill>
                      <a:srgbClr val="FF0000"/>
                    </a:solidFill>
                  </a:rPr>
                  <a:t>1 </a:t>
                </a:r>
                <a:r>
                  <a:rPr lang="cs-CZ" sz="2800" dirty="0" smtClean="0">
                    <a:solidFill>
                      <a:srgbClr val="FF0000"/>
                    </a:solidFill>
                  </a:rPr>
                  <a:t>= 60</a:t>
                </a:r>
                <a:r>
                  <a:rPr lang="cs-CZ" sz="2800" baseline="30000" dirty="0" smtClean="0">
                    <a:solidFill>
                      <a:srgbClr val="FF0000"/>
                    </a:solidFill>
                  </a:rPr>
                  <a:t>o</a:t>
                </a:r>
                <a:r>
                  <a:rPr lang="cs-CZ" sz="2800" dirty="0" smtClean="0">
                    <a:solidFill>
                      <a:srgbClr val="FF0000"/>
                    </a:solidFill>
                  </a:rPr>
                  <a:t>C                </a:t>
                </a:r>
                <a:r>
                  <a:rPr lang="cs-CZ" sz="2800" dirty="0" smtClean="0">
                    <a:solidFill>
                      <a:srgbClr val="0070C0"/>
                    </a:solidFill>
                  </a:rPr>
                  <a:t>studená voda: t</a:t>
                </a:r>
                <a:r>
                  <a:rPr lang="cs-CZ" sz="2800" baseline="-25000" dirty="0" smtClean="0">
                    <a:solidFill>
                      <a:srgbClr val="0070C0"/>
                    </a:solidFill>
                  </a:rPr>
                  <a:t>2</a:t>
                </a:r>
                <a:r>
                  <a:rPr lang="cs-CZ" sz="2800" dirty="0" smtClean="0">
                    <a:solidFill>
                      <a:srgbClr val="0070C0"/>
                    </a:solidFill>
                  </a:rPr>
                  <a:t> = 16</a:t>
                </a:r>
                <a:r>
                  <a:rPr lang="cs-CZ" sz="2800" baseline="30000" dirty="0" smtClean="0">
                    <a:solidFill>
                      <a:srgbClr val="0070C0"/>
                    </a:solidFill>
                  </a:rPr>
                  <a:t>o</a:t>
                </a:r>
                <a:r>
                  <a:rPr lang="cs-CZ" sz="2800" dirty="0" smtClean="0">
                    <a:solidFill>
                      <a:srgbClr val="0070C0"/>
                    </a:solidFill>
                  </a:rPr>
                  <a:t>C</a:t>
                </a:r>
              </a:p>
              <a:p>
                <a:pPr marL="0" indent="0">
                  <a:buNone/>
                </a:pPr>
                <a:r>
                  <a:rPr lang="cs-CZ" sz="2800" dirty="0"/>
                  <a:t> </a:t>
                </a:r>
                <a:r>
                  <a:rPr lang="cs-CZ" sz="2800" dirty="0" smtClean="0"/>
                  <a:t>                      </a:t>
                </a:r>
                <a:r>
                  <a:rPr lang="cs-CZ" sz="2800" dirty="0" smtClean="0">
                    <a:solidFill>
                      <a:srgbClr val="FF0000"/>
                    </a:solidFill>
                  </a:rPr>
                  <a:t>t = 36</a:t>
                </a:r>
                <a:r>
                  <a:rPr lang="cs-CZ" sz="2800" baseline="30000" dirty="0" smtClean="0">
                    <a:solidFill>
                      <a:srgbClr val="FF0000"/>
                    </a:solidFill>
                  </a:rPr>
                  <a:t>o</a:t>
                </a:r>
                <a:r>
                  <a:rPr lang="cs-CZ" sz="2800" dirty="0" smtClean="0">
                    <a:solidFill>
                      <a:srgbClr val="FF0000"/>
                    </a:solidFill>
                  </a:rPr>
                  <a:t>C</a:t>
                </a:r>
                <a:r>
                  <a:rPr lang="cs-CZ" sz="2800" dirty="0" smtClean="0"/>
                  <a:t>                                           </a:t>
                </a:r>
                <a:r>
                  <a:rPr lang="cs-CZ" sz="2800" dirty="0" smtClean="0">
                    <a:solidFill>
                      <a:srgbClr val="0070C0"/>
                    </a:solidFill>
                  </a:rPr>
                  <a:t>t = 36</a:t>
                </a:r>
                <a:r>
                  <a:rPr lang="cs-CZ" sz="2800" baseline="30000" dirty="0" smtClean="0">
                    <a:solidFill>
                      <a:srgbClr val="0070C0"/>
                    </a:solidFill>
                  </a:rPr>
                  <a:t>o</a:t>
                </a:r>
                <a:r>
                  <a:rPr lang="cs-CZ" sz="2800" dirty="0" smtClean="0">
                    <a:solidFill>
                      <a:srgbClr val="0070C0"/>
                    </a:solidFill>
                  </a:rPr>
                  <a:t>C</a:t>
                </a:r>
              </a:p>
              <a:p>
                <a:pPr marL="0" indent="0">
                  <a:buNone/>
                </a:pPr>
                <a:r>
                  <a:rPr lang="cs-CZ" sz="2800" dirty="0"/>
                  <a:t> </a:t>
                </a:r>
                <a:r>
                  <a:rPr lang="cs-CZ" sz="2800" dirty="0" smtClean="0"/>
                  <a:t>                      </a:t>
                </a:r>
                <a:r>
                  <a:rPr lang="cs-CZ" sz="2800" dirty="0" smtClean="0">
                    <a:solidFill>
                      <a:srgbClr val="FF0000"/>
                    </a:solidFill>
                  </a:rPr>
                  <a:t>m</a:t>
                </a:r>
                <a:r>
                  <a:rPr lang="cs-CZ" sz="2800" baseline="-25000" dirty="0" smtClean="0">
                    <a:solidFill>
                      <a:srgbClr val="FF0000"/>
                    </a:solidFill>
                  </a:rPr>
                  <a:t>1</a:t>
                </a:r>
                <a:r>
                  <a:rPr lang="cs-CZ" sz="2800" dirty="0" smtClean="0">
                    <a:solidFill>
                      <a:srgbClr val="FF0000"/>
                    </a:solidFill>
                  </a:rPr>
                  <a:t> = ?                                              </a:t>
                </a:r>
                <a:r>
                  <a:rPr lang="cs-CZ" sz="2800" dirty="0" smtClean="0">
                    <a:solidFill>
                      <a:srgbClr val="0070C0"/>
                    </a:solidFill>
                  </a:rPr>
                  <a:t>m</a:t>
                </a:r>
                <a:r>
                  <a:rPr lang="cs-CZ" sz="2800" baseline="-25000" dirty="0" smtClean="0">
                    <a:solidFill>
                      <a:srgbClr val="0070C0"/>
                    </a:solidFill>
                  </a:rPr>
                  <a:t>2</a:t>
                </a:r>
                <a:r>
                  <a:rPr lang="cs-CZ" sz="2800" dirty="0" smtClean="0">
                    <a:solidFill>
                      <a:srgbClr val="0070C0"/>
                    </a:solidFill>
                  </a:rPr>
                  <a:t> = 6 kg</a:t>
                </a:r>
              </a:p>
              <a:p>
                <a:pPr marL="0" indent="0">
                  <a:buNone/>
                </a:pPr>
                <a:r>
                  <a:rPr lang="cs-CZ" sz="2800" dirty="0">
                    <a:solidFill>
                      <a:srgbClr val="FF0000"/>
                    </a:solidFill>
                  </a:rPr>
                  <a:t> </a:t>
                </a:r>
                <a:r>
                  <a:rPr lang="cs-CZ" sz="2800" dirty="0" smtClean="0">
                    <a:solidFill>
                      <a:srgbClr val="FF0000"/>
                    </a:solidFill>
                  </a:rPr>
                  <a:t>                      c</a:t>
                </a:r>
                <a:r>
                  <a:rPr lang="cs-CZ" sz="2800" baseline="-25000" dirty="0" smtClean="0">
                    <a:solidFill>
                      <a:srgbClr val="FF0000"/>
                    </a:solidFill>
                  </a:rPr>
                  <a:t>1</a:t>
                </a:r>
                <a:r>
                  <a:rPr lang="cs-CZ" sz="2800" dirty="0" smtClean="0">
                    <a:solidFill>
                      <a:srgbClr val="FF0000"/>
                    </a:solidFill>
                  </a:rPr>
                  <a:t> </a:t>
                </a:r>
                <a:r>
                  <a:rPr lang="cs-CZ" sz="2800" dirty="0" smtClean="0"/>
                  <a:t>= </a:t>
                </a:r>
                <a:r>
                  <a:rPr lang="cs-CZ" sz="2800" dirty="0" smtClean="0">
                    <a:solidFill>
                      <a:srgbClr val="0070C0"/>
                    </a:solidFill>
                  </a:rPr>
                  <a:t>c</a:t>
                </a:r>
                <a:r>
                  <a:rPr lang="cs-CZ" sz="2800" baseline="-25000" dirty="0" smtClean="0">
                    <a:solidFill>
                      <a:srgbClr val="0070C0"/>
                    </a:solidFill>
                  </a:rPr>
                  <a:t>2</a:t>
                </a:r>
                <a:r>
                  <a:rPr lang="cs-CZ" sz="2800" baseline="-25000" dirty="0" smtClean="0"/>
                  <a:t> </a:t>
                </a:r>
                <a:r>
                  <a:rPr lang="cs-CZ" sz="2800" dirty="0" smtClean="0"/>
                  <a:t> = 4200</a:t>
                </a:r>
                <a:r>
                  <a:rPr lang="cs-CZ" sz="2800" dirty="0"/>
                  <a:t> </a:t>
                </a:r>
                <a:r>
                  <a:rPr lang="cs-CZ" sz="2800" dirty="0" smtClean="0"/>
                  <a:t>J/</a:t>
                </a:r>
                <a:r>
                  <a:rPr lang="cs-CZ" sz="2800" dirty="0" err="1" smtClean="0"/>
                  <a:t>kg.</a:t>
                </a:r>
                <a:r>
                  <a:rPr lang="cs-CZ" sz="2800" baseline="30000" dirty="0" err="1" smtClean="0"/>
                  <a:t>o</a:t>
                </a:r>
                <a:r>
                  <a:rPr lang="cs-CZ" sz="2800" dirty="0" err="1" smtClean="0"/>
                  <a:t>C</a:t>
                </a:r>
                <a:endParaRPr lang="cs-CZ" sz="2800" dirty="0" smtClean="0"/>
              </a:p>
              <a:p>
                <a:pPr marL="0" indent="0" algn="ctr">
                  <a:buNone/>
                </a:pPr>
                <a:r>
                  <a:rPr lang="cs-CZ" sz="2800" dirty="0">
                    <a:solidFill>
                      <a:srgbClr val="FF0000"/>
                    </a:solidFill>
                  </a:rPr>
                  <a:t>m</a:t>
                </a:r>
                <a:r>
                  <a:rPr lang="cs-CZ" sz="2800" baseline="-25000" dirty="0">
                    <a:solidFill>
                      <a:srgbClr val="FF0000"/>
                    </a:solidFill>
                  </a:rPr>
                  <a:t>1</a:t>
                </a:r>
                <a:r>
                  <a:rPr lang="cs-CZ" sz="2800" dirty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sz="2800" i="1" smtClean="0">
                            <a:latin typeface="Cambria Math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cs-CZ" sz="2800" dirty="0" smtClean="0">
                            <a:solidFill>
                              <a:srgbClr val="0070C0"/>
                            </a:solidFill>
                          </a:rPr>
                          <m:t>m</m:t>
                        </m:r>
                        <m:r>
                          <m:rPr>
                            <m:nor/>
                          </m:rPr>
                          <a:rPr lang="cs-CZ" sz="2800" baseline="-25000" dirty="0" smtClean="0">
                            <a:solidFill>
                              <a:srgbClr val="0070C0"/>
                            </a:solidFill>
                          </a:rPr>
                          <m:t>2</m:t>
                        </m:r>
                        <m:r>
                          <m:rPr>
                            <m:nor/>
                          </m:rPr>
                          <a:rPr lang="cs-CZ" sz="2800" dirty="0">
                            <a:solidFill>
                              <a:srgbClr val="00B050"/>
                            </a:solidFill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cs-CZ" sz="2800" dirty="0"/>
                          <m:t>. </m:t>
                        </m:r>
                        <m:r>
                          <m:rPr>
                            <m:nor/>
                          </m:rPr>
                          <a:rPr lang="cs-CZ" sz="2800" dirty="0" smtClean="0">
                            <a:solidFill>
                              <a:srgbClr val="0070C0"/>
                            </a:solidFill>
                          </a:rPr>
                          <m:t>c</m:t>
                        </m:r>
                        <m:r>
                          <m:rPr>
                            <m:nor/>
                          </m:rPr>
                          <a:rPr lang="cs-CZ" sz="2800" baseline="-25000" dirty="0" smtClean="0">
                            <a:solidFill>
                              <a:srgbClr val="0070C0"/>
                            </a:solidFill>
                          </a:rPr>
                          <m:t>2</m:t>
                        </m:r>
                        <m:r>
                          <m:rPr>
                            <m:nor/>
                          </m:rPr>
                          <a:rPr lang="cs-CZ" sz="2800" dirty="0"/>
                          <m:t> . ( </m:t>
                        </m:r>
                        <m:r>
                          <m:rPr>
                            <m:nor/>
                          </m:rPr>
                          <a:rPr lang="cs-CZ" sz="2800" dirty="0" smtClean="0">
                            <a:solidFill>
                              <a:srgbClr val="0070C0"/>
                            </a:solidFill>
                          </a:rPr>
                          <m:t>t</m:t>
                        </m:r>
                        <m:r>
                          <m:rPr>
                            <m:nor/>
                          </m:rPr>
                          <a:rPr lang="cs-CZ" sz="2800" dirty="0"/>
                          <m:t> –</m:t>
                        </m:r>
                        <m:r>
                          <m:rPr>
                            <m:nor/>
                          </m:rPr>
                          <a:rPr lang="cs-CZ" sz="2800" i="0" dirty="0" smtClean="0"/>
                          <m:t> </m:t>
                        </m:r>
                        <m:r>
                          <m:rPr>
                            <m:nor/>
                          </m:rPr>
                          <a:rPr lang="cs-CZ" sz="2800" dirty="0" smtClean="0">
                            <a:solidFill>
                              <a:srgbClr val="0070C0"/>
                            </a:solidFill>
                          </a:rPr>
                          <m:t>t</m:t>
                        </m:r>
                        <m:r>
                          <m:rPr>
                            <m:nor/>
                          </m:rPr>
                          <a:rPr lang="cs-CZ" sz="2800" baseline="-25000" dirty="0" smtClean="0">
                            <a:solidFill>
                              <a:srgbClr val="0070C0"/>
                            </a:solidFill>
                          </a:rPr>
                          <m:t>2</m:t>
                        </m:r>
                        <m:r>
                          <m:rPr>
                            <m:nor/>
                          </m:rPr>
                          <a:rPr lang="cs-CZ" sz="2800" dirty="0"/>
                          <m:t> )</m:t>
                        </m:r>
                      </m:num>
                      <m:den>
                        <m:r>
                          <m:rPr>
                            <m:nor/>
                          </m:rPr>
                          <a:rPr lang="cs-CZ" sz="2800" dirty="0" smtClean="0">
                            <a:solidFill>
                              <a:srgbClr val="FF0000"/>
                            </a:solidFill>
                          </a:rPr>
                          <m:t>c</m:t>
                        </m:r>
                        <m:r>
                          <m:rPr>
                            <m:nor/>
                          </m:rPr>
                          <a:rPr lang="cs-CZ" sz="2800" baseline="-25000" dirty="0" smtClean="0">
                            <a:solidFill>
                              <a:srgbClr val="FF0000"/>
                            </a:solidFill>
                          </a:rPr>
                          <m:t>1</m:t>
                        </m:r>
                        <m:r>
                          <m:rPr>
                            <m:nor/>
                          </m:rPr>
                          <a:rPr lang="cs-CZ" sz="2800" dirty="0"/>
                          <m:t> . ( </m:t>
                        </m:r>
                        <m:r>
                          <m:rPr>
                            <m:nor/>
                          </m:rPr>
                          <a:rPr lang="cs-CZ" sz="2800" dirty="0" smtClean="0">
                            <a:solidFill>
                              <a:srgbClr val="FF0000"/>
                            </a:solidFill>
                          </a:rPr>
                          <m:t>t</m:t>
                        </m:r>
                        <m:r>
                          <m:rPr>
                            <m:nor/>
                          </m:rPr>
                          <a:rPr lang="cs-CZ" sz="2800" baseline="-25000" dirty="0" smtClean="0">
                            <a:solidFill>
                              <a:srgbClr val="FF0000"/>
                            </a:solidFill>
                          </a:rPr>
                          <m:t>1</m:t>
                        </m:r>
                        <m:r>
                          <m:rPr>
                            <m:nor/>
                          </m:rPr>
                          <a:rPr lang="cs-CZ" sz="2800" dirty="0"/>
                          <m:t> – </m:t>
                        </m:r>
                        <m:r>
                          <m:rPr>
                            <m:nor/>
                          </m:rPr>
                          <a:rPr lang="cs-CZ" sz="2800" dirty="0" smtClean="0">
                            <a:solidFill>
                              <a:srgbClr val="FF0000"/>
                            </a:solidFill>
                          </a:rPr>
                          <m:t>t</m:t>
                        </m:r>
                        <m:r>
                          <m:rPr>
                            <m:nor/>
                          </m:rPr>
                          <a:rPr lang="cs-CZ" sz="2800" dirty="0"/>
                          <m:t> )</m:t>
                        </m:r>
                      </m:den>
                    </m:f>
                  </m:oMath>
                </a14:m>
                <a:endParaRPr lang="cs-CZ" sz="2800" dirty="0" smtClean="0"/>
              </a:p>
              <a:p>
                <a:pPr marL="0" indent="0" algn="ctr">
                  <a:buNone/>
                </a:pPr>
                <a:r>
                  <a:rPr lang="cs-CZ" sz="2800" dirty="0" smtClean="0">
                    <a:solidFill>
                      <a:schemeClr val="tx1"/>
                    </a:solidFill>
                  </a:rPr>
                  <a:t>m</a:t>
                </a:r>
                <a:r>
                  <a:rPr lang="cs-CZ" sz="2800" baseline="-25000" dirty="0">
                    <a:solidFill>
                      <a:schemeClr val="tx1"/>
                    </a:solidFill>
                  </a:rPr>
                  <a:t>1</a:t>
                </a:r>
                <a:r>
                  <a:rPr lang="cs-CZ" sz="2800" dirty="0">
                    <a:solidFill>
                      <a:schemeClr val="tx1"/>
                    </a:solidFill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sz="2800" i="1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cs-CZ" sz="2800" i="0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6 . 4200 . ( 36 − </m:t>
                        </m:r>
                        <m:r>
                          <m:rPr>
                            <m:nor/>
                          </m:rPr>
                          <a:rPr lang="cs-CZ" sz="2800" b="0" i="0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16</m:t>
                        </m:r>
                        <m:r>
                          <m:rPr>
                            <m:nor/>
                          </m:rPr>
                          <a:rPr lang="cs-CZ" sz="2800" dirty="0">
                            <a:solidFill>
                              <a:schemeClr val="tx1"/>
                            </a:solidFill>
                          </a:rPr>
                          <m:t>)</m:t>
                        </m:r>
                      </m:num>
                      <m:den>
                        <m:r>
                          <m:rPr>
                            <m:nor/>
                          </m:rPr>
                          <a:rPr lang="cs-CZ" sz="2800" i="0" dirty="0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4200 . (</m:t>
                        </m:r>
                        <m:r>
                          <m:rPr>
                            <m:nor/>
                          </m:rPr>
                          <a:rPr lang="cs-CZ" sz="2800" b="0" i="0" dirty="0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60</m:t>
                        </m:r>
                        <m:r>
                          <m:rPr>
                            <m:nor/>
                          </m:rPr>
                          <a:rPr lang="cs-CZ" sz="2800" i="0" dirty="0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 − 36</m:t>
                        </m:r>
                        <m:r>
                          <m:rPr>
                            <m:nor/>
                          </m:rPr>
                          <a:rPr lang="cs-CZ" sz="2800" dirty="0">
                            <a:solidFill>
                              <a:schemeClr val="tx1"/>
                            </a:solidFill>
                          </a:rPr>
                          <m:t>)</m:t>
                        </m:r>
                      </m:den>
                    </m:f>
                  </m:oMath>
                </a14:m>
                <a:endParaRPr lang="cs-CZ" sz="2800" dirty="0" smtClean="0">
                  <a:solidFill>
                    <a:schemeClr val="tx1"/>
                  </a:solidFill>
                </a:endParaRPr>
              </a:p>
              <a:p>
                <a:pPr marL="0" indent="0" algn="ctr">
                  <a:buNone/>
                </a:pPr>
                <a:r>
                  <a:rPr lang="cs-CZ" sz="2800" dirty="0" smtClean="0"/>
                  <a:t>m</a:t>
                </a:r>
                <a:r>
                  <a:rPr lang="cs-CZ" sz="2800" baseline="-25000" dirty="0" smtClean="0"/>
                  <a:t>1 </a:t>
                </a:r>
                <a:r>
                  <a:rPr lang="cs-CZ" sz="2800" dirty="0" smtClean="0"/>
                  <a:t> =  5 kg </a:t>
                </a:r>
                <a:r>
                  <a:rPr lang="cs-CZ" sz="2800" baseline="-25000" dirty="0" smtClean="0"/>
                  <a:t> </a:t>
                </a:r>
              </a:p>
              <a:p>
                <a:pPr marL="0" indent="0" algn="ctr">
                  <a:buNone/>
                </a:pPr>
                <a:r>
                  <a:rPr lang="cs-CZ" sz="3000" dirty="0" smtClean="0"/>
                  <a:t> </a:t>
                </a:r>
                <a:r>
                  <a:rPr lang="cs-CZ" sz="3000" dirty="0" smtClean="0">
                    <a:solidFill>
                      <a:srgbClr val="FF0000"/>
                    </a:solidFill>
                  </a:rPr>
                  <a:t>Musíme přilít 5 kg (5l) vody.</a:t>
                </a:r>
                <a:endParaRPr lang="cs-CZ" sz="3000" baseline="-25000" dirty="0" smtClean="0">
                  <a:solidFill>
                    <a:srgbClr val="FF0000"/>
                  </a:solidFill>
                </a:endParaRPr>
              </a:p>
              <a:p>
                <a:pPr marL="0" indent="0" algn="ctr">
                  <a:buNone/>
                </a:pPr>
                <a:endParaRPr lang="cs-CZ" sz="3000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988840"/>
                <a:ext cx="8229600" cy="4752528"/>
              </a:xfrm>
              <a:blipFill rotWithShape="1">
                <a:blip r:embed="rId2"/>
                <a:stretch>
                  <a:fillRect l="-1481" t="-2051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" name="Přímá spojnice 5"/>
          <p:cNvCxnSpPr/>
          <p:nvPr/>
        </p:nvCxnSpPr>
        <p:spPr>
          <a:xfrm>
            <a:off x="683568" y="3861048"/>
            <a:ext cx="7920880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04646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29600" cy="1143000"/>
          </a:xfrm>
        </p:spPr>
        <p:txBody>
          <a:bodyPr>
            <a:normAutofit fontScale="90000"/>
          </a:bodyPr>
          <a:lstStyle/>
          <a:p>
            <a:pPr algn="just"/>
            <a:r>
              <a:rPr lang="cs-CZ" sz="2200" b="1" i="1" dirty="0" smtClean="0"/>
              <a:t>Př. 2. </a:t>
            </a:r>
            <a:r>
              <a:rPr lang="cs-CZ" sz="2200" dirty="0" smtClean="0"/>
              <a:t>Do </a:t>
            </a:r>
            <a:r>
              <a:rPr lang="cs-CZ" sz="2200" dirty="0" smtClean="0">
                <a:solidFill>
                  <a:srgbClr val="FF0000"/>
                </a:solidFill>
              </a:rPr>
              <a:t>600 ml vody </a:t>
            </a:r>
            <a:r>
              <a:rPr lang="cs-CZ" sz="2200" dirty="0" smtClean="0"/>
              <a:t>o </a:t>
            </a:r>
            <a:r>
              <a:rPr lang="cs-CZ" sz="2200" dirty="0" smtClean="0">
                <a:solidFill>
                  <a:srgbClr val="FF0000"/>
                </a:solidFill>
              </a:rPr>
              <a:t>teplotě 100</a:t>
            </a:r>
            <a:r>
              <a:rPr lang="cs-CZ" sz="2200" baseline="30000" dirty="0" smtClean="0">
                <a:solidFill>
                  <a:srgbClr val="FF0000"/>
                </a:solidFill>
              </a:rPr>
              <a:t>o</a:t>
            </a:r>
            <a:r>
              <a:rPr lang="cs-CZ" sz="2200" dirty="0" smtClean="0">
                <a:solidFill>
                  <a:srgbClr val="FF0000"/>
                </a:solidFill>
              </a:rPr>
              <a:t>C </a:t>
            </a:r>
            <a:r>
              <a:rPr lang="cs-CZ" sz="2200" dirty="0" smtClean="0"/>
              <a:t>vložíme </a:t>
            </a:r>
            <a:r>
              <a:rPr lang="cs-CZ" sz="2200" dirty="0" smtClean="0">
                <a:solidFill>
                  <a:srgbClr val="0070C0"/>
                </a:solidFill>
              </a:rPr>
              <a:t>kuličku o hmotnosti 80 dkg </a:t>
            </a:r>
            <a:r>
              <a:rPr lang="cs-CZ" sz="2200" dirty="0" smtClean="0"/>
              <a:t>a </a:t>
            </a:r>
            <a:r>
              <a:rPr lang="cs-CZ" sz="2200" dirty="0" smtClean="0">
                <a:solidFill>
                  <a:srgbClr val="0070C0"/>
                </a:solidFill>
              </a:rPr>
              <a:t>teplotě 10</a:t>
            </a:r>
            <a:r>
              <a:rPr lang="cs-CZ" sz="2200" baseline="30000" dirty="0" smtClean="0">
                <a:solidFill>
                  <a:srgbClr val="0070C0"/>
                </a:solidFill>
              </a:rPr>
              <a:t>o</a:t>
            </a:r>
            <a:r>
              <a:rPr lang="cs-CZ" sz="2200" dirty="0" smtClean="0">
                <a:solidFill>
                  <a:srgbClr val="0070C0"/>
                </a:solidFill>
              </a:rPr>
              <a:t>C</a:t>
            </a:r>
            <a:r>
              <a:rPr lang="cs-CZ" sz="2200" dirty="0" smtClean="0"/>
              <a:t>. Z čeho je kulička vyrobena, jestliže výsledná teplota je 80</a:t>
            </a:r>
            <a:r>
              <a:rPr lang="cs-CZ" sz="2200" baseline="30000" dirty="0" smtClean="0"/>
              <a:t>o</a:t>
            </a:r>
            <a:r>
              <a:rPr lang="cs-CZ" sz="2200" dirty="0" smtClean="0"/>
              <a:t>C ?</a:t>
            </a:r>
            <a:r>
              <a:rPr lang="cs-CZ" dirty="0" smtClean="0"/>
              <a:t>  </a:t>
            </a:r>
            <a:endParaRPr lang="cs-CZ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>
              <a:xfrm>
                <a:off x="395536" y="1412776"/>
                <a:ext cx="8229600" cy="5112568"/>
              </a:xfrm>
            </p:spPr>
            <p:txBody>
              <a:bodyPr>
                <a:normAutofit fontScale="92500"/>
              </a:bodyPr>
              <a:lstStyle/>
              <a:p>
                <a:pPr marL="0" indent="0">
                  <a:buNone/>
                </a:pPr>
                <a:r>
                  <a:rPr lang="cs-CZ" sz="2400" dirty="0">
                    <a:solidFill>
                      <a:srgbClr val="FF0000"/>
                    </a:solidFill>
                  </a:rPr>
                  <a:t>v</a:t>
                </a:r>
                <a:r>
                  <a:rPr lang="cs-CZ" sz="2400" dirty="0" smtClean="0">
                    <a:solidFill>
                      <a:srgbClr val="FF0000"/>
                    </a:solidFill>
                  </a:rPr>
                  <a:t>oda: t</a:t>
                </a:r>
                <a:r>
                  <a:rPr lang="cs-CZ" sz="2400" baseline="-25000" dirty="0" smtClean="0">
                    <a:solidFill>
                      <a:srgbClr val="FF0000"/>
                    </a:solidFill>
                  </a:rPr>
                  <a:t>1 </a:t>
                </a:r>
                <a:r>
                  <a:rPr lang="cs-CZ" sz="2400" dirty="0" smtClean="0">
                    <a:solidFill>
                      <a:srgbClr val="FF0000"/>
                    </a:solidFill>
                  </a:rPr>
                  <a:t> = 100</a:t>
                </a:r>
                <a:r>
                  <a:rPr lang="cs-CZ" sz="2400" baseline="30000" dirty="0" smtClean="0">
                    <a:solidFill>
                      <a:srgbClr val="FF0000"/>
                    </a:solidFill>
                  </a:rPr>
                  <a:t>o</a:t>
                </a:r>
                <a:r>
                  <a:rPr lang="cs-CZ" sz="2400" dirty="0" smtClean="0">
                    <a:solidFill>
                      <a:srgbClr val="FF0000"/>
                    </a:solidFill>
                  </a:rPr>
                  <a:t>C                                            </a:t>
                </a:r>
                <a:r>
                  <a:rPr lang="cs-CZ" sz="2400" dirty="0" smtClean="0">
                    <a:solidFill>
                      <a:srgbClr val="0070C0"/>
                    </a:solidFill>
                  </a:rPr>
                  <a:t>kulička:  t</a:t>
                </a:r>
                <a:r>
                  <a:rPr lang="cs-CZ" sz="2400" baseline="-25000" dirty="0" smtClean="0">
                    <a:solidFill>
                      <a:srgbClr val="0070C0"/>
                    </a:solidFill>
                  </a:rPr>
                  <a:t>2 </a:t>
                </a:r>
                <a:r>
                  <a:rPr lang="cs-CZ" sz="2400" dirty="0" smtClean="0">
                    <a:solidFill>
                      <a:srgbClr val="0070C0"/>
                    </a:solidFill>
                  </a:rPr>
                  <a:t> = 10</a:t>
                </a:r>
                <a:r>
                  <a:rPr lang="cs-CZ" sz="2400" baseline="30000" dirty="0" smtClean="0">
                    <a:solidFill>
                      <a:srgbClr val="0070C0"/>
                    </a:solidFill>
                  </a:rPr>
                  <a:t>o</a:t>
                </a:r>
                <a:r>
                  <a:rPr lang="cs-CZ" sz="2400" dirty="0" smtClean="0">
                    <a:solidFill>
                      <a:srgbClr val="0070C0"/>
                    </a:solidFill>
                  </a:rPr>
                  <a:t>C</a:t>
                </a:r>
              </a:p>
              <a:p>
                <a:pPr marL="0" indent="0">
                  <a:buNone/>
                </a:pPr>
                <a:r>
                  <a:rPr lang="cs-CZ" sz="2400" dirty="0"/>
                  <a:t> </a:t>
                </a:r>
                <a:r>
                  <a:rPr lang="cs-CZ" sz="2400" dirty="0" smtClean="0"/>
                  <a:t>           </a:t>
                </a:r>
                <a:r>
                  <a:rPr lang="cs-CZ" sz="2400" dirty="0" smtClean="0">
                    <a:solidFill>
                      <a:srgbClr val="FF0000"/>
                    </a:solidFill>
                  </a:rPr>
                  <a:t>t = 80</a:t>
                </a:r>
                <a:r>
                  <a:rPr lang="cs-CZ" sz="2400" baseline="30000" dirty="0" smtClean="0">
                    <a:solidFill>
                      <a:srgbClr val="FF0000"/>
                    </a:solidFill>
                  </a:rPr>
                  <a:t>o</a:t>
                </a:r>
                <a:r>
                  <a:rPr lang="cs-CZ" sz="2400" dirty="0" smtClean="0">
                    <a:solidFill>
                      <a:srgbClr val="FF0000"/>
                    </a:solidFill>
                  </a:rPr>
                  <a:t>C                                                               </a:t>
                </a:r>
                <a:r>
                  <a:rPr lang="cs-CZ" sz="2400" dirty="0" smtClean="0">
                    <a:solidFill>
                      <a:srgbClr val="0070C0"/>
                    </a:solidFill>
                  </a:rPr>
                  <a:t>t = 80</a:t>
                </a:r>
                <a:r>
                  <a:rPr lang="cs-CZ" sz="2400" baseline="30000" dirty="0" smtClean="0">
                    <a:solidFill>
                      <a:srgbClr val="0070C0"/>
                    </a:solidFill>
                  </a:rPr>
                  <a:t>o</a:t>
                </a:r>
                <a:r>
                  <a:rPr lang="cs-CZ" sz="2400" dirty="0" smtClean="0">
                    <a:solidFill>
                      <a:srgbClr val="0070C0"/>
                    </a:solidFill>
                  </a:rPr>
                  <a:t>C</a:t>
                </a:r>
              </a:p>
              <a:p>
                <a:pPr marL="0" indent="0">
                  <a:buNone/>
                </a:pPr>
                <a:r>
                  <a:rPr lang="cs-CZ" sz="2400" dirty="0"/>
                  <a:t> </a:t>
                </a:r>
                <a:r>
                  <a:rPr lang="cs-CZ" sz="2400" dirty="0" smtClean="0"/>
                  <a:t>           V</a:t>
                </a:r>
                <a:r>
                  <a:rPr lang="cs-CZ" sz="2400" baseline="-25000" dirty="0" smtClean="0"/>
                  <a:t>1</a:t>
                </a:r>
                <a:r>
                  <a:rPr lang="cs-CZ" sz="2400" dirty="0" smtClean="0"/>
                  <a:t> = 600ml = 0,6 l  =&gt; </a:t>
                </a:r>
                <a:r>
                  <a:rPr lang="cs-CZ" sz="2400" dirty="0" smtClean="0">
                    <a:solidFill>
                      <a:srgbClr val="FF0000"/>
                    </a:solidFill>
                  </a:rPr>
                  <a:t>m</a:t>
                </a:r>
                <a:r>
                  <a:rPr lang="cs-CZ" sz="2400" baseline="-25000" dirty="0" smtClean="0">
                    <a:solidFill>
                      <a:srgbClr val="FF0000"/>
                    </a:solidFill>
                  </a:rPr>
                  <a:t>1 </a:t>
                </a:r>
                <a:r>
                  <a:rPr lang="cs-CZ" sz="2400" dirty="0" smtClean="0">
                    <a:solidFill>
                      <a:srgbClr val="FF0000"/>
                    </a:solidFill>
                  </a:rPr>
                  <a:t> = 0,6 kg                  </a:t>
                </a:r>
                <a:r>
                  <a:rPr lang="cs-CZ" sz="2400" dirty="0" smtClean="0">
                    <a:solidFill>
                      <a:srgbClr val="0070C0"/>
                    </a:solidFill>
                  </a:rPr>
                  <a:t>m</a:t>
                </a:r>
                <a:r>
                  <a:rPr lang="cs-CZ" sz="2400" baseline="-25000" dirty="0" smtClean="0">
                    <a:solidFill>
                      <a:srgbClr val="0070C0"/>
                    </a:solidFill>
                  </a:rPr>
                  <a:t>2 </a:t>
                </a:r>
                <a:r>
                  <a:rPr lang="cs-CZ" sz="2400" dirty="0" smtClean="0">
                    <a:solidFill>
                      <a:srgbClr val="0070C0"/>
                    </a:solidFill>
                  </a:rPr>
                  <a:t> = 80 dkg = 0,8 kg</a:t>
                </a:r>
              </a:p>
              <a:p>
                <a:pPr marL="0" indent="0">
                  <a:buNone/>
                </a:pPr>
                <a:r>
                  <a:rPr lang="cs-CZ" sz="2400" dirty="0"/>
                  <a:t> </a:t>
                </a:r>
                <a:r>
                  <a:rPr lang="cs-CZ" sz="2400" dirty="0" smtClean="0"/>
                  <a:t>           </a:t>
                </a:r>
                <a:r>
                  <a:rPr lang="cs-CZ" sz="2400" dirty="0" smtClean="0">
                    <a:solidFill>
                      <a:srgbClr val="FF0000"/>
                    </a:solidFill>
                  </a:rPr>
                  <a:t>c</a:t>
                </a:r>
                <a:r>
                  <a:rPr lang="cs-CZ" sz="2400" baseline="-25000" dirty="0" smtClean="0">
                    <a:solidFill>
                      <a:srgbClr val="FF0000"/>
                    </a:solidFill>
                  </a:rPr>
                  <a:t>1</a:t>
                </a:r>
                <a:r>
                  <a:rPr lang="cs-CZ" sz="2400" dirty="0" smtClean="0">
                    <a:solidFill>
                      <a:srgbClr val="FF0000"/>
                    </a:solidFill>
                  </a:rPr>
                  <a:t> = 4200 </a:t>
                </a:r>
                <a:r>
                  <a:rPr lang="cs-CZ" sz="2400" dirty="0" smtClean="0">
                    <a:solidFill>
                      <a:srgbClr val="FF0000"/>
                    </a:solidFill>
                  </a:rPr>
                  <a:t>J/</a:t>
                </a:r>
                <a:r>
                  <a:rPr lang="cs-CZ" sz="2400" dirty="0" err="1" smtClean="0">
                    <a:solidFill>
                      <a:srgbClr val="FF0000"/>
                    </a:solidFill>
                  </a:rPr>
                  <a:t>kg.</a:t>
                </a:r>
                <a:r>
                  <a:rPr lang="cs-CZ" sz="2400" baseline="30000" dirty="0" err="1" smtClean="0">
                    <a:solidFill>
                      <a:srgbClr val="FF0000"/>
                    </a:solidFill>
                  </a:rPr>
                  <a:t>o</a:t>
                </a:r>
                <a:r>
                  <a:rPr lang="cs-CZ" sz="2400" dirty="0" err="1" smtClean="0">
                    <a:solidFill>
                      <a:srgbClr val="FF0000"/>
                    </a:solidFill>
                  </a:rPr>
                  <a:t>C</a:t>
                </a:r>
                <a:r>
                  <a:rPr lang="cs-CZ" sz="2400" dirty="0" smtClean="0">
                    <a:solidFill>
                      <a:srgbClr val="FF0000"/>
                    </a:solidFill>
                  </a:rPr>
                  <a:t>                                                </a:t>
                </a:r>
                <a:r>
                  <a:rPr lang="cs-CZ" sz="2400" dirty="0" smtClean="0">
                    <a:solidFill>
                      <a:srgbClr val="0070C0"/>
                    </a:solidFill>
                  </a:rPr>
                  <a:t>c</a:t>
                </a:r>
                <a:r>
                  <a:rPr lang="cs-CZ" sz="2400" baseline="-25000" dirty="0" smtClean="0">
                    <a:solidFill>
                      <a:srgbClr val="0070C0"/>
                    </a:solidFill>
                  </a:rPr>
                  <a:t>2 </a:t>
                </a:r>
                <a:r>
                  <a:rPr lang="cs-CZ" sz="2400" dirty="0" smtClean="0">
                    <a:solidFill>
                      <a:srgbClr val="0070C0"/>
                    </a:solidFill>
                  </a:rPr>
                  <a:t> = ?</a:t>
                </a:r>
                <a:endParaRPr lang="cs-CZ" sz="2400" dirty="0">
                  <a:solidFill>
                    <a:srgbClr val="0070C0"/>
                  </a:solidFill>
                </a:endParaRPr>
              </a:p>
              <a:p>
                <a:pPr marL="0" indent="0">
                  <a:buNone/>
                </a:pPr>
                <a:r>
                  <a:rPr lang="cs-CZ" sz="2000" dirty="0" smtClean="0"/>
                  <a:t>          </a:t>
                </a:r>
              </a:p>
              <a:p>
                <a:pPr marL="0" indent="0" algn="ctr">
                  <a:buNone/>
                </a:pPr>
                <a:r>
                  <a:rPr lang="cs-CZ" dirty="0">
                    <a:solidFill>
                      <a:srgbClr val="0070C0"/>
                    </a:solidFill>
                  </a:rPr>
                  <a:t>c</a:t>
                </a:r>
                <a:r>
                  <a:rPr lang="cs-CZ" baseline="-25000" dirty="0">
                    <a:solidFill>
                      <a:srgbClr val="0070C0"/>
                    </a:solidFill>
                  </a:rPr>
                  <a:t>2</a:t>
                </a:r>
                <a:r>
                  <a:rPr lang="cs-CZ" dirty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i="1">
                            <a:latin typeface="Cambria Math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cs-CZ" dirty="0" smtClean="0">
                            <a:solidFill>
                              <a:srgbClr val="FF0000"/>
                            </a:solidFill>
                          </a:rPr>
                          <m:t>m</m:t>
                        </m:r>
                        <m:r>
                          <m:rPr>
                            <m:nor/>
                          </m:rPr>
                          <a:rPr lang="cs-CZ" baseline="-25000" dirty="0" smtClean="0">
                            <a:solidFill>
                              <a:srgbClr val="FF0000"/>
                            </a:solidFill>
                          </a:rPr>
                          <m:t>1</m:t>
                        </m:r>
                        <m:r>
                          <m:rPr>
                            <m:nor/>
                          </m:rPr>
                          <a:rPr lang="cs-CZ" dirty="0"/>
                          <m:t> . </m:t>
                        </m:r>
                        <m:r>
                          <m:rPr>
                            <m:nor/>
                          </m:rPr>
                          <a:rPr lang="cs-CZ" dirty="0" smtClean="0">
                            <a:solidFill>
                              <a:srgbClr val="FF0000"/>
                            </a:solidFill>
                          </a:rPr>
                          <m:t>c</m:t>
                        </m:r>
                        <m:r>
                          <m:rPr>
                            <m:nor/>
                          </m:rPr>
                          <a:rPr lang="cs-CZ" baseline="-25000" dirty="0" smtClean="0">
                            <a:solidFill>
                              <a:srgbClr val="FF0000"/>
                            </a:solidFill>
                          </a:rPr>
                          <m:t>1</m:t>
                        </m:r>
                        <m:r>
                          <m:rPr>
                            <m:nor/>
                          </m:rPr>
                          <a:rPr lang="cs-CZ" dirty="0"/>
                          <m:t> . ( </m:t>
                        </m:r>
                        <m:r>
                          <m:rPr>
                            <m:nor/>
                          </m:rPr>
                          <a:rPr lang="cs-CZ" dirty="0" smtClean="0">
                            <a:solidFill>
                              <a:srgbClr val="FF0000"/>
                            </a:solidFill>
                          </a:rPr>
                          <m:t>t</m:t>
                        </m:r>
                        <m:r>
                          <m:rPr>
                            <m:nor/>
                          </m:rPr>
                          <a:rPr lang="cs-CZ" baseline="-25000" dirty="0" smtClean="0">
                            <a:solidFill>
                              <a:srgbClr val="FF0000"/>
                            </a:solidFill>
                          </a:rPr>
                          <m:t>1</m:t>
                        </m:r>
                        <m:r>
                          <m:rPr>
                            <m:nor/>
                          </m:rPr>
                          <a:rPr lang="cs-CZ" dirty="0"/>
                          <m:t> – </m:t>
                        </m:r>
                        <m:r>
                          <m:rPr>
                            <m:nor/>
                          </m:rPr>
                          <a:rPr lang="cs-CZ" dirty="0" smtClean="0">
                            <a:solidFill>
                              <a:srgbClr val="FF0000"/>
                            </a:solidFill>
                          </a:rPr>
                          <m:t>t</m:t>
                        </m:r>
                        <m:r>
                          <m:rPr>
                            <m:nor/>
                          </m:rPr>
                          <a:rPr lang="cs-CZ" dirty="0"/>
                          <m:t> )</m:t>
                        </m:r>
                      </m:num>
                      <m:den>
                        <m:r>
                          <m:rPr>
                            <m:nor/>
                          </m:rPr>
                          <a:rPr lang="cs-CZ" dirty="0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m</m:t>
                        </m:r>
                        <m:r>
                          <m:rPr>
                            <m:nor/>
                          </m:rPr>
                          <a:rPr lang="cs-CZ" baseline="-25000" dirty="0" smtClean="0">
                            <a:solidFill>
                              <a:srgbClr val="0070C0"/>
                            </a:solidFill>
                          </a:rPr>
                          <m:t>2</m:t>
                        </m:r>
                        <m:r>
                          <m:rPr>
                            <m:nor/>
                          </m:rPr>
                          <a:rPr lang="cs-CZ" dirty="0"/>
                          <m:t> . ( </m:t>
                        </m:r>
                        <m:r>
                          <m:rPr>
                            <m:nor/>
                          </m:rPr>
                          <a:rPr lang="cs-CZ" dirty="0" smtClean="0">
                            <a:solidFill>
                              <a:srgbClr val="0070C0"/>
                            </a:solidFill>
                          </a:rPr>
                          <m:t>t</m:t>
                        </m:r>
                        <m:r>
                          <m:rPr>
                            <m:nor/>
                          </m:rPr>
                          <a:rPr lang="cs-CZ" dirty="0"/>
                          <m:t> – </m:t>
                        </m:r>
                        <m:r>
                          <m:rPr>
                            <m:nor/>
                          </m:rPr>
                          <a:rPr lang="cs-CZ" dirty="0" smtClean="0">
                            <a:solidFill>
                              <a:srgbClr val="0070C0"/>
                            </a:solidFill>
                          </a:rPr>
                          <m:t>t</m:t>
                        </m:r>
                        <m:r>
                          <m:rPr>
                            <m:nor/>
                          </m:rPr>
                          <a:rPr lang="cs-CZ" baseline="-25000" dirty="0" smtClean="0">
                            <a:solidFill>
                              <a:srgbClr val="0070C0"/>
                            </a:solidFill>
                          </a:rPr>
                          <m:t>2</m:t>
                        </m:r>
                        <m:r>
                          <m:rPr>
                            <m:nor/>
                          </m:rPr>
                          <a:rPr lang="cs-CZ" dirty="0"/>
                          <m:t> )</m:t>
                        </m:r>
                      </m:den>
                    </m:f>
                  </m:oMath>
                </a14:m>
                <a:endParaRPr lang="cs-CZ" dirty="0" smtClean="0"/>
              </a:p>
              <a:p>
                <a:pPr marL="0" indent="0" algn="ctr">
                  <a:buNone/>
                </a:pPr>
                <a:r>
                  <a:rPr lang="cs-CZ" dirty="0" smtClean="0">
                    <a:solidFill>
                      <a:schemeClr val="tx1"/>
                    </a:solidFill>
                  </a:rPr>
                  <a:t>c</a:t>
                </a:r>
                <a:r>
                  <a:rPr lang="cs-CZ" baseline="-25000" dirty="0">
                    <a:solidFill>
                      <a:schemeClr val="tx1"/>
                    </a:solidFill>
                  </a:rPr>
                  <a:t>2</a:t>
                </a:r>
                <a:r>
                  <a:rPr lang="cs-CZ" dirty="0">
                    <a:solidFill>
                      <a:schemeClr val="tx1"/>
                    </a:solidFill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i="1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cs-CZ" i="0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0,6 . 4200 . ( 100 − 80</m:t>
                        </m:r>
                        <m:r>
                          <m:rPr>
                            <m:nor/>
                          </m:rPr>
                          <a:rPr lang="cs-CZ" dirty="0">
                            <a:solidFill>
                              <a:schemeClr val="tx1"/>
                            </a:solidFill>
                          </a:rPr>
                          <m:t>)</m:t>
                        </m:r>
                      </m:num>
                      <m:den>
                        <m:r>
                          <m:rPr>
                            <m:nor/>
                          </m:rPr>
                          <a:rPr lang="cs-CZ" i="0" dirty="0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0,8 . ( 80 − 10</m:t>
                        </m:r>
                        <m:r>
                          <m:rPr>
                            <m:nor/>
                          </m:rPr>
                          <a:rPr lang="cs-CZ" dirty="0">
                            <a:solidFill>
                              <a:schemeClr val="tx1"/>
                            </a:solidFill>
                          </a:rPr>
                          <m:t> )</m:t>
                        </m:r>
                      </m:den>
                    </m:f>
                  </m:oMath>
                </a14:m>
                <a:endParaRPr lang="cs-CZ" dirty="0" smtClean="0"/>
              </a:p>
              <a:p>
                <a:pPr marL="0" indent="0" algn="ctr">
                  <a:buNone/>
                </a:pPr>
                <a:r>
                  <a:rPr lang="cs-CZ" dirty="0"/>
                  <a:t>c</a:t>
                </a:r>
                <a:r>
                  <a:rPr lang="cs-CZ" baseline="-25000" dirty="0" smtClean="0"/>
                  <a:t>2 </a:t>
                </a:r>
                <a:r>
                  <a:rPr lang="cs-CZ" dirty="0" smtClean="0"/>
                  <a:t> = 900 </a:t>
                </a:r>
                <a:r>
                  <a:rPr lang="cs-CZ" dirty="0" smtClean="0"/>
                  <a:t>J/</a:t>
                </a:r>
                <a:r>
                  <a:rPr lang="cs-CZ" dirty="0" err="1" smtClean="0"/>
                  <a:t>kg.</a:t>
                </a:r>
                <a:r>
                  <a:rPr lang="cs-CZ" baseline="30000" dirty="0" err="1" smtClean="0"/>
                  <a:t>o</a:t>
                </a:r>
                <a:r>
                  <a:rPr lang="cs-CZ" dirty="0" err="1" smtClean="0"/>
                  <a:t>C</a:t>
                </a:r>
                <a:endParaRPr lang="cs-CZ" dirty="0" smtClean="0"/>
              </a:p>
              <a:p>
                <a:pPr marL="0" indent="0" algn="ctr">
                  <a:buNone/>
                </a:pPr>
                <a:r>
                  <a:rPr lang="cs-CZ" dirty="0" smtClean="0">
                    <a:solidFill>
                      <a:srgbClr val="0070C0"/>
                    </a:solidFill>
                  </a:rPr>
                  <a:t>Kulička je vyrobena z hliníku.</a:t>
                </a:r>
                <a:endParaRPr lang="cs-CZ" dirty="0">
                  <a:solidFill>
                    <a:srgbClr val="0070C0"/>
                  </a:solidFill>
                </a:endParaRPr>
              </a:p>
              <a:p>
                <a:pPr marL="0" indent="0">
                  <a:buNone/>
                </a:pPr>
                <a:endParaRPr lang="cs-CZ" sz="2000" dirty="0"/>
              </a:p>
            </p:txBody>
          </p:sp>
        </mc:Choice>
        <mc:Fallback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95536" y="1412776"/>
                <a:ext cx="8229600" cy="5112568"/>
              </a:xfrm>
              <a:blipFill rotWithShape="1">
                <a:blip r:embed="rId2"/>
                <a:stretch>
                  <a:fillRect l="-963" t="-716" r="-74" b="-2625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" name="Přímá spojnice 4"/>
          <p:cNvCxnSpPr/>
          <p:nvPr/>
        </p:nvCxnSpPr>
        <p:spPr>
          <a:xfrm flipV="1">
            <a:off x="539552" y="3212976"/>
            <a:ext cx="7920880" cy="72008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925068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>
            <a:normAutofit/>
          </a:bodyPr>
          <a:lstStyle/>
          <a:p>
            <a:pPr algn="just"/>
            <a:r>
              <a:rPr lang="cs-CZ" sz="3600" dirty="0" smtClean="0">
                <a:solidFill>
                  <a:schemeClr val="accent5">
                    <a:lumMod val="50000"/>
                  </a:schemeClr>
                </a:solidFill>
              </a:rPr>
              <a:t>CVIČENÍ                                                 ZADÁNÍ</a:t>
            </a:r>
            <a:endParaRPr lang="cs-CZ" sz="3600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5040560"/>
          </a:xfrm>
        </p:spPr>
        <p:txBody>
          <a:bodyPr>
            <a:normAutofit fontScale="25000" lnSpcReduction="20000"/>
          </a:bodyPr>
          <a:lstStyle/>
          <a:p>
            <a:pPr marL="514350" indent="-514350" algn="just">
              <a:buAutoNum type="arabicPeriod"/>
            </a:pPr>
            <a:r>
              <a:rPr lang="cs-CZ" sz="11200" dirty="0" smtClean="0"/>
              <a:t>Měděnou kouli zahřátou na 114</a:t>
            </a:r>
            <a:r>
              <a:rPr lang="cs-CZ" sz="11200" baseline="30000" dirty="0" smtClean="0"/>
              <a:t>o</a:t>
            </a:r>
            <a:r>
              <a:rPr lang="cs-CZ" sz="11200" dirty="0" smtClean="0"/>
              <a:t>C vložíme do  3 l vody o teplotě 5</a:t>
            </a:r>
            <a:r>
              <a:rPr lang="cs-CZ" sz="11200" baseline="30000" dirty="0" smtClean="0"/>
              <a:t>o</a:t>
            </a:r>
            <a:r>
              <a:rPr lang="cs-CZ" sz="11200" dirty="0" smtClean="0"/>
              <a:t>C. Výsledná teplota se ustálila na 24</a:t>
            </a:r>
            <a:r>
              <a:rPr lang="cs-CZ" sz="11200" baseline="30000" dirty="0" smtClean="0"/>
              <a:t>o</a:t>
            </a:r>
            <a:r>
              <a:rPr lang="cs-CZ" sz="11200" dirty="0" smtClean="0"/>
              <a:t>C. Urči hmotnost koule.</a:t>
            </a:r>
          </a:p>
          <a:p>
            <a:pPr marL="514350" indent="-514350" algn="just">
              <a:buFont typeface="Arial" pitchFamily="34" charset="0"/>
              <a:buAutoNum type="arabicPeriod"/>
            </a:pPr>
            <a:r>
              <a:rPr lang="cs-CZ" sz="11200" dirty="0" smtClean="0"/>
              <a:t>Kolik studené vody o teplotě 15</a:t>
            </a:r>
            <a:r>
              <a:rPr lang="cs-CZ" sz="11200" baseline="30000" dirty="0" smtClean="0"/>
              <a:t>o</a:t>
            </a:r>
            <a:r>
              <a:rPr lang="cs-CZ" sz="11200" dirty="0" smtClean="0"/>
              <a:t>C musíme smíchat s 2,5 l vařící vody o teplotě 100</a:t>
            </a:r>
            <a:r>
              <a:rPr lang="cs-CZ" sz="11200" baseline="30000" dirty="0" smtClean="0"/>
              <a:t>o</a:t>
            </a:r>
            <a:r>
              <a:rPr lang="cs-CZ" sz="11200" dirty="0" smtClean="0"/>
              <a:t>C, aby výsledná teplota byla 40</a:t>
            </a:r>
            <a:r>
              <a:rPr lang="cs-CZ" sz="11200" baseline="30000" dirty="0" smtClean="0"/>
              <a:t>o</a:t>
            </a:r>
            <a:r>
              <a:rPr lang="cs-CZ" sz="11200" dirty="0" smtClean="0"/>
              <a:t>C ?</a:t>
            </a:r>
          </a:p>
          <a:p>
            <a:pPr marL="514350" indent="-514350" algn="just">
              <a:buFont typeface="Arial" pitchFamily="34" charset="0"/>
              <a:buAutoNum type="arabicPeriod"/>
            </a:pPr>
            <a:r>
              <a:rPr lang="cs-CZ" sz="11200" dirty="0" smtClean="0"/>
              <a:t>Z čeho je vyrobený kvádr o hmotnosti 140 dkg a teplotě 12</a:t>
            </a:r>
            <a:r>
              <a:rPr lang="cs-CZ" sz="11200" baseline="30000" dirty="0" smtClean="0"/>
              <a:t>o</a:t>
            </a:r>
            <a:r>
              <a:rPr lang="cs-CZ" sz="11200" dirty="0" smtClean="0"/>
              <a:t>C, jestliže při ponoření do 2,4 l vody o teplotě 97</a:t>
            </a:r>
            <a:r>
              <a:rPr lang="cs-CZ" sz="11200" baseline="30000" dirty="0" smtClean="0"/>
              <a:t>o</a:t>
            </a:r>
            <a:r>
              <a:rPr lang="cs-CZ" sz="11200" dirty="0" smtClean="0"/>
              <a:t>C se výsledná teplota ustálí na 92</a:t>
            </a:r>
            <a:r>
              <a:rPr lang="cs-CZ" sz="11200" baseline="30000" dirty="0" smtClean="0"/>
              <a:t>o</a:t>
            </a:r>
            <a:r>
              <a:rPr lang="cs-CZ" sz="11200" dirty="0" smtClean="0"/>
              <a:t>C ?</a:t>
            </a:r>
          </a:p>
          <a:p>
            <a:pPr marL="514350" indent="-514350" algn="just">
              <a:buFont typeface="Arial" pitchFamily="34" charset="0"/>
              <a:buAutoNum type="arabicPeriod"/>
            </a:pPr>
            <a:r>
              <a:rPr lang="cs-CZ" sz="11200" dirty="0" smtClean="0"/>
              <a:t>Do 600 ml vody o teplotě 20</a:t>
            </a:r>
            <a:r>
              <a:rPr lang="cs-CZ" sz="11200" baseline="30000" dirty="0" smtClean="0"/>
              <a:t>o</a:t>
            </a:r>
            <a:r>
              <a:rPr lang="cs-CZ" sz="11200" dirty="0" smtClean="0"/>
              <a:t>C vložíme váleček o hmotnosti 378 g zahřátý na 80</a:t>
            </a:r>
            <a:r>
              <a:rPr lang="cs-CZ" sz="11200" baseline="30000" dirty="0" smtClean="0"/>
              <a:t>o</a:t>
            </a:r>
            <a:r>
              <a:rPr lang="cs-CZ" sz="11200" dirty="0" smtClean="0"/>
              <a:t>C. Teplota se ustálí na 22</a:t>
            </a:r>
            <a:r>
              <a:rPr lang="cs-CZ" sz="11200" baseline="30000" dirty="0" smtClean="0"/>
              <a:t>o</a:t>
            </a:r>
            <a:r>
              <a:rPr lang="cs-CZ" sz="11200" dirty="0" smtClean="0"/>
              <a:t>C. Z čeho je vyrobený váleček?</a:t>
            </a:r>
            <a:endParaRPr lang="cs-CZ" sz="11200" dirty="0"/>
          </a:p>
          <a:p>
            <a:pPr marL="0" indent="0" algn="just">
              <a:buNone/>
            </a:pPr>
            <a:endParaRPr lang="cs-CZ" sz="8600" dirty="0"/>
          </a:p>
          <a:p>
            <a:pPr marL="514350" indent="-514350" algn="just">
              <a:buFont typeface="Arial" pitchFamily="34" charset="0"/>
              <a:buAutoNum type="arabicPeriod"/>
            </a:pPr>
            <a:endParaRPr lang="cs-CZ" dirty="0"/>
          </a:p>
          <a:p>
            <a:pPr marL="514350" indent="-514350" algn="just">
              <a:buFont typeface="Arial" pitchFamily="34" charset="0"/>
              <a:buAutoNum type="arabicPeriod"/>
            </a:pPr>
            <a:endParaRPr lang="cs-CZ" dirty="0"/>
          </a:p>
          <a:p>
            <a:pPr marL="514350" indent="-514350" algn="just">
              <a:buFont typeface="Arial" pitchFamily="34" charset="0"/>
              <a:buAutoNum type="arabicPeriod"/>
            </a:pPr>
            <a:endParaRPr lang="cs-CZ" dirty="0"/>
          </a:p>
          <a:p>
            <a:pPr marL="514350" indent="-514350" algn="just">
              <a:buFont typeface="Arial" pitchFamily="34" charset="0"/>
              <a:buAutoNum type="arabicPeriod"/>
            </a:pPr>
            <a:endParaRPr lang="cs-CZ" dirty="0"/>
          </a:p>
          <a:p>
            <a:pPr marL="514350" indent="-514350">
              <a:buFont typeface="Arial" pitchFamily="34" charset="0"/>
              <a:buAutoNum type="arabicPeriod"/>
            </a:pPr>
            <a:endParaRPr lang="cs-CZ" dirty="0"/>
          </a:p>
          <a:p>
            <a:pPr marL="514350" indent="-514350">
              <a:buFont typeface="Arial" pitchFamily="34" charset="0"/>
              <a:buAutoNum type="arabicPeriod"/>
            </a:pPr>
            <a:endParaRPr lang="cs-CZ" dirty="0"/>
          </a:p>
          <a:p>
            <a:pPr marL="514350" indent="-514350">
              <a:buAutoNum type="arabicPeriod"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smtClean="0"/>
              <a:t> </a:t>
            </a:r>
            <a:endParaRPr lang="cs-CZ" dirty="0"/>
          </a:p>
          <a:p>
            <a:pPr marL="0" indent="0">
              <a:buNone/>
            </a:pPr>
            <a:r>
              <a:rPr lang="cs-CZ" dirty="0" smtClean="0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619486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pPr algn="just"/>
            <a:r>
              <a:rPr lang="cs-CZ" sz="4000" dirty="0" smtClean="0">
                <a:solidFill>
                  <a:schemeClr val="accent5">
                    <a:lumMod val="50000"/>
                  </a:schemeClr>
                </a:solidFill>
              </a:rPr>
              <a:t>CVIČENÍ        </a:t>
            </a:r>
            <a:r>
              <a:rPr lang="cs-CZ" sz="4000" dirty="0" smtClean="0"/>
              <a:t>                                   </a:t>
            </a:r>
            <a:r>
              <a:rPr lang="cs-CZ" sz="4000" dirty="0" smtClean="0">
                <a:solidFill>
                  <a:srgbClr val="FF0000"/>
                </a:solidFill>
              </a:rPr>
              <a:t>ŘEŠENÍ</a:t>
            </a:r>
            <a:r>
              <a:rPr lang="cs-CZ" dirty="0" smtClean="0"/>
              <a:t> </a:t>
            </a:r>
            <a:endParaRPr lang="cs-CZ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836712"/>
                <a:ext cx="8229600" cy="5289451"/>
              </a:xfrm>
            </p:spPr>
            <p:txBody>
              <a:bodyPr>
                <a:normAutofit fontScale="92500" lnSpcReduction="10000"/>
              </a:bodyPr>
              <a:lstStyle/>
              <a:p>
                <a:pPr marL="514350" indent="-514350">
                  <a:buAutoNum type="arabicPeriod"/>
                </a:pPr>
                <a:r>
                  <a:rPr lang="cs-CZ" dirty="0" smtClean="0">
                    <a:solidFill>
                      <a:schemeClr val="tx1"/>
                    </a:solidFill>
                  </a:rPr>
                  <a:t>m</a:t>
                </a:r>
                <a:r>
                  <a:rPr lang="cs-CZ" baseline="-25000" dirty="0" smtClean="0">
                    <a:solidFill>
                      <a:schemeClr val="tx1"/>
                    </a:solidFill>
                  </a:rPr>
                  <a:t>1</a:t>
                </a:r>
                <a:r>
                  <a:rPr lang="cs-CZ" dirty="0" smtClean="0">
                    <a:solidFill>
                      <a:schemeClr val="tx1"/>
                    </a:solidFill>
                  </a:rPr>
                  <a:t> </a:t>
                </a:r>
                <a:r>
                  <a:rPr lang="cs-CZ" dirty="0">
                    <a:solidFill>
                      <a:schemeClr val="tx1"/>
                    </a:solidFill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i="1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cs-CZ" i="0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3 . 4200 . (24 − 5</m:t>
                        </m:r>
                        <m:r>
                          <m:rPr>
                            <m:nor/>
                          </m:rPr>
                          <a:rPr lang="cs-CZ" dirty="0">
                            <a:solidFill>
                              <a:schemeClr val="tx1"/>
                            </a:solidFill>
                          </a:rPr>
                          <m:t>)</m:t>
                        </m:r>
                      </m:num>
                      <m:den>
                        <m:r>
                          <m:rPr>
                            <m:nor/>
                          </m:rPr>
                          <a:rPr lang="cs-CZ" i="0" dirty="0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380. (114 − 24</m:t>
                        </m:r>
                        <m:r>
                          <m:rPr>
                            <m:nor/>
                          </m:rPr>
                          <a:rPr lang="cs-CZ" dirty="0">
                            <a:solidFill>
                              <a:schemeClr val="tx1"/>
                            </a:solidFill>
                          </a:rPr>
                          <m:t>)</m:t>
                        </m:r>
                      </m:den>
                    </m:f>
                  </m:oMath>
                </a14:m>
                <a:r>
                  <a:rPr lang="cs-CZ" dirty="0" smtClean="0"/>
                  <a:t> = 7 kg</a:t>
                </a:r>
              </a:p>
              <a:p>
                <a:pPr marL="514350" indent="-514350">
                  <a:buAutoNum type="arabicPeriod"/>
                </a:pPr>
                <a:endParaRPr lang="cs-CZ" dirty="0"/>
              </a:p>
              <a:p>
                <a:pPr marL="514350" indent="-514350">
                  <a:buAutoNum type="arabicPeriod"/>
                </a:pPr>
                <a:r>
                  <a:rPr lang="cs-CZ" dirty="0" smtClean="0">
                    <a:solidFill>
                      <a:schemeClr val="tx1"/>
                    </a:solidFill>
                  </a:rPr>
                  <a:t>m</a:t>
                </a:r>
                <a:r>
                  <a:rPr lang="cs-CZ" baseline="-25000" dirty="0" smtClean="0">
                    <a:solidFill>
                      <a:schemeClr val="tx1"/>
                    </a:solidFill>
                  </a:rPr>
                  <a:t>2</a:t>
                </a:r>
                <a:r>
                  <a:rPr lang="cs-CZ" dirty="0" smtClean="0">
                    <a:solidFill>
                      <a:schemeClr val="tx1"/>
                    </a:solidFill>
                  </a:rPr>
                  <a:t> </a:t>
                </a:r>
                <a:r>
                  <a:rPr lang="cs-CZ" dirty="0">
                    <a:solidFill>
                      <a:schemeClr val="tx1"/>
                    </a:solidFill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i="1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cs-CZ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2,5 . 4200 .  (100 − 40</m:t>
                        </m:r>
                        <m:r>
                          <m:rPr>
                            <m:nor/>
                          </m:rPr>
                          <a:rPr lang="cs-CZ" dirty="0">
                            <a:solidFill>
                              <a:schemeClr val="tx1"/>
                            </a:solidFill>
                          </a:rPr>
                          <m:t>)</m:t>
                        </m:r>
                      </m:num>
                      <m:den>
                        <m:r>
                          <m:rPr>
                            <m:nor/>
                          </m:rPr>
                          <a:rPr lang="cs-CZ" dirty="0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4200 . (40 − 15</m:t>
                        </m:r>
                        <m:r>
                          <m:rPr>
                            <m:nor/>
                          </m:rPr>
                          <a:rPr lang="cs-CZ" dirty="0">
                            <a:solidFill>
                              <a:schemeClr val="tx1"/>
                            </a:solidFill>
                          </a:rPr>
                          <m:t>)</m:t>
                        </m:r>
                      </m:den>
                    </m:f>
                  </m:oMath>
                </a14:m>
                <a:r>
                  <a:rPr lang="cs-CZ" dirty="0" smtClean="0"/>
                  <a:t> = 6 kg</a:t>
                </a:r>
              </a:p>
              <a:p>
                <a:pPr marL="514350" indent="-514350">
                  <a:buAutoNum type="arabicPeriod"/>
                </a:pPr>
                <a:endParaRPr lang="cs-CZ" dirty="0"/>
              </a:p>
              <a:p>
                <a:pPr marL="514350" indent="-514350">
                  <a:buFont typeface="Arial" pitchFamily="34" charset="0"/>
                  <a:buAutoNum type="arabicPeriod"/>
                </a:pPr>
                <a:r>
                  <a:rPr lang="cs-CZ" dirty="0" smtClean="0">
                    <a:solidFill>
                      <a:schemeClr val="tx1"/>
                    </a:solidFill>
                  </a:rPr>
                  <a:t>c</a:t>
                </a:r>
                <a:r>
                  <a:rPr lang="cs-CZ" baseline="-25000" dirty="0">
                    <a:solidFill>
                      <a:schemeClr val="tx1"/>
                    </a:solidFill>
                  </a:rPr>
                  <a:t>2</a:t>
                </a:r>
                <a:r>
                  <a:rPr lang="cs-CZ" dirty="0">
                    <a:solidFill>
                      <a:schemeClr val="tx1"/>
                    </a:solidFill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i="1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cs-CZ" i="0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2,4 . 4200 . (</m:t>
                        </m:r>
                        <m:r>
                          <m:rPr>
                            <m:nor/>
                          </m:rPr>
                          <a:rPr lang="cs-CZ" b="0" i="0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97</m:t>
                        </m:r>
                        <m:r>
                          <m:rPr>
                            <m:nor/>
                          </m:rPr>
                          <a:rPr lang="cs-CZ" i="0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 − </m:t>
                        </m:r>
                        <m:r>
                          <m:rPr>
                            <m:nor/>
                          </m:rPr>
                          <a:rPr lang="cs-CZ" b="0" i="0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92</m:t>
                        </m:r>
                        <m:r>
                          <m:rPr>
                            <m:nor/>
                          </m:rPr>
                          <a:rPr lang="cs-CZ" dirty="0">
                            <a:solidFill>
                              <a:schemeClr val="tx1"/>
                            </a:solidFill>
                          </a:rPr>
                          <m:t>)</m:t>
                        </m:r>
                      </m:num>
                      <m:den>
                        <m:r>
                          <m:rPr>
                            <m:nor/>
                          </m:rPr>
                          <a:rPr lang="cs-CZ" i="0" dirty="0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1,4 . (</m:t>
                        </m:r>
                        <m:r>
                          <m:rPr>
                            <m:nor/>
                          </m:rPr>
                          <a:rPr lang="cs-CZ" b="0" i="0" dirty="0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92</m:t>
                        </m:r>
                        <m:r>
                          <m:rPr>
                            <m:nor/>
                          </m:rPr>
                          <a:rPr lang="cs-CZ" i="0" dirty="0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 − </m:t>
                        </m:r>
                        <m:r>
                          <m:rPr>
                            <m:nor/>
                          </m:rPr>
                          <a:rPr lang="cs-CZ" b="0" i="0" dirty="0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12</m:t>
                        </m:r>
                        <m:r>
                          <m:rPr>
                            <m:nor/>
                          </m:rPr>
                          <a:rPr lang="cs-CZ" dirty="0">
                            <a:solidFill>
                              <a:schemeClr val="tx1"/>
                            </a:solidFill>
                          </a:rPr>
                          <m:t>)</m:t>
                        </m:r>
                      </m:den>
                    </m:f>
                  </m:oMath>
                </a14:m>
                <a:r>
                  <a:rPr lang="cs-CZ" dirty="0" smtClean="0"/>
                  <a:t> = 450J/kg.</a:t>
                </a:r>
                <a:r>
                  <a:rPr lang="cs-CZ" baseline="30000" dirty="0" err="1" smtClean="0"/>
                  <a:t>o</a:t>
                </a:r>
                <a:r>
                  <a:rPr lang="cs-CZ" dirty="0" err="1" smtClean="0"/>
                  <a:t>C</a:t>
                </a:r>
                <a:r>
                  <a:rPr lang="cs-CZ" dirty="0" smtClean="0"/>
                  <a:t>..železo</a:t>
                </a:r>
              </a:p>
              <a:p>
                <a:pPr marL="514350" indent="-514350">
                  <a:buFont typeface="Arial" pitchFamily="34" charset="0"/>
                  <a:buAutoNum type="arabicPeriod"/>
                </a:pPr>
                <a:endParaRPr lang="cs-CZ" dirty="0"/>
              </a:p>
              <a:p>
                <a:pPr marL="514350" indent="-514350">
                  <a:buFont typeface="Arial" pitchFamily="34" charset="0"/>
                  <a:buAutoNum type="arabicPeriod"/>
                </a:pPr>
                <a:r>
                  <a:rPr lang="cs-CZ" sz="3000" dirty="0" smtClean="0"/>
                  <a:t>c</a:t>
                </a:r>
                <a:r>
                  <a:rPr lang="cs-CZ" sz="3000" baseline="-25000" dirty="0"/>
                  <a:t>1</a:t>
                </a:r>
                <a:r>
                  <a:rPr lang="cs-CZ" sz="3000" dirty="0" smtClean="0"/>
                  <a:t> </a:t>
                </a:r>
                <a:r>
                  <a:rPr lang="cs-CZ" sz="3000" dirty="0"/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sz="3000" i="1">
                            <a:latin typeface="Cambria Math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cs-CZ" sz="3000" b="0" i="0" smtClean="0">
                            <a:latin typeface="Cambria Math"/>
                          </a:rPr>
                          <m:t>0,6</m:t>
                        </m:r>
                        <m:r>
                          <m:rPr>
                            <m:nor/>
                          </m:rPr>
                          <a:rPr lang="cs-CZ" sz="3000">
                            <a:latin typeface="Cambria Math"/>
                          </a:rPr>
                          <m:t> . 4200 . (</m:t>
                        </m:r>
                        <m:r>
                          <m:rPr>
                            <m:nor/>
                          </m:rPr>
                          <a:rPr lang="cs-CZ" sz="3000" b="0" i="0" smtClean="0">
                            <a:latin typeface="Cambria Math"/>
                          </a:rPr>
                          <m:t>22</m:t>
                        </m:r>
                        <m:r>
                          <m:rPr>
                            <m:nor/>
                          </m:rPr>
                          <a:rPr lang="cs-CZ" sz="3000">
                            <a:latin typeface="Cambria Math"/>
                          </a:rPr>
                          <m:t> − </m:t>
                        </m:r>
                        <m:r>
                          <m:rPr>
                            <m:nor/>
                          </m:rPr>
                          <a:rPr lang="cs-CZ" sz="3000" b="0" i="0" smtClean="0">
                            <a:latin typeface="Cambria Math"/>
                          </a:rPr>
                          <m:t>20</m:t>
                        </m:r>
                        <m:r>
                          <m:rPr>
                            <m:nor/>
                          </m:rPr>
                          <a:rPr lang="cs-CZ" sz="3000" dirty="0"/>
                          <m:t>)</m:t>
                        </m:r>
                      </m:num>
                      <m:den>
                        <m:r>
                          <m:rPr>
                            <m:nor/>
                          </m:rPr>
                          <a:rPr lang="cs-CZ" sz="3000" b="0" i="0" dirty="0" smtClean="0">
                            <a:latin typeface="Cambria Math"/>
                          </a:rPr>
                          <m:t>0,378</m:t>
                        </m:r>
                        <m:r>
                          <m:rPr>
                            <m:nor/>
                          </m:rPr>
                          <a:rPr lang="cs-CZ" sz="3000" dirty="0">
                            <a:latin typeface="Cambria Math"/>
                          </a:rPr>
                          <m:t> . (</m:t>
                        </m:r>
                        <m:r>
                          <m:rPr>
                            <m:nor/>
                          </m:rPr>
                          <a:rPr lang="cs-CZ" sz="3000" b="0" i="0" dirty="0" smtClean="0">
                            <a:latin typeface="Cambria Math"/>
                          </a:rPr>
                          <m:t>80</m:t>
                        </m:r>
                        <m:r>
                          <m:rPr>
                            <m:nor/>
                          </m:rPr>
                          <a:rPr lang="cs-CZ" sz="3000" dirty="0">
                            <a:latin typeface="Cambria Math"/>
                          </a:rPr>
                          <m:t> − </m:t>
                        </m:r>
                        <m:r>
                          <m:rPr>
                            <m:nor/>
                          </m:rPr>
                          <a:rPr lang="cs-CZ" sz="3000" b="0" i="0" dirty="0" smtClean="0">
                            <a:latin typeface="Cambria Math"/>
                          </a:rPr>
                          <m:t>22</m:t>
                        </m:r>
                        <m:r>
                          <m:rPr>
                            <m:nor/>
                          </m:rPr>
                          <a:rPr lang="cs-CZ" sz="3000" dirty="0"/>
                          <m:t>)</m:t>
                        </m:r>
                      </m:den>
                    </m:f>
                    <m:r>
                      <a:rPr lang="cs-CZ" sz="3000" b="0" i="1" dirty="0" smtClean="0">
                        <a:latin typeface="Cambria Math"/>
                      </a:rPr>
                      <m:t>=229,9</m:t>
                    </m:r>
                    <m:r>
                      <a:rPr lang="cs-CZ" sz="3000" i="1" dirty="0">
                        <a:latin typeface="Cambria Math"/>
                      </a:rPr>
                      <m:t> </m:t>
                    </m:r>
                  </m:oMath>
                </a14:m>
                <a:r>
                  <a:rPr lang="cs-CZ" sz="3000" dirty="0" smtClean="0"/>
                  <a:t>J/kg.</a:t>
                </a:r>
                <a:r>
                  <a:rPr lang="cs-CZ" sz="3000" baseline="30000" dirty="0" smtClean="0"/>
                  <a:t>o</a:t>
                </a:r>
                <a:r>
                  <a:rPr lang="cs-CZ" sz="3000" dirty="0" smtClean="0"/>
                  <a:t>C..</a:t>
                </a:r>
                <a:r>
                  <a:rPr lang="cs-CZ" dirty="0" smtClean="0"/>
                  <a:t>stříbro</a:t>
                </a:r>
                <a:endParaRPr lang="cs-CZ" dirty="0"/>
              </a:p>
              <a:p>
                <a:pPr marL="514350" indent="-514350">
                  <a:buFont typeface="Arial" pitchFamily="34" charset="0"/>
                  <a:buAutoNum type="arabicPeriod"/>
                </a:pPr>
                <a:endParaRPr lang="cs-CZ" dirty="0"/>
              </a:p>
              <a:p>
                <a:pPr marL="514350" indent="-514350">
                  <a:buAutoNum type="arabicPeriod"/>
                </a:pPr>
                <a:endParaRPr lang="cs-CZ" dirty="0" smtClean="0"/>
              </a:p>
              <a:p>
                <a:pPr marL="514350" indent="-514350">
                  <a:buAutoNum type="arabicPeriod"/>
                </a:pPr>
                <a:endParaRPr lang="cs-CZ" dirty="0"/>
              </a:p>
              <a:p>
                <a:pPr marL="514350" indent="-514350">
                  <a:buAutoNum type="arabicPeriod"/>
                </a:pPr>
                <a:endParaRPr lang="cs-CZ" dirty="0" smtClean="0"/>
              </a:p>
              <a:p>
                <a:pPr marL="514350" indent="-514350">
                  <a:buAutoNum type="arabicPeriod"/>
                </a:pPr>
                <a:endParaRPr lang="cs-CZ" dirty="0"/>
              </a:p>
              <a:p>
                <a:pPr marL="514350" indent="-514350">
                  <a:buAutoNum type="arabicPeriod"/>
                </a:pPr>
                <a:endParaRPr lang="cs-CZ" dirty="0" smtClean="0"/>
              </a:p>
              <a:p>
                <a:pPr marL="0" indent="0">
                  <a:buNone/>
                </a:pPr>
                <a:endParaRPr lang="cs-CZ" dirty="0"/>
              </a:p>
              <a:p>
                <a:pPr marL="0" indent="0">
                  <a:buNone/>
                </a:pPr>
                <a:endParaRPr lang="cs-CZ" dirty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836712"/>
                <a:ext cx="8229600" cy="5289451"/>
              </a:xfrm>
              <a:blipFill rotWithShape="1">
                <a:blip r:embed="rId2"/>
                <a:stretch>
                  <a:fillRect l="-1704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51768828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227</TotalTime>
  <Words>553</Words>
  <Application>Microsoft Office PowerPoint</Application>
  <PresentationFormat>Předvádění na obrazovce (4:3)</PresentationFormat>
  <Paragraphs>61</Paragraphs>
  <Slides>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7" baseType="lpstr">
      <vt:lpstr>Motiv sady Office</vt:lpstr>
      <vt:lpstr>KALORIMETRICKÁ  ROVNICE</vt:lpstr>
      <vt:lpstr>Prezentace aplikace PowerPoint</vt:lpstr>
      <vt:lpstr>Př. 1. Kolik horké vody o teplotě 60oC musíme nalít do 6-ti litrů studené vody o teplotě 16oC, aby výsledná teplota byla 36oC?</vt:lpstr>
      <vt:lpstr>Př. 2. Do 600 ml vody o teplotě 100oC vložíme kuličku o hmotnosti 80 dkg a teplotě 10oC. Z čeho je kulička vyrobena, jestliže výsledná teplota je 80oC ?  </vt:lpstr>
      <vt:lpstr>CVIČENÍ                                                 ZADÁNÍ</vt:lpstr>
      <vt:lpstr>CVIČENÍ                                           ŘEŠENÍ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KALORIMETRICKÁ  ROVNICE</dc:title>
  <dc:creator>Ucitel</dc:creator>
  <cp:lastModifiedBy>Ucitel</cp:lastModifiedBy>
  <cp:revision>26</cp:revision>
  <dcterms:created xsi:type="dcterms:W3CDTF">2011-03-14T19:18:53Z</dcterms:created>
  <dcterms:modified xsi:type="dcterms:W3CDTF">2011-11-29T14:41:12Z</dcterms:modified>
</cp:coreProperties>
</file>