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02222B79-EFCD-4C57-9813-B2ED547CDBEE}">
          <p14:sldIdLst>
            <p14:sldId id="256"/>
            <p14:sldId id="257"/>
            <p14:sldId id="261"/>
            <p14:sldId id="258"/>
            <p14:sldId id="259"/>
            <p14:sldId id="260"/>
            <p14:sldId id="262"/>
            <p14:sldId id="26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46" autoAdjust="0"/>
    <p:restoredTop sz="94660"/>
  </p:normalViewPr>
  <p:slideViewPr>
    <p:cSldViewPr>
      <p:cViewPr varScale="1">
        <p:scale>
          <a:sx n="53" d="100"/>
          <a:sy n="53" d="100"/>
        </p:scale>
        <p:origin x="-84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CBE27-FA3E-4062-85E1-80AF39D5C064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77D0E-9C4F-43AF-963C-E2D6CB81D1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696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160239"/>
          </a:xfrm>
        </p:spPr>
        <p:txBody>
          <a:bodyPr>
            <a:normAutofit/>
          </a:bodyPr>
          <a:lstStyle/>
          <a:p>
            <a:r>
              <a:rPr lang="cs-CZ" sz="6600" b="1" dirty="0" smtClean="0">
                <a:solidFill>
                  <a:srgbClr val="660066"/>
                </a:solidFill>
              </a:rPr>
              <a:t>POHYBOVÁ ENERGIE</a:t>
            </a:r>
            <a:endParaRPr lang="cs-CZ" sz="6600" b="1" dirty="0">
              <a:solidFill>
                <a:srgbClr val="660066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2636912"/>
            <a:ext cx="7632848" cy="360040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4400" b="1" dirty="0" smtClean="0">
                <a:solidFill>
                  <a:schemeClr val="tx1"/>
                </a:solidFill>
              </a:rPr>
              <a:t>ZNAČKA……….………...</a:t>
            </a:r>
            <a:r>
              <a:rPr lang="cs-CZ" sz="4400" b="1" dirty="0" err="1" smtClean="0">
                <a:solidFill>
                  <a:srgbClr val="660066"/>
                </a:solidFill>
              </a:rPr>
              <a:t>E</a:t>
            </a:r>
            <a:r>
              <a:rPr lang="cs-CZ" sz="4400" b="1" baseline="-25000" dirty="0" err="1" smtClean="0">
                <a:solidFill>
                  <a:srgbClr val="660066"/>
                </a:solidFill>
              </a:rPr>
              <a:t>k</a:t>
            </a:r>
            <a:endParaRPr lang="cs-CZ" sz="4400" b="1" dirty="0" smtClean="0">
              <a:solidFill>
                <a:srgbClr val="660066"/>
              </a:solidFill>
            </a:endParaRPr>
          </a:p>
          <a:p>
            <a:endParaRPr lang="cs-CZ" sz="4400" b="1" dirty="0" smtClean="0">
              <a:solidFill>
                <a:schemeClr val="tx1"/>
              </a:solidFill>
            </a:endParaRPr>
          </a:p>
          <a:p>
            <a:r>
              <a:rPr lang="cs-CZ" sz="4400" b="1" dirty="0" smtClean="0">
                <a:solidFill>
                  <a:schemeClr val="tx1"/>
                </a:solidFill>
              </a:rPr>
              <a:t>JEDNOTKA…………..…. </a:t>
            </a:r>
            <a:r>
              <a:rPr lang="cs-CZ" sz="4400" b="1" dirty="0" smtClean="0">
                <a:solidFill>
                  <a:srgbClr val="660066"/>
                </a:solidFill>
              </a:rPr>
              <a:t>J  (JOULE)</a:t>
            </a:r>
            <a:endParaRPr lang="cs-CZ" sz="44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2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>
                <a:solidFill>
                  <a:srgbClr val="660066"/>
                </a:solidFill>
              </a:rPr>
              <a:t>CVIČENÍ 2</a:t>
            </a:r>
            <a:r>
              <a:rPr lang="cs-CZ" dirty="0"/>
              <a:t>  </a:t>
            </a:r>
            <a:r>
              <a:rPr lang="cs-CZ" dirty="0" smtClean="0"/>
              <a:t>                                    </a:t>
            </a:r>
            <a:r>
              <a:rPr lang="cs-CZ" dirty="0" smtClean="0">
                <a:solidFill>
                  <a:srgbClr val="FF0000"/>
                </a:solidFill>
              </a:rPr>
              <a:t>ŘEŠENÍ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cs-CZ" dirty="0" smtClean="0"/>
                  <a:t>1. Traktor: </a:t>
                </a:r>
                <a:r>
                  <a:rPr lang="cs-CZ" dirty="0" err="1" smtClean="0"/>
                  <a:t>E</a:t>
                </a:r>
                <a:r>
                  <a:rPr lang="cs-CZ" baseline="-25000" dirty="0" err="1" smtClean="0"/>
                  <a:t>k</a:t>
                </a:r>
                <a:r>
                  <a:rPr lang="cs-CZ" dirty="0" smtClean="0"/>
                  <a:t> = 1/2. 3400. 14</a:t>
                </a:r>
                <a:r>
                  <a:rPr lang="cs-CZ" baseline="30000" dirty="0" smtClean="0"/>
                  <a:t>2</a:t>
                </a:r>
                <a:r>
                  <a:rPr lang="cs-CZ" dirty="0" smtClean="0"/>
                  <a:t> = 333,2 </a:t>
                </a:r>
                <a:r>
                  <a:rPr lang="cs-CZ" dirty="0" err="1" smtClean="0"/>
                  <a:t>kJ</a:t>
                </a: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     Auto: </a:t>
                </a:r>
                <a:r>
                  <a:rPr lang="cs-CZ" dirty="0" err="1"/>
                  <a:t>E</a:t>
                </a:r>
                <a:r>
                  <a:rPr lang="cs-CZ" baseline="-25000" dirty="0" err="1"/>
                  <a:t>k</a:t>
                </a:r>
                <a:r>
                  <a:rPr lang="cs-CZ" dirty="0"/>
                  <a:t> = </a:t>
                </a:r>
                <a:r>
                  <a:rPr lang="cs-CZ" dirty="0" smtClean="0"/>
                  <a:t>1/2. 1800. 20</a:t>
                </a:r>
                <a:r>
                  <a:rPr lang="cs-CZ" baseline="30000" dirty="0" smtClean="0"/>
                  <a:t>2</a:t>
                </a:r>
                <a:r>
                  <a:rPr lang="cs-CZ" dirty="0" smtClean="0"/>
                  <a:t> = 360 </a:t>
                </a:r>
                <a:r>
                  <a:rPr lang="cs-CZ" dirty="0" err="1" smtClean="0"/>
                  <a:t>kJ</a:t>
                </a: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     360 – 333,2 = 26,8 </a:t>
                </a:r>
                <a:r>
                  <a:rPr lang="cs-CZ" dirty="0" err="1" smtClean="0"/>
                  <a:t>kJ</a:t>
                </a:r>
                <a:endParaRPr lang="cs-CZ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514350" indent="-514350">
                  <a:buAutoNum type="arabicPeriod" startAt="2"/>
                </a:pPr>
                <a:r>
                  <a:rPr lang="cs-CZ" dirty="0" smtClean="0"/>
                  <a:t>v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0" i="1" smtClean="0">
                            <a:latin typeface="Cambria Math"/>
                          </a:rPr>
                          <m:t>2 . 7875 :70 </m:t>
                        </m:r>
                      </m:e>
                    </m:rad>
                  </m:oMath>
                </a14:m>
                <a:r>
                  <a:rPr lang="cs-CZ" dirty="0" smtClean="0"/>
                  <a:t> = 15 m/s</a:t>
                </a:r>
              </a:p>
              <a:p>
                <a:pPr marL="514350" indent="-514350">
                  <a:buAutoNum type="arabicPeriod" startAt="2"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3.  m =  2. 363: 11</a:t>
                </a:r>
                <a:r>
                  <a:rPr lang="cs-CZ" baseline="30000" dirty="0" smtClean="0"/>
                  <a:t>2</a:t>
                </a:r>
                <a:r>
                  <a:rPr lang="cs-CZ" dirty="0" smtClean="0"/>
                  <a:t> = 6 kg 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1210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49"/>
            <a:ext cx="3106688" cy="3083943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</a:rPr>
              <a:t>Pohybovou energii má každé pohybující se těleso.</a:t>
            </a:r>
            <a:endParaRPr lang="cs-CZ" sz="40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text 3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457200" y="3356992"/>
                <a:ext cx="8291264" cy="3168351"/>
              </a:xfrm>
            </p:spPr>
            <p:txBody>
              <a:bodyPr>
                <a:normAutofit lnSpcReduction="10000"/>
              </a:bodyPr>
              <a:lstStyle/>
              <a:p>
                <a:endParaRPr lang="cs-CZ" dirty="0" smtClean="0"/>
              </a:p>
              <a:p>
                <a:pPr algn="ctr"/>
                <a:r>
                  <a:rPr lang="cs-CZ" sz="6600" b="1" dirty="0" err="1" smtClean="0">
                    <a:solidFill>
                      <a:srgbClr val="660066"/>
                    </a:solidFill>
                  </a:rPr>
                  <a:t>E</a:t>
                </a:r>
                <a:r>
                  <a:rPr lang="cs-CZ" sz="6600" b="1" baseline="-25000" dirty="0" err="1" smtClean="0">
                    <a:solidFill>
                      <a:srgbClr val="660066"/>
                    </a:solidFill>
                  </a:rPr>
                  <a:t>k</a:t>
                </a:r>
                <a:r>
                  <a:rPr lang="cs-CZ" sz="66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6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66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6600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sz="6600" b="1" dirty="0" smtClean="0"/>
                  <a:t> . </a:t>
                </a:r>
                <a:r>
                  <a:rPr lang="cs-CZ" sz="6600" b="1" dirty="0" smtClean="0">
                    <a:solidFill>
                      <a:schemeClr val="accent2"/>
                    </a:solidFill>
                  </a:rPr>
                  <a:t>m</a:t>
                </a:r>
                <a:r>
                  <a:rPr lang="cs-CZ" sz="6600" b="1" dirty="0" smtClean="0"/>
                  <a:t> . </a:t>
                </a:r>
                <a:r>
                  <a:rPr lang="cs-CZ" sz="6600" b="1" dirty="0" smtClean="0">
                    <a:solidFill>
                      <a:schemeClr val="accent1"/>
                    </a:solidFill>
                  </a:rPr>
                  <a:t>v</a:t>
                </a:r>
                <a:r>
                  <a:rPr lang="cs-CZ" sz="6600" b="1" baseline="30000" dirty="0" smtClean="0"/>
                  <a:t>2</a:t>
                </a:r>
              </a:p>
              <a:p>
                <a:pPr algn="ctr"/>
                <a:endParaRPr lang="cs-CZ" sz="4800" b="1" baseline="30000" dirty="0" smtClean="0"/>
              </a:p>
              <a:p>
                <a:r>
                  <a:rPr lang="cs-CZ" sz="4800" b="1" baseline="30000" dirty="0" smtClean="0"/>
                  <a:t>                                        </a:t>
                </a:r>
                <a:r>
                  <a:rPr lang="cs-CZ" sz="4800" b="1" baseline="30000" dirty="0" smtClean="0">
                    <a:solidFill>
                      <a:schemeClr val="accent2"/>
                    </a:solidFill>
                  </a:rPr>
                  <a:t>hmotnost</a:t>
                </a:r>
                <a:r>
                  <a:rPr lang="cs-CZ" sz="4800" b="1" baseline="30000" dirty="0" smtClean="0"/>
                  <a:t>    </a:t>
                </a:r>
                <a:r>
                  <a:rPr lang="cs-CZ" sz="4800" b="1" baseline="30000" dirty="0" smtClean="0">
                    <a:solidFill>
                      <a:schemeClr val="accent1"/>
                    </a:solidFill>
                  </a:rPr>
                  <a:t>rychlost</a:t>
                </a:r>
              </a:p>
              <a:p>
                <a:pPr algn="ctr"/>
                <a:endParaRPr lang="cs-CZ" sz="6600" b="1" dirty="0"/>
              </a:p>
            </p:txBody>
          </p:sp>
        </mc:Choice>
        <mc:Fallback xmlns="">
          <p:sp>
            <p:nvSpPr>
              <p:cNvPr id="4" name="Zástupný symbol pro text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457200" y="3356992"/>
                <a:ext cx="8291264" cy="3168351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32657"/>
            <a:ext cx="518457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5220072" y="494116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6300192" y="4941168"/>
            <a:ext cx="64807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136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>
              <a:xfrm rot="10800000" flipV="1">
                <a:off x="457200" y="620688"/>
                <a:ext cx="8229600" cy="5904656"/>
              </a:xfrm>
            </p:spPr>
            <p:txBody>
              <a:bodyPr>
                <a:normAutofit fontScale="90000"/>
              </a:bodyPr>
              <a:lstStyle/>
              <a:p>
                <a:r>
                  <a:rPr lang="cs-CZ" b="1" dirty="0" smtClean="0"/>
                  <a:t/>
                </a:r>
                <a:br>
                  <a:rPr lang="cs-CZ" b="1" dirty="0" smtClean="0"/>
                </a:br>
                <a:r>
                  <a:rPr lang="cs-CZ" sz="4900" b="1" dirty="0" smtClean="0">
                    <a:solidFill>
                      <a:srgbClr val="660066"/>
                    </a:solidFill>
                  </a:rPr>
                  <a:t>Energie</a:t>
                </a:r>
                <a:r>
                  <a:rPr lang="cs-CZ" sz="4900" b="1" dirty="0" smtClean="0"/>
                  <a:t>………………</a:t>
                </a:r>
                <a:r>
                  <a:rPr lang="cs-CZ" sz="4900" b="1" dirty="0" err="1" smtClean="0">
                    <a:solidFill>
                      <a:srgbClr val="660066"/>
                    </a:solidFill>
                  </a:rPr>
                  <a:t>E</a:t>
                </a:r>
                <a:r>
                  <a:rPr lang="cs-CZ" sz="4900" b="1" baseline="-25000" dirty="0" err="1" smtClean="0">
                    <a:solidFill>
                      <a:srgbClr val="660066"/>
                    </a:solidFill>
                  </a:rPr>
                  <a:t>k</a:t>
                </a:r>
                <a:r>
                  <a:rPr lang="cs-CZ" sz="4900" b="1" dirty="0" smtClean="0"/>
                  <a:t> </a:t>
                </a:r>
                <a:r>
                  <a:rPr lang="cs-CZ" sz="49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9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49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4900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sz="4900" b="1" dirty="0"/>
                  <a:t> . </a:t>
                </a:r>
                <a:r>
                  <a:rPr lang="cs-CZ" sz="4900" b="1" dirty="0">
                    <a:solidFill>
                      <a:schemeClr val="accent2"/>
                    </a:solidFill>
                  </a:rPr>
                  <a:t>m</a:t>
                </a:r>
                <a:r>
                  <a:rPr lang="cs-CZ" sz="4900" b="1" dirty="0"/>
                  <a:t> . </a:t>
                </a:r>
                <a:r>
                  <a:rPr lang="cs-CZ" sz="4900" b="1" dirty="0" smtClean="0">
                    <a:solidFill>
                      <a:schemeClr val="accent1"/>
                    </a:solidFill>
                  </a:rPr>
                  <a:t>v</a:t>
                </a:r>
                <a:r>
                  <a:rPr lang="cs-CZ" sz="4900" b="1" baseline="30000" dirty="0" smtClean="0"/>
                  <a:t>2</a:t>
                </a:r>
                <a:br>
                  <a:rPr lang="cs-CZ" sz="4900" b="1" baseline="30000" dirty="0" smtClean="0"/>
                </a:br>
                <a:r>
                  <a:rPr lang="cs-CZ" sz="4900" b="1" baseline="30000" dirty="0" smtClean="0"/>
                  <a:t/>
                </a:r>
                <a:br>
                  <a:rPr lang="cs-CZ" sz="4900" b="1" baseline="30000" dirty="0" smtClean="0"/>
                </a:br>
                <a:r>
                  <a:rPr lang="cs-CZ" sz="4900" b="1" baseline="30000" dirty="0" smtClean="0"/>
                  <a:t>  </a:t>
                </a:r>
                <a:br>
                  <a:rPr lang="cs-CZ" sz="4900" b="1" baseline="30000" dirty="0" smtClean="0"/>
                </a:br>
                <a:r>
                  <a:rPr lang="cs-CZ" sz="4900" b="1" baseline="30000" dirty="0" smtClean="0">
                    <a:solidFill>
                      <a:schemeClr val="accent1"/>
                    </a:solidFill>
                  </a:rPr>
                  <a:t> </a:t>
                </a:r>
                <a:r>
                  <a:rPr lang="cs-CZ" sz="4900" b="1" dirty="0" smtClean="0">
                    <a:solidFill>
                      <a:schemeClr val="accent1"/>
                    </a:solidFill>
                  </a:rPr>
                  <a:t>rychlost</a:t>
                </a:r>
                <a:r>
                  <a:rPr lang="cs-CZ" sz="4900" b="1" dirty="0" smtClean="0"/>
                  <a:t>…………………….</a:t>
                </a:r>
                <a:r>
                  <a:rPr lang="cs-CZ" sz="4900" b="1" dirty="0" smtClean="0">
                    <a:solidFill>
                      <a:schemeClr val="accent1"/>
                    </a:solidFill>
                  </a:rPr>
                  <a:t>v</a:t>
                </a:r>
                <a:r>
                  <a:rPr lang="cs-CZ" sz="4900" b="1" dirty="0" smtClean="0"/>
                  <a:t> </a:t>
                </a:r>
                <a:r>
                  <a:rPr lang="cs-CZ" sz="4900" b="1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sz="4900" b="1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sz="49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4900" b="1" i="1">
                                <a:latin typeface="Cambria Math"/>
                              </a:rPr>
                              <m:t>𝟐</m:t>
                            </m:r>
                            <m:r>
                              <a:rPr lang="cs-CZ" sz="4900" b="1" i="1">
                                <a:latin typeface="Cambria Math"/>
                              </a:rPr>
                              <m:t>.</m:t>
                            </m:r>
                            <m:r>
                              <m:rPr>
                                <m:nor/>
                              </m:rPr>
                              <a:rPr lang="cs-CZ" sz="4900" b="1" smtClean="0">
                                <a:solidFill>
                                  <a:srgbClr val="660066"/>
                                </a:solidFill>
                              </a:rPr>
                              <m:t>E</m:t>
                            </m:r>
                            <m:r>
                              <m:rPr>
                                <m:nor/>
                              </m:rPr>
                              <a:rPr lang="cs-CZ" sz="4900" b="1" baseline="-25000" smtClean="0">
                                <a:solidFill>
                                  <a:srgbClr val="660066"/>
                                </a:solidFill>
                              </a:rPr>
                              <m:t>k</m:t>
                            </m:r>
                          </m:num>
                          <m:den>
                            <m:r>
                              <a:rPr lang="cs-CZ" sz="4900" b="1" i="0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𝐦</m:t>
                            </m:r>
                          </m:den>
                        </m:f>
                      </m:e>
                    </m:rad>
                  </m:oMath>
                </a14:m>
                <a:r>
                  <a:rPr lang="cs-CZ" sz="4900" b="1" dirty="0" smtClean="0"/>
                  <a:t> </a:t>
                </a:r>
                <a:br>
                  <a:rPr lang="cs-CZ" sz="4900" b="1" dirty="0" smtClean="0"/>
                </a:br>
                <a:r>
                  <a:rPr lang="cs-CZ" sz="4900" b="1" dirty="0" smtClean="0"/>
                  <a:t/>
                </a:r>
                <a:br>
                  <a:rPr lang="cs-CZ" sz="4900" b="1" dirty="0" smtClean="0"/>
                </a:br>
                <a:r>
                  <a:rPr lang="cs-CZ" sz="4900" b="1" dirty="0" smtClean="0"/>
                  <a:t/>
                </a:r>
                <a:br>
                  <a:rPr lang="cs-CZ" sz="4900" b="1" dirty="0" smtClean="0"/>
                </a:br>
                <a:r>
                  <a:rPr lang="cs-CZ" sz="4900" b="1" dirty="0" smtClean="0">
                    <a:solidFill>
                      <a:schemeClr val="accent2"/>
                    </a:solidFill>
                  </a:rPr>
                  <a:t>hmotnost</a:t>
                </a:r>
                <a:r>
                  <a:rPr lang="cs-CZ" sz="4900" b="1" dirty="0" smtClean="0"/>
                  <a:t>…………………...</a:t>
                </a:r>
                <a:r>
                  <a:rPr lang="cs-CZ" sz="4900" b="1" dirty="0" smtClean="0">
                    <a:solidFill>
                      <a:schemeClr val="accent2"/>
                    </a:solidFill>
                  </a:rPr>
                  <a:t>m</a:t>
                </a:r>
                <a:r>
                  <a:rPr lang="cs-CZ" sz="4900" b="1" dirty="0" smtClean="0"/>
                  <a:t> </a:t>
                </a:r>
                <a:r>
                  <a:rPr lang="cs-CZ" sz="49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9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4900" b="1" i="1">
                            <a:latin typeface="Cambria Math"/>
                          </a:rPr>
                          <m:t>𝟐</m:t>
                        </m:r>
                        <m:r>
                          <a:rPr lang="cs-CZ" sz="4900" b="1" i="1">
                            <a:latin typeface="Cambria Math"/>
                          </a:rPr>
                          <m:t> .</m:t>
                        </m:r>
                        <m:r>
                          <m:rPr>
                            <m:nor/>
                          </m:rPr>
                          <a:rPr lang="cs-CZ" sz="4900" b="1" smtClean="0">
                            <a:solidFill>
                              <a:srgbClr val="660066"/>
                            </a:solidFill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cs-CZ" sz="4900" b="1" baseline="-25000" smtClean="0">
                            <a:solidFill>
                              <a:srgbClr val="660066"/>
                            </a:solidFill>
                          </a:rPr>
                          <m:t>k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4900" b="1" dirty="0" smtClean="0">
                            <a:solidFill>
                              <a:schemeClr val="accent1"/>
                            </a:solidFill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cs-CZ" sz="4900" b="1" baseline="30000" dirty="0"/>
                          <m:t>2 </m:t>
                        </m:r>
                      </m:den>
                    </m:f>
                  </m:oMath>
                </a14:m>
                <a:r>
                  <a:rPr lang="cs-CZ" sz="4900" b="1" dirty="0"/>
                  <a:t/>
                </a:r>
                <a:br>
                  <a:rPr lang="cs-CZ" sz="4900" b="1" dirty="0"/>
                </a:br>
                <a:r>
                  <a:rPr lang="cs-CZ" sz="4900" b="1" baseline="30000" dirty="0"/>
                  <a:t/>
                </a:r>
                <a:br>
                  <a:rPr lang="cs-CZ" sz="4900" b="1" baseline="30000" dirty="0"/>
                </a:br>
                <a:endParaRPr lang="cs-CZ" sz="4900" b="1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 rot="10800000" flipV="1">
                <a:off x="457200" y="620688"/>
                <a:ext cx="8229600" cy="5904656"/>
              </a:xfrm>
              <a:blipFill rotWithShape="1">
                <a:blip r:embed="rId2"/>
                <a:stretch>
                  <a:fillRect t="-19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5175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584176"/>
          </a:xfrm>
        </p:spPr>
        <p:txBody>
          <a:bodyPr>
            <a:normAutofit/>
          </a:bodyPr>
          <a:lstStyle/>
          <a:p>
            <a:pPr algn="just"/>
            <a:r>
              <a:rPr lang="cs-CZ" sz="3600" b="1" i="1" dirty="0" smtClean="0"/>
              <a:t>Př. 1</a:t>
            </a:r>
            <a:r>
              <a:rPr lang="cs-CZ" sz="3600" dirty="0" smtClean="0"/>
              <a:t>. Jakou </a:t>
            </a:r>
            <a:r>
              <a:rPr lang="cs-CZ" sz="3600" dirty="0" smtClean="0">
                <a:solidFill>
                  <a:srgbClr val="660066"/>
                </a:solidFill>
              </a:rPr>
              <a:t>pohybovou energii </a:t>
            </a:r>
            <a:r>
              <a:rPr lang="cs-CZ" sz="3600" dirty="0" smtClean="0"/>
              <a:t>má auto o </a:t>
            </a:r>
            <a:r>
              <a:rPr lang="cs-CZ" sz="3600" dirty="0" smtClean="0">
                <a:solidFill>
                  <a:schemeClr val="accent2"/>
                </a:solidFill>
              </a:rPr>
              <a:t>hmotnosti 1,2 t </a:t>
            </a:r>
            <a:r>
              <a:rPr lang="cs-CZ" sz="3600" dirty="0" smtClean="0"/>
              <a:t>jedoucí </a:t>
            </a:r>
            <a:r>
              <a:rPr lang="cs-CZ" sz="3600" dirty="0" smtClean="0">
                <a:solidFill>
                  <a:schemeClr val="accent5"/>
                </a:solidFill>
              </a:rPr>
              <a:t>rychlostí 72 </a:t>
            </a:r>
            <a:r>
              <a:rPr lang="cs-CZ" sz="3600" dirty="0" smtClean="0">
                <a:solidFill>
                  <a:schemeClr val="accent5"/>
                </a:solidFill>
              </a:rPr>
              <a:t>km/h</a:t>
            </a:r>
            <a:r>
              <a:rPr lang="cs-CZ" sz="3600" dirty="0" smtClean="0"/>
              <a:t>?</a:t>
            </a:r>
            <a:endParaRPr lang="cs-CZ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00808"/>
                <a:ext cx="8229600" cy="475252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2"/>
                    </a:solidFill>
                  </a:rPr>
                  <a:t>m = 1,2 t = 1200 kg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5"/>
                    </a:solidFill>
                  </a:rPr>
                  <a:t>v = 72 km/h = 20 m/s</a:t>
                </a:r>
              </a:p>
              <a:p>
                <a:pPr marL="0" indent="0">
                  <a:buNone/>
                </a:pPr>
                <a:r>
                  <a:rPr lang="cs-CZ" dirty="0" err="1" smtClean="0">
                    <a:solidFill>
                      <a:srgbClr val="660066"/>
                    </a:solidFill>
                  </a:rPr>
                  <a:t>E</a:t>
                </a:r>
                <a:r>
                  <a:rPr lang="cs-CZ" baseline="-25000" dirty="0" err="1" smtClean="0">
                    <a:solidFill>
                      <a:srgbClr val="660066"/>
                    </a:solidFill>
                  </a:rPr>
                  <a:t>k</a:t>
                </a:r>
                <a:r>
                  <a:rPr lang="cs-CZ" dirty="0" smtClean="0">
                    <a:solidFill>
                      <a:srgbClr val="660066"/>
                    </a:solidFill>
                  </a:rPr>
                  <a:t> = ?</a:t>
                </a:r>
              </a:p>
              <a:p>
                <a:pPr marL="0" indent="0">
                  <a:buNone/>
                </a:pPr>
                <a:r>
                  <a:rPr lang="cs-CZ" dirty="0">
                    <a:solidFill>
                      <a:srgbClr val="660066"/>
                    </a:solidFill>
                  </a:rPr>
                  <a:t>E</a:t>
                </a:r>
                <a:r>
                  <a:rPr lang="cs-CZ" baseline="-25000" dirty="0" err="1">
                    <a:solidFill>
                      <a:srgbClr val="660066"/>
                    </a:solidFill>
                  </a:rPr>
                  <a:t>k</a:t>
                </a:r>
                <a:r>
                  <a:rPr lang="cs-CZ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/>
                  <a:t> . </a:t>
                </a:r>
                <a:r>
                  <a:rPr lang="cs-CZ" dirty="0">
                    <a:solidFill>
                      <a:schemeClr val="accent2"/>
                    </a:solidFill>
                  </a:rPr>
                  <a:t>m</a:t>
                </a:r>
                <a:r>
                  <a:rPr lang="cs-CZ" dirty="0"/>
                  <a:t> . </a:t>
                </a:r>
                <a:r>
                  <a:rPr lang="cs-CZ" dirty="0">
                    <a:solidFill>
                      <a:schemeClr val="accent5"/>
                    </a:solidFill>
                  </a:rPr>
                  <a:t>v</a:t>
                </a:r>
                <a:r>
                  <a:rPr lang="cs-CZ" baseline="30000" dirty="0"/>
                  <a:t>2</a:t>
                </a:r>
              </a:p>
              <a:p>
                <a:pPr marL="0" indent="0">
                  <a:buNone/>
                </a:pPr>
                <a:r>
                  <a:rPr lang="cs-CZ" dirty="0" err="1" smtClean="0"/>
                  <a:t>E</a:t>
                </a:r>
                <a:r>
                  <a:rPr lang="cs-CZ" baseline="-25000" dirty="0" err="1" smtClean="0"/>
                  <a:t>k</a:t>
                </a:r>
                <a:r>
                  <a:rPr lang="cs-CZ" baseline="-25000" dirty="0" smtClean="0"/>
                  <a:t> </a:t>
                </a:r>
                <a:r>
                  <a:rPr lang="cs-CZ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 .</m:t>
                    </m:r>
                  </m:oMath>
                </a14:m>
                <a:r>
                  <a:rPr lang="cs-CZ" dirty="0" smtClean="0"/>
                  <a:t> 1200 . </a:t>
                </a:r>
                <a:r>
                  <a:rPr lang="cs-CZ" dirty="0" smtClean="0"/>
                  <a:t>20²</a:t>
                </a: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err="1" smtClean="0"/>
                  <a:t>E</a:t>
                </a:r>
                <a:r>
                  <a:rPr lang="cs-CZ" baseline="-25000" dirty="0" err="1" smtClean="0"/>
                  <a:t>k</a:t>
                </a:r>
                <a:r>
                  <a:rPr lang="cs-CZ" baseline="-25000" dirty="0" smtClean="0"/>
                  <a:t> </a:t>
                </a:r>
                <a:r>
                  <a:rPr lang="cs-CZ" dirty="0" smtClean="0"/>
                  <a:t> = </a:t>
                </a:r>
                <a:r>
                  <a:rPr lang="cs-CZ" dirty="0" smtClean="0"/>
                  <a:t>240</a:t>
                </a:r>
                <a:r>
                  <a:rPr lang="cs-CZ" dirty="0" smtClean="0"/>
                  <a:t>000 </a:t>
                </a:r>
                <a:r>
                  <a:rPr lang="cs-CZ" dirty="0" smtClean="0"/>
                  <a:t>J = </a:t>
                </a:r>
                <a:r>
                  <a:rPr lang="cs-CZ" dirty="0" smtClean="0"/>
                  <a:t>240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kJ</a:t>
                </a: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 </a:t>
                </a:r>
                <a:r>
                  <a:rPr lang="cs-CZ" dirty="0" smtClean="0">
                    <a:solidFill>
                      <a:srgbClr val="660066"/>
                    </a:solidFill>
                  </a:rPr>
                  <a:t>Auto má pohybovou energii </a:t>
                </a:r>
                <a:r>
                  <a:rPr lang="cs-CZ" dirty="0" smtClean="0">
                    <a:solidFill>
                      <a:srgbClr val="660066"/>
                    </a:solidFill>
                  </a:rPr>
                  <a:t>240</a:t>
                </a:r>
                <a:r>
                  <a:rPr lang="cs-CZ" dirty="0" smtClean="0">
                    <a:solidFill>
                      <a:srgbClr val="660066"/>
                    </a:solidFill>
                  </a:rPr>
                  <a:t> </a:t>
                </a:r>
                <a:r>
                  <a:rPr lang="cs-CZ" dirty="0" err="1" smtClean="0">
                    <a:solidFill>
                      <a:srgbClr val="660066"/>
                    </a:solidFill>
                  </a:rPr>
                  <a:t>kJ</a:t>
                </a:r>
                <a:r>
                  <a:rPr lang="cs-CZ" dirty="0" smtClean="0">
                    <a:solidFill>
                      <a:srgbClr val="660066"/>
                    </a:solidFill>
                  </a:rPr>
                  <a:t>.</a:t>
                </a:r>
              </a:p>
              <a:p>
                <a:pPr marL="0" indent="0">
                  <a:buNone/>
                </a:pPr>
                <a:endParaRPr lang="cs-CZ" dirty="0">
                  <a:solidFill>
                    <a:srgbClr val="660066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00808"/>
                <a:ext cx="8229600" cy="4752528"/>
              </a:xfrm>
              <a:blipFill rotWithShape="1">
                <a:blip r:embed="rId2"/>
                <a:stretch>
                  <a:fillRect l="-1852" t="-1667" b="-5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501008"/>
            <a:ext cx="388843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21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3600" b="1" i="1" dirty="0" smtClean="0"/>
              <a:t>Př. 2</a:t>
            </a:r>
            <a:r>
              <a:rPr lang="cs-CZ" sz="3600" dirty="0" smtClean="0"/>
              <a:t>. Jakou </a:t>
            </a:r>
            <a:r>
              <a:rPr lang="cs-CZ" sz="3600" dirty="0" smtClean="0">
                <a:solidFill>
                  <a:schemeClr val="accent5"/>
                </a:solidFill>
              </a:rPr>
              <a:t>rychlostí </a:t>
            </a:r>
            <a:r>
              <a:rPr lang="cs-CZ" sz="3600" dirty="0" smtClean="0"/>
              <a:t>běží student o </a:t>
            </a:r>
            <a:r>
              <a:rPr lang="cs-CZ" sz="3600" dirty="0" smtClean="0">
                <a:solidFill>
                  <a:schemeClr val="accent2"/>
                </a:solidFill>
              </a:rPr>
              <a:t>hmotnosti</a:t>
            </a:r>
            <a:r>
              <a:rPr lang="cs-CZ" sz="3600" dirty="0" smtClean="0"/>
              <a:t> </a:t>
            </a:r>
            <a:r>
              <a:rPr lang="cs-CZ" sz="3600" dirty="0" smtClean="0">
                <a:solidFill>
                  <a:schemeClr val="accent2"/>
                </a:solidFill>
              </a:rPr>
              <a:t>62 kg</a:t>
            </a:r>
            <a:r>
              <a:rPr lang="cs-CZ" sz="3600" dirty="0" smtClean="0"/>
              <a:t>, je-li jeho </a:t>
            </a:r>
            <a:r>
              <a:rPr lang="cs-CZ" sz="3600" dirty="0" smtClean="0">
                <a:solidFill>
                  <a:srgbClr val="660066"/>
                </a:solidFill>
              </a:rPr>
              <a:t>pohybová energie 0,496 </a:t>
            </a:r>
            <a:r>
              <a:rPr lang="cs-CZ" sz="3600" dirty="0" err="1" smtClean="0">
                <a:solidFill>
                  <a:srgbClr val="660066"/>
                </a:solidFill>
              </a:rPr>
              <a:t>kJ</a:t>
            </a:r>
            <a:r>
              <a:rPr lang="cs-CZ" sz="3600" dirty="0" smtClean="0"/>
              <a:t>? </a:t>
            </a:r>
            <a:endParaRPr lang="cs-CZ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2578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2"/>
                    </a:solidFill>
                  </a:rPr>
                  <a:t>m = 62 kg</a:t>
                </a:r>
              </a:p>
              <a:p>
                <a:pPr marL="0" indent="0">
                  <a:buNone/>
                </a:pPr>
                <a:r>
                  <a:rPr lang="cs-CZ" dirty="0" err="1" smtClean="0">
                    <a:solidFill>
                      <a:srgbClr val="660066"/>
                    </a:solidFill>
                  </a:rPr>
                  <a:t>E</a:t>
                </a:r>
                <a:r>
                  <a:rPr lang="cs-CZ" baseline="-25000" dirty="0" err="1" smtClean="0">
                    <a:solidFill>
                      <a:srgbClr val="660066"/>
                    </a:solidFill>
                  </a:rPr>
                  <a:t>k</a:t>
                </a:r>
                <a:r>
                  <a:rPr lang="cs-CZ" baseline="-25000" dirty="0" smtClean="0">
                    <a:solidFill>
                      <a:srgbClr val="660066"/>
                    </a:solidFill>
                  </a:rPr>
                  <a:t> </a:t>
                </a:r>
                <a:r>
                  <a:rPr lang="cs-CZ" dirty="0" smtClean="0">
                    <a:solidFill>
                      <a:srgbClr val="660066"/>
                    </a:solidFill>
                  </a:rPr>
                  <a:t> = 0,496 </a:t>
                </a:r>
                <a:r>
                  <a:rPr lang="cs-CZ" dirty="0" err="1" smtClean="0">
                    <a:solidFill>
                      <a:srgbClr val="660066"/>
                    </a:solidFill>
                  </a:rPr>
                  <a:t>kJ</a:t>
                </a:r>
                <a:r>
                  <a:rPr lang="cs-CZ" dirty="0" smtClean="0">
                    <a:solidFill>
                      <a:srgbClr val="660066"/>
                    </a:solidFill>
                  </a:rPr>
                  <a:t> = 496 J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5"/>
                    </a:solidFill>
                  </a:rPr>
                  <a:t>v </a:t>
                </a:r>
                <a:r>
                  <a:rPr lang="cs-CZ" dirty="0" smtClean="0">
                    <a:solidFill>
                      <a:schemeClr val="accent5"/>
                    </a:solidFill>
                  </a:rPr>
                  <a:t>= </a:t>
                </a:r>
                <a:r>
                  <a:rPr lang="cs-CZ" dirty="0" smtClean="0">
                    <a:solidFill>
                      <a:schemeClr val="accent5"/>
                    </a:solidFill>
                  </a:rPr>
                  <a:t>?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5"/>
                    </a:solidFill>
                  </a:rPr>
                  <a:t>v</a:t>
                </a:r>
                <a:r>
                  <a:rPr lang="cs-CZ" dirty="0" smtClean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</a:rPr>
                              <m:t>2.</m:t>
                            </m:r>
                            <m:r>
                              <m:rPr>
                                <m:nor/>
                              </m:rPr>
                              <a:rPr lang="cs-CZ" smtClean="0">
                                <a:solidFill>
                                  <a:srgbClr val="660066"/>
                                </a:solidFill>
                              </a:rPr>
                              <m:t>E</m:t>
                            </m:r>
                            <m:r>
                              <m:rPr>
                                <m:nor/>
                              </m:rPr>
                              <a:rPr lang="cs-CZ" baseline="-25000" smtClean="0">
                                <a:solidFill>
                                  <a:srgbClr val="660066"/>
                                </a:solidFill>
                              </a:rPr>
                              <m:t>k</m:t>
                            </m:r>
                          </m:num>
                          <m:den>
                            <m:r>
                              <a:rPr lang="cs-CZ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𝑚</m:t>
                            </m:r>
                          </m:den>
                        </m:f>
                      </m:e>
                    </m:rad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v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</a:rPr>
                              <m:t>2 . 496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/>
                              </a:rPr>
                              <m:t>62</m:t>
                            </m:r>
                          </m:den>
                        </m:f>
                      </m:e>
                    </m:rad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v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0" i="1" smtClean="0">
                            <a:latin typeface="Cambria Math"/>
                          </a:rPr>
                          <m:t>16</m:t>
                        </m:r>
                      </m:e>
                    </m:rad>
                  </m:oMath>
                </a14:m>
                <a:r>
                  <a:rPr lang="cs-CZ" dirty="0" smtClean="0"/>
                  <a:t> = 4 m/s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5"/>
                    </a:solidFill>
                  </a:rPr>
                  <a:t>Student běží </a:t>
                </a:r>
                <a:r>
                  <a:rPr lang="cs-CZ" dirty="0" smtClean="0">
                    <a:solidFill>
                      <a:schemeClr val="accent5"/>
                    </a:solidFill>
                  </a:rPr>
                  <a:t>rychlostí  </a:t>
                </a:r>
                <a:r>
                  <a:rPr lang="cs-CZ" dirty="0" smtClean="0">
                    <a:solidFill>
                      <a:schemeClr val="accent5"/>
                    </a:solidFill>
                  </a:rPr>
                  <a:t>4 m/s.</a:t>
                </a:r>
                <a:endParaRPr lang="cs-CZ" dirty="0">
                  <a:solidFill>
                    <a:schemeClr val="accent5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257800"/>
              </a:xfrm>
              <a:blipFill rotWithShape="1">
                <a:blip r:embed="rId2"/>
                <a:stretch>
                  <a:fillRect l="-1852" t="-24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212976"/>
            <a:ext cx="352839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69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3200" b="1" i="1" dirty="0" smtClean="0"/>
              <a:t>Př. 3. </a:t>
            </a:r>
            <a:r>
              <a:rPr lang="cs-CZ" sz="3200" dirty="0" smtClean="0"/>
              <a:t>Jakou </a:t>
            </a:r>
            <a:r>
              <a:rPr lang="cs-CZ" sz="3200" dirty="0" smtClean="0">
                <a:solidFill>
                  <a:schemeClr val="accent2"/>
                </a:solidFill>
              </a:rPr>
              <a:t>hmotnost</a:t>
            </a:r>
            <a:r>
              <a:rPr lang="cs-CZ" sz="3200" dirty="0" smtClean="0"/>
              <a:t> má bowlingová koule, která při </a:t>
            </a:r>
            <a:r>
              <a:rPr lang="cs-CZ" sz="3200" dirty="0" smtClean="0">
                <a:solidFill>
                  <a:schemeClr val="accent5"/>
                </a:solidFill>
              </a:rPr>
              <a:t>rychlosti</a:t>
            </a:r>
            <a:r>
              <a:rPr lang="cs-CZ" sz="3200" dirty="0" smtClean="0"/>
              <a:t> </a:t>
            </a:r>
            <a:r>
              <a:rPr lang="cs-CZ" sz="3200" dirty="0" smtClean="0">
                <a:solidFill>
                  <a:schemeClr val="accent5"/>
                </a:solidFill>
              </a:rPr>
              <a:t>12 m/s </a:t>
            </a:r>
            <a:r>
              <a:rPr lang="cs-CZ" sz="3200" dirty="0" smtClean="0"/>
              <a:t>má </a:t>
            </a:r>
            <a:r>
              <a:rPr lang="cs-CZ" sz="3200" dirty="0" smtClean="0">
                <a:solidFill>
                  <a:srgbClr val="660066"/>
                </a:solidFill>
              </a:rPr>
              <a:t>pohybovou energii 0,36 </a:t>
            </a:r>
            <a:r>
              <a:rPr lang="cs-CZ" sz="3200" dirty="0" err="1" smtClean="0">
                <a:solidFill>
                  <a:srgbClr val="660066"/>
                </a:solidFill>
              </a:rPr>
              <a:t>kJ</a:t>
            </a:r>
            <a:r>
              <a:rPr lang="cs-CZ" sz="3200" dirty="0" smtClean="0"/>
              <a:t>?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556792"/>
                <a:ext cx="8229600" cy="485313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cs-CZ" dirty="0" smtClean="0">
                    <a:solidFill>
                      <a:srgbClr val="660066"/>
                    </a:solidFill>
                  </a:rPr>
                  <a:t>E</a:t>
                </a:r>
                <a:r>
                  <a:rPr lang="cs-CZ" baseline="-25000" dirty="0" err="1" smtClean="0">
                    <a:solidFill>
                      <a:srgbClr val="660066"/>
                    </a:solidFill>
                  </a:rPr>
                  <a:t>k</a:t>
                </a:r>
                <a:r>
                  <a:rPr lang="cs-CZ" baseline="-25000" dirty="0" smtClean="0">
                    <a:solidFill>
                      <a:srgbClr val="660066"/>
                    </a:solidFill>
                  </a:rPr>
                  <a:t> </a:t>
                </a:r>
                <a:r>
                  <a:rPr lang="cs-CZ" dirty="0" smtClean="0">
                    <a:solidFill>
                      <a:srgbClr val="660066"/>
                    </a:solidFill>
                  </a:rPr>
                  <a:t> = 0,36 </a:t>
                </a:r>
                <a:r>
                  <a:rPr lang="cs-CZ" dirty="0" err="1" smtClean="0">
                    <a:solidFill>
                      <a:srgbClr val="660066"/>
                    </a:solidFill>
                  </a:rPr>
                  <a:t>kJ</a:t>
                </a:r>
                <a:r>
                  <a:rPr lang="cs-CZ" dirty="0" smtClean="0">
                    <a:solidFill>
                      <a:srgbClr val="660066"/>
                    </a:solidFill>
                  </a:rPr>
                  <a:t> = 360 J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5"/>
                    </a:solidFill>
                  </a:rPr>
                  <a:t>v = 12 m/s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2"/>
                    </a:solidFill>
                  </a:rPr>
                  <a:t>m = ?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2"/>
                    </a:solidFill>
                  </a:rPr>
                  <a:t>m</a:t>
                </a:r>
                <a:r>
                  <a:rPr lang="cs-CZ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2 .</m:t>
                        </m:r>
                        <m:r>
                          <m:rPr>
                            <m:nor/>
                          </m:rPr>
                          <a:rPr lang="cs-CZ" smtClean="0">
                            <a:solidFill>
                              <a:srgbClr val="660066"/>
                            </a:solidFill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cs-CZ" baseline="-25000" smtClean="0">
                            <a:solidFill>
                              <a:srgbClr val="660066"/>
                            </a:solidFill>
                          </a:rPr>
                          <m:t>k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dirty="0" smtClean="0">
                            <a:solidFill>
                              <a:schemeClr val="accent5"/>
                            </a:solidFill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cs-CZ" baseline="30000" dirty="0"/>
                          <m:t>2 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2 . 360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b="0" i="0" smtClean="0">
                            <a:latin typeface="Cambria Math"/>
                          </a:rPr>
                          <m:t>12</m:t>
                        </m:r>
                        <m:r>
                          <m:rPr>
                            <m:nor/>
                          </m:rPr>
                          <a:rPr lang="cs-CZ" baseline="30000" dirty="0"/>
                          <m:t>2 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m = 5 kg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2"/>
                    </a:solidFill>
                  </a:rPr>
                  <a:t>Koule váží 5 kg.</a:t>
                </a:r>
                <a:endParaRPr lang="cs-CZ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556792"/>
                <a:ext cx="8229600" cy="4853136"/>
              </a:xfrm>
              <a:blipFill rotWithShape="1">
                <a:blip r:embed="rId2"/>
                <a:stretch>
                  <a:fillRect l="-1926" t="-1633" b="-2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284984"/>
            <a:ext cx="345638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67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4000" dirty="0" smtClean="0">
                <a:solidFill>
                  <a:srgbClr val="660066"/>
                </a:solidFill>
              </a:rPr>
              <a:t>CVIČENÍ </a:t>
            </a:r>
            <a:r>
              <a:rPr lang="cs-CZ" sz="4000" dirty="0">
                <a:solidFill>
                  <a:srgbClr val="660066"/>
                </a:solidFill>
              </a:rPr>
              <a:t>1                                    ZADÁNÍ</a:t>
            </a:r>
          </a:p>
          <a:p>
            <a:pPr marL="0" indent="0">
              <a:buNone/>
            </a:pPr>
            <a:r>
              <a:rPr lang="cs-CZ" sz="4000" dirty="0" smtClean="0"/>
              <a:t>        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sz="3600" dirty="0" smtClean="0"/>
              <a:t>Jakou pohybovou energii má letadlo o hmotnosti 25 t,  letí-li rychlostí </a:t>
            </a:r>
            <a:r>
              <a:rPr lang="cs-CZ" sz="3600" dirty="0" smtClean="0"/>
              <a:t>720 km/h?</a:t>
            </a:r>
            <a:endParaRPr lang="cs-CZ" sz="3600" dirty="0" smtClean="0"/>
          </a:p>
          <a:p>
            <a:pPr marL="514350" indent="-514350">
              <a:buAutoNum type="arabicPeriod"/>
            </a:pPr>
            <a:r>
              <a:rPr lang="cs-CZ" sz="3600" dirty="0" smtClean="0"/>
              <a:t>Jakou rychlostí letí orel o hmotnosti 400 </a:t>
            </a:r>
            <a:r>
              <a:rPr lang="cs-CZ" sz="3600" dirty="0" smtClean="0"/>
              <a:t>dkg, je-li </a:t>
            </a:r>
            <a:r>
              <a:rPr lang="cs-CZ" sz="3600" dirty="0" smtClean="0"/>
              <a:t>jeho pohybová energie 1,25 </a:t>
            </a:r>
            <a:r>
              <a:rPr lang="cs-CZ" sz="3600" dirty="0" err="1" smtClean="0"/>
              <a:t>kJ</a:t>
            </a:r>
            <a:r>
              <a:rPr lang="cs-CZ" sz="3600" dirty="0" smtClean="0"/>
              <a:t>? </a:t>
            </a:r>
          </a:p>
          <a:p>
            <a:pPr marL="514350" indent="-514350">
              <a:buAutoNum type="arabicPeriod"/>
            </a:pPr>
            <a:r>
              <a:rPr lang="cs-CZ" sz="3600" dirty="0" smtClean="0"/>
              <a:t>Pohybová energie bruslaře jedoucího rychlostí 36 km/h je 2,75 </a:t>
            </a:r>
            <a:r>
              <a:rPr lang="cs-CZ" sz="3600" dirty="0" err="1" smtClean="0"/>
              <a:t>kJ</a:t>
            </a:r>
            <a:r>
              <a:rPr lang="cs-CZ" sz="3600" dirty="0" smtClean="0"/>
              <a:t>. Urči jeho hmotnost.</a:t>
            </a:r>
          </a:p>
        </p:txBody>
      </p:sp>
    </p:spTree>
    <p:extLst>
      <p:ext uri="{BB962C8B-B14F-4D97-AF65-F5344CB8AC3E}">
        <p14:creationId xmlns:p14="http://schemas.microsoft.com/office/powerpoint/2010/main" val="3630830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660066"/>
                </a:solidFill>
              </a:rPr>
              <a:t>CVIČENÍ 1                                             </a:t>
            </a:r>
            <a:r>
              <a:rPr lang="cs-CZ" sz="3600" dirty="0" smtClean="0">
                <a:solidFill>
                  <a:srgbClr val="FF0000"/>
                </a:solidFill>
              </a:rPr>
              <a:t>ŘEŠENÍ</a:t>
            </a:r>
            <a:endParaRPr lang="cs-CZ" sz="3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cs-CZ" dirty="0" smtClean="0"/>
              </a:p>
              <a:p>
                <a:pPr marL="514350" indent="-514350">
                  <a:buAutoNum type="arabicPeriod"/>
                </a:pPr>
                <a:r>
                  <a:rPr lang="cs-CZ" dirty="0" err="1" smtClean="0"/>
                  <a:t>E</a:t>
                </a:r>
                <a:r>
                  <a:rPr lang="cs-CZ" baseline="-25000" dirty="0" err="1" smtClean="0"/>
                  <a:t>p</a:t>
                </a:r>
                <a:r>
                  <a:rPr lang="cs-CZ" dirty="0" smtClean="0"/>
                  <a:t> =1/2. 25000. </a:t>
                </a:r>
                <a:r>
                  <a:rPr lang="cs-CZ" dirty="0" smtClean="0"/>
                  <a:t>200² </a:t>
                </a:r>
                <a:r>
                  <a:rPr lang="cs-CZ" dirty="0" smtClean="0"/>
                  <a:t>= </a:t>
                </a:r>
                <a:r>
                  <a:rPr lang="cs-CZ" dirty="0" smtClean="0"/>
                  <a:t>500</a:t>
                </a:r>
                <a:r>
                  <a:rPr lang="cs-CZ" dirty="0" smtClean="0"/>
                  <a:t> </a:t>
                </a:r>
                <a:r>
                  <a:rPr lang="cs-CZ" dirty="0" smtClean="0"/>
                  <a:t>MJ</a:t>
                </a:r>
              </a:p>
              <a:p>
                <a:pPr marL="514350" indent="-514350">
                  <a:buAutoNum type="arabicPeriod"/>
                </a:pPr>
                <a:endParaRPr lang="cs-CZ" dirty="0"/>
              </a:p>
              <a:p>
                <a:pPr marL="514350" indent="-514350">
                  <a:buAutoNum type="arabicPeriod"/>
                </a:pPr>
                <a:r>
                  <a:rPr lang="cs-CZ" dirty="0" smtClean="0"/>
                  <a:t>v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0" i="1" smtClean="0">
                            <a:latin typeface="Cambria Math"/>
                          </a:rPr>
                          <m:t>2. 1250 :4 </m:t>
                        </m:r>
                      </m:e>
                    </m:rad>
                  </m:oMath>
                </a14:m>
                <a:r>
                  <a:rPr lang="cs-CZ" dirty="0" smtClean="0"/>
                  <a:t> = 25 m/s</a:t>
                </a:r>
              </a:p>
              <a:p>
                <a:pPr marL="514350" indent="-514350">
                  <a:buAutoNum type="arabicPeriod"/>
                </a:pPr>
                <a:endParaRPr lang="cs-CZ" dirty="0"/>
              </a:p>
              <a:p>
                <a:pPr marL="514350" indent="-514350">
                  <a:buAutoNum type="arabicPeriod"/>
                </a:pPr>
                <a:r>
                  <a:rPr lang="cs-CZ" dirty="0" smtClean="0"/>
                  <a:t>m = 2 . 2750 : 10</a:t>
                </a:r>
                <a:r>
                  <a:rPr lang="cs-CZ" baseline="30000" dirty="0" smtClean="0"/>
                  <a:t>2 </a:t>
                </a:r>
                <a:r>
                  <a:rPr lang="cs-CZ" dirty="0" smtClean="0"/>
                  <a:t> = 55 kg</a:t>
                </a: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3131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rgbClr val="660066"/>
                </a:solidFill>
              </a:rPr>
              <a:t>CVIČENÍ 2                                              ZADÁNÍ</a:t>
            </a:r>
            <a:endParaRPr lang="cs-CZ" sz="3600" dirty="0">
              <a:solidFill>
                <a:srgbClr val="66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cs-CZ" sz="3600" dirty="0" smtClean="0"/>
              <a:t>Kdo má větší pohybovou </a:t>
            </a:r>
            <a:r>
              <a:rPr lang="cs-CZ" sz="3600" dirty="0" smtClean="0"/>
              <a:t>energii a o kolik: </a:t>
            </a:r>
            <a:r>
              <a:rPr lang="cs-CZ" sz="3600" dirty="0" smtClean="0"/>
              <a:t>traktor o hmotnosti 3,4 t jedoucí rychlostí 50,4 km/h nebo auto o hmotnosti 1,8 t jedoucí rychlostí </a:t>
            </a:r>
            <a:r>
              <a:rPr lang="cs-CZ" sz="3600" dirty="0" smtClean="0"/>
              <a:t>72 km/h?</a:t>
            </a:r>
            <a:endParaRPr lang="cs-CZ" sz="3600" dirty="0" smtClean="0"/>
          </a:p>
          <a:p>
            <a:pPr marL="514350" indent="-514350">
              <a:buAutoNum type="arabicPeriod"/>
            </a:pPr>
            <a:r>
              <a:rPr lang="cs-CZ" sz="3600" dirty="0" smtClean="0"/>
              <a:t>Lyžař o hmotnosti 0,07 t má pohybovou energii 7,875 </a:t>
            </a:r>
            <a:r>
              <a:rPr lang="cs-CZ" sz="3600" dirty="0" err="1" smtClean="0"/>
              <a:t>kJ</a:t>
            </a:r>
            <a:r>
              <a:rPr lang="cs-CZ" sz="3600" dirty="0" smtClean="0"/>
              <a:t>. Vypočítej jeho rychlost.</a:t>
            </a:r>
          </a:p>
          <a:p>
            <a:pPr marL="514350" indent="-514350">
              <a:buAutoNum type="arabicPeriod"/>
            </a:pPr>
            <a:r>
              <a:rPr lang="cs-CZ" sz="3600" dirty="0" smtClean="0"/>
              <a:t>Jakou hmotnost má zajíc běžící rychlostí 39,6 </a:t>
            </a:r>
            <a:r>
              <a:rPr lang="cs-CZ" sz="3600" dirty="0" smtClean="0"/>
              <a:t>km/h? </a:t>
            </a:r>
            <a:r>
              <a:rPr lang="cs-CZ" sz="3600" dirty="0" smtClean="0"/>
              <a:t>Jeho pohybová energie je 0,363 </a:t>
            </a:r>
            <a:r>
              <a:rPr lang="cs-CZ" sz="3600" dirty="0" err="1" smtClean="0"/>
              <a:t>kJ</a:t>
            </a:r>
            <a:r>
              <a:rPr lang="cs-CZ" sz="3600" dirty="0" smtClean="0"/>
              <a:t>.</a:t>
            </a:r>
          </a:p>
          <a:p>
            <a:pPr marL="514350" indent="-514350">
              <a:buAutoNum type="arabicPeriod"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8753542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439</Words>
  <Application>Microsoft Office PowerPoint</Application>
  <PresentationFormat>Předvádění na obrazovce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POHYBOVÁ ENERGIE</vt:lpstr>
      <vt:lpstr>Pohybovou energii má každé pohybující se těleso.</vt:lpstr>
      <vt:lpstr> Energie………………Ek = 1/2 . m . v2      rychlost…………………….v = √((2."Ek" )/m)    hmotnost…………………...m = (2 ."Ek" )/"v2 "   </vt:lpstr>
      <vt:lpstr>Př. 1. Jakou pohybovou energii má auto o hmotnosti 1,2 t jedoucí rychlostí 72 km/h?</vt:lpstr>
      <vt:lpstr>Př. 2. Jakou rychlostí běží student o hmotnosti 62 kg, je-li jeho pohybová energie 0,496 kJ? </vt:lpstr>
      <vt:lpstr>Př. 3. Jakou hmotnost má bowlingová koule, která při rychlosti 12 m/s má pohybovou energii 0,36 kJ?</vt:lpstr>
      <vt:lpstr>Prezentace aplikace PowerPoint</vt:lpstr>
      <vt:lpstr>CVIČENÍ 1                                             ŘEŠENÍ</vt:lpstr>
      <vt:lpstr>CVIČENÍ 2                                              ZADÁNÍ</vt:lpstr>
      <vt:lpstr>CVIČENÍ 2                                      ŘEŠENÍ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POHYBOVÁ ENERGIE</dc:title>
  <dc:creator>Ucitel</dc:creator>
  <cp:lastModifiedBy>Ucitel</cp:lastModifiedBy>
  <cp:revision>26</cp:revision>
  <dcterms:created xsi:type="dcterms:W3CDTF">2011-03-14T19:15:32Z</dcterms:created>
  <dcterms:modified xsi:type="dcterms:W3CDTF">2011-11-24T11:19:31Z</dcterms:modified>
</cp:coreProperties>
</file>