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3ED5C-9775-43E9-84B8-2D6397AE4B60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99BEB-518B-4EDB-B7FD-96A146D067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26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99BEB-518B-4EDB-B7FD-96A146D0672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48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7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6">
                    <a:lumMod val="50000"/>
                  </a:schemeClr>
                </a:solidFill>
              </a:rPr>
              <a:t>POLOHOVÁ ENERGIE</a:t>
            </a:r>
            <a:endParaRPr lang="cs-CZ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416824" cy="36004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algn="l"/>
            <a:r>
              <a:rPr lang="cs-CZ" sz="5400" b="1" dirty="0" smtClean="0"/>
              <a:t>ZNAČKA…………...</a:t>
            </a:r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cs-CZ" sz="5400" b="1" baseline="-25000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endParaRPr lang="cs-CZ" sz="5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endParaRPr lang="cs-CZ" b="1" dirty="0"/>
          </a:p>
          <a:p>
            <a:pPr algn="l"/>
            <a:r>
              <a:rPr lang="cs-CZ" sz="5400" b="1" dirty="0" smtClean="0"/>
              <a:t>JEDNOTKA…….…. </a:t>
            </a:r>
            <a:r>
              <a:rPr lang="cs-CZ" sz="5400" b="1" dirty="0" smtClean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cs-CZ" sz="5400" b="1" dirty="0" smtClean="0"/>
              <a:t>  </a:t>
            </a:r>
            <a:r>
              <a:rPr lang="cs-CZ" sz="3000" b="1" dirty="0" smtClean="0"/>
              <a:t>(JOULE)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166103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CVIČENÍ 2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r>
              <a:rPr lang="cs-CZ" baseline="-25000" dirty="0" smtClean="0"/>
              <a:t> </a:t>
            </a:r>
            <a:r>
              <a:rPr lang="cs-CZ" dirty="0" smtClean="0"/>
              <a:t> = 0,6 . 10 . 3,5 = 21 J</a:t>
            </a:r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r>
              <a:rPr lang="cs-CZ" baseline="-25000" dirty="0" smtClean="0"/>
              <a:t> 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0,9 </a:t>
            </a:r>
            <a:r>
              <a:rPr lang="cs-CZ" dirty="0"/>
              <a:t>. 10 . 2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18 J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21 – 18 = 3 J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2. h = 1600000000 : (20000 .10) = 8000 m = 8km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 m = 1680000000 : (120 . 10) </a:t>
            </a:r>
            <a:r>
              <a:rPr lang="cs-CZ" smtClean="0"/>
              <a:t>= 1400000 </a:t>
            </a:r>
            <a:r>
              <a:rPr lang="cs-CZ" dirty="0" smtClean="0"/>
              <a:t>kg 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55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http://www.google.cz/url?source=imgres&amp;ct=img&amp;q=http://hygast.eu/files/scan0008%255B1%255D.jpg&amp;sa=X&amp;ei=gCDdTYu4DpHfsgbCvYXSDg&amp;ved=0CAQQ8wc4Gg&amp;usg=AFQjCNEMEscLbppHSH0FRklc8kbGZLVlBw</a:t>
            </a:r>
          </a:p>
        </p:txBody>
      </p:sp>
    </p:spTree>
    <p:extLst>
      <p:ext uri="{BB962C8B-B14F-4D97-AF65-F5344CB8AC3E}">
        <p14:creationId xmlns:p14="http://schemas.microsoft.com/office/powerpoint/2010/main" val="41740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4258816" cy="308394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Polohovou energii má každé těleso, které je zvednuto do určité výšky nad zemí.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400" dirty="0" smtClean="0"/>
              <a:t>(Zem obvykle považujeme za místo s nulovou polohovou energií.)</a:t>
            </a: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9552" y="3789040"/>
            <a:ext cx="8064896" cy="26251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8800" b="1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cs-CZ" sz="8800" b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sz="8800" b="1" baseline="-25000" dirty="0" smtClean="0"/>
              <a:t> </a:t>
            </a:r>
            <a:r>
              <a:rPr lang="cs-CZ" sz="8800" b="1" dirty="0" smtClean="0"/>
              <a:t>= </a:t>
            </a:r>
            <a:r>
              <a:rPr lang="cs-CZ" sz="8800" b="1" dirty="0" smtClean="0">
                <a:solidFill>
                  <a:srgbClr val="FF0000"/>
                </a:solidFill>
              </a:rPr>
              <a:t>m</a:t>
            </a:r>
            <a:r>
              <a:rPr lang="cs-CZ" sz="8800" b="1" dirty="0" smtClean="0"/>
              <a:t> . </a:t>
            </a:r>
            <a:r>
              <a:rPr lang="cs-CZ" sz="8800" b="1" dirty="0" smtClean="0">
                <a:solidFill>
                  <a:srgbClr val="0070C0"/>
                </a:solidFill>
              </a:rPr>
              <a:t>g</a:t>
            </a:r>
            <a:r>
              <a:rPr lang="cs-CZ" sz="8800" b="1" dirty="0" smtClean="0"/>
              <a:t> . </a:t>
            </a:r>
            <a:r>
              <a:rPr lang="cs-CZ" sz="8800" b="1" dirty="0" smtClean="0">
                <a:solidFill>
                  <a:srgbClr val="7030A0"/>
                </a:solidFill>
              </a:rPr>
              <a:t>h</a:t>
            </a:r>
          </a:p>
          <a:p>
            <a:r>
              <a:rPr lang="cs-CZ" sz="4000" b="1" dirty="0">
                <a:solidFill>
                  <a:srgbClr val="7030A0"/>
                </a:solidFill>
              </a:rPr>
              <a:t> </a:t>
            </a:r>
            <a:r>
              <a:rPr lang="cs-CZ" sz="4000" b="1" dirty="0" smtClean="0">
                <a:solidFill>
                  <a:srgbClr val="7030A0"/>
                </a:solidFill>
              </a:rPr>
              <a:t>       </a:t>
            </a:r>
          </a:p>
          <a:p>
            <a:r>
              <a:rPr lang="cs-CZ" sz="4000" b="1" dirty="0" smtClean="0">
                <a:solidFill>
                  <a:srgbClr val="FF0000"/>
                </a:solidFill>
              </a:rPr>
              <a:t>                    hmotnost    </a:t>
            </a:r>
            <a:r>
              <a:rPr lang="cs-CZ" sz="4000" b="1" dirty="0" smtClean="0">
                <a:solidFill>
                  <a:srgbClr val="0070C0"/>
                </a:solidFill>
              </a:rPr>
              <a:t>10N/kg</a:t>
            </a:r>
            <a:r>
              <a:rPr lang="cs-CZ" sz="4000" b="1" dirty="0" smtClean="0">
                <a:solidFill>
                  <a:srgbClr val="7030A0"/>
                </a:solidFill>
              </a:rPr>
              <a:t>     výška</a:t>
            </a:r>
          </a:p>
          <a:p>
            <a:endParaRPr lang="cs-CZ" sz="2800" dirty="0" smtClean="0"/>
          </a:p>
        </p:txBody>
      </p:sp>
      <p:pic>
        <p:nvPicPr>
          <p:cNvPr id="1026" name="Picture 2" descr="C:\Users\Ucitel\AppData\Local\Microsoft\Windows\Temporary Internet Files\Content.IE5\RCS9G47S\MP900433105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664" y="260648"/>
            <a:ext cx="3899127" cy="353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H="1">
            <a:off x="3635896" y="4797152"/>
            <a:ext cx="50405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580112" y="494116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876256" y="4797152"/>
            <a:ext cx="57606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16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9"/>
                <a:ext cx="8229600" cy="525658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sz="4000" b="1" dirty="0" smtClean="0"/>
              </a:p>
              <a:p>
                <a:pPr marL="0" indent="0">
                  <a:buNone/>
                </a:pPr>
                <a:r>
                  <a:rPr lang="cs-CZ" sz="40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Polohová energie</a:t>
                </a:r>
                <a:r>
                  <a:rPr lang="cs-CZ" sz="4000" dirty="0" smtClean="0"/>
                  <a:t>………….</a:t>
                </a:r>
                <a:r>
                  <a:rPr lang="cs-CZ" sz="4000" b="1" dirty="0" smtClean="0"/>
                  <a:t> </a:t>
                </a:r>
                <a:r>
                  <a:rPr lang="cs-CZ" sz="4000" b="1" dirty="0" err="1">
                    <a:solidFill>
                      <a:schemeClr val="accent6">
                        <a:lumMod val="50000"/>
                      </a:schemeClr>
                    </a:solidFill>
                  </a:rPr>
                  <a:t>E</a:t>
                </a:r>
                <a:r>
                  <a:rPr lang="cs-CZ" sz="4000" b="1" baseline="-25000" dirty="0" err="1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sz="4000" b="1" baseline="-25000" dirty="0"/>
                  <a:t> </a:t>
                </a:r>
                <a:r>
                  <a:rPr lang="cs-CZ" sz="4000" b="1" dirty="0"/>
                  <a:t>= </a:t>
                </a:r>
                <a:r>
                  <a:rPr lang="cs-CZ" sz="4000" b="1" dirty="0">
                    <a:solidFill>
                      <a:srgbClr val="FF0000"/>
                    </a:solidFill>
                  </a:rPr>
                  <a:t>m</a:t>
                </a:r>
                <a:r>
                  <a:rPr lang="cs-CZ" sz="4000" b="1" dirty="0"/>
                  <a:t> . </a:t>
                </a:r>
                <a:r>
                  <a:rPr lang="cs-CZ" sz="4000" b="1" dirty="0">
                    <a:solidFill>
                      <a:srgbClr val="0070C0"/>
                    </a:solidFill>
                  </a:rPr>
                  <a:t>g</a:t>
                </a:r>
                <a:r>
                  <a:rPr lang="cs-CZ" sz="4000" b="1" dirty="0"/>
                  <a:t> . </a:t>
                </a:r>
                <a:r>
                  <a:rPr lang="cs-CZ" sz="4000" b="1" dirty="0">
                    <a:solidFill>
                      <a:srgbClr val="7030A0"/>
                    </a:solidFill>
                  </a:rPr>
                  <a:t>h</a:t>
                </a:r>
                <a:endParaRPr lang="cs-CZ" sz="4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sz="4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cs-CZ" sz="4000" b="1" dirty="0" smtClean="0">
                    <a:solidFill>
                      <a:srgbClr val="FF0000"/>
                    </a:solidFill>
                  </a:rPr>
                  <a:t>Hmotnost</a:t>
                </a:r>
                <a:r>
                  <a:rPr lang="cs-CZ" sz="4000" dirty="0"/>
                  <a:t>…</a:t>
                </a:r>
                <a:r>
                  <a:rPr lang="cs-CZ" sz="4000" dirty="0" smtClean="0"/>
                  <a:t>……………………..</a:t>
                </a:r>
                <a:r>
                  <a:rPr lang="cs-CZ" sz="4000" b="1" dirty="0" smtClean="0">
                    <a:solidFill>
                      <a:srgbClr val="FF0000"/>
                    </a:solidFill>
                  </a:rPr>
                  <a:t>m</a:t>
                </a:r>
                <a:r>
                  <a:rPr lang="cs-CZ" sz="40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cs-CZ" sz="4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4000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sz="4000" b="1" baseline="-25000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000" b="1" dirty="0" smtClean="0">
                            <a:solidFill>
                              <a:srgbClr val="0070C0"/>
                            </a:solidFill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chemeClr val="tx1"/>
                            </a:solidFill>
                          </a:rPr>
                          <m:t> . </m:t>
                        </m:r>
                        <m:r>
                          <m:rPr>
                            <m:nor/>
                          </m:rPr>
                          <a:rPr lang="cs-CZ" sz="4000" b="1" dirty="0" smtClean="0">
                            <a:solidFill>
                              <a:srgbClr val="7030A0"/>
                            </a:solidFill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lang="cs-CZ" sz="4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sz="4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cs-CZ" sz="4000" b="1" dirty="0" smtClean="0">
                    <a:solidFill>
                      <a:srgbClr val="7030A0"/>
                    </a:solidFill>
                  </a:rPr>
                  <a:t>Výška</a:t>
                </a:r>
                <a:r>
                  <a:rPr lang="cs-CZ" sz="4000" dirty="0" smtClean="0"/>
                  <a:t>……………………….......…</a:t>
                </a:r>
                <a:r>
                  <a:rPr lang="cs-CZ" sz="4000" b="1" dirty="0" smtClean="0">
                    <a:solidFill>
                      <a:srgbClr val="7030A0"/>
                    </a:solidFill>
                  </a:rPr>
                  <a:t>h </a:t>
                </a:r>
                <a:r>
                  <a:rPr lang="cs-CZ" sz="4000" b="1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4000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sz="4000" b="1" baseline="-25000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000" b="1" dirty="0" smtClean="0">
                            <a:solidFill>
                              <a:srgbClr val="0070C0"/>
                            </a:solidFill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chemeClr val="tx1"/>
                            </a:solidFill>
                          </a:rPr>
                          <m:t> . </m:t>
                        </m:r>
                        <m:r>
                          <m:rPr>
                            <m:nor/>
                          </m:rPr>
                          <a:rPr lang="cs-CZ" sz="4000" b="1" i="0" dirty="0" smtClean="0">
                            <a:solidFill>
                              <a:srgbClr val="FF0000"/>
                            </a:solidFill>
                          </a:rPr>
                          <m:t>m</m:t>
                        </m:r>
                      </m:den>
                    </m:f>
                  </m:oMath>
                </a14:m>
                <a:r>
                  <a:rPr lang="cs-CZ" sz="4000" b="1" dirty="0" smtClean="0">
                    <a:solidFill>
                      <a:schemeClr val="tx1"/>
                    </a:solidFill>
                  </a:rPr>
                  <a:t> </a:t>
                </a:r>
                <a:endParaRPr lang="cs-CZ" sz="4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cs-CZ" sz="4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9"/>
                <a:ext cx="8229600" cy="5256584"/>
              </a:xfrm>
              <a:blipFill rotWithShape="1">
                <a:blip r:embed="rId3"/>
                <a:stretch>
                  <a:fillRect l="-2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54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600" b="1" i="1" dirty="0" smtClean="0"/>
              <a:t>Př. 1. </a:t>
            </a:r>
            <a:r>
              <a:rPr lang="cs-CZ" sz="3600" dirty="0" smtClean="0"/>
              <a:t>Jakou 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polohovou energii </a:t>
            </a:r>
            <a:r>
              <a:rPr lang="cs-CZ" sz="3600" dirty="0" smtClean="0"/>
              <a:t>má míč o </a:t>
            </a:r>
            <a:r>
              <a:rPr lang="cs-CZ" sz="3600" dirty="0">
                <a:solidFill>
                  <a:srgbClr val="FF0000"/>
                </a:solidFill>
              </a:rPr>
              <a:t>h</a:t>
            </a:r>
            <a:r>
              <a:rPr lang="cs-CZ" sz="3600" dirty="0" smtClean="0">
                <a:solidFill>
                  <a:srgbClr val="FF0000"/>
                </a:solidFill>
              </a:rPr>
              <a:t>motnosti 400 dkg </a:t>
            </a:r>
            <a:r>
              <a:rPr lang="cs-CZ" sz="3600" dirty="0" smtClean="0"/>
              <a:t>ve </a:t>
            </a:r>
            <a:r>
              <a:rPr lang="cs-CZ" sz="3600" dirty="0" smtClean="0">
                <a:solidFill>
                  <a:srgbClr val="7030A0"/>
                </a:solidFill>
              </a:rPr>
              <a:t>výšce 320 cm </a:t>
            </a:r>
            <a:r>
              <a:rPr lang="cs-CZ" sz="3600" dirty="0" smtClean="0"/>
              <a:t>?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m = 400 dkg = 4 kg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h</a:t>
            </a:r>
            <a:r>
              <a:rPr lang="cs-CZ" dirty="0" smtClean="0">
                <a:solidFill>
                  <a:srgbClr val="7030A0"/>
                </a:solidFill>
              </a:rPr>
              <a:t> = 320 cm = 3,2 m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cs-CZ" baseline="-25000" dirty="0" err="1" smtClean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baseline="-25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= ?</a:t>
            </a:r>
          </a:p>
          <a:p>
            <a:pPr marL="0" indent="0">
              <a:buNone/>
            </a:pPr>
            <a:r>
              <a:rPr lang="cs-CZ" sz="4400" dirty="0" err="1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cs-CZ" sz="4400" baseline="-25000" dirty="0" err="1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sz="4400" baseline="-25000" dirty="0"/>
              <a:t> </a:t>
            </a:r>
            <a:r>
              <a:rPr lang="cs-CZ" sz="4400" dirty="0"/>
              <a:t>= </a:t>
            </a:r>
            <a:r>
              <a:rPr lang="cs-CZ" sz="4400" dirty="0">
                <a:solidFill>
                  <a:srgbClr val="FF0000"/>
                </a:solidFill>
              </a:rPr>
              <a:t>m</a:t>
            </a:r>
            <a:r>
              <a:rPr lang="cs-CZ" sz="4400" dirty="0"/>
              <a:t> . </a:t>
            </a:r>
            <a:r>
              <a:rPr lang="cs-CZ" sz="4400" dirty="0">
                <a:solidFill>
                  <a:srgbClr val="0070C0"/>
                </a:solidFill>
              </a:rPr>
              <a:t>g</a:t>
            </a:r>
            <a:r>
              <a:rPr lang="cs-CZ" sz="4400" dirty="0"/>
              <a:t> . </a:t>
            </a:r>
            <a:r>
              <a:rPr lang="cs-CZ" sz="4400" dirty="0" smtClean="0">
                <a:solidFill>
                  <a:srgbClr val="7030A0"/>
                </a:solidFill>
              </a:rPr>
              <a:t>h</a:t>
            </a:r>
          </a:p>
          <a:p>
            <a:pPr marL="0" indent="0">
              <a:buNone/>
            </a:pPr>
            <a:r>
              <a:rPr lang="cs-CZ" sz="4400" dirty="0" err="1"/>
              <a:t>E</a:t>
            </a:r>
            <a:r>
              <a:rPr lang="cs-CZ" sz="4400" baseline="-25000" dirty="0" err="1"/>
              <a:t>p</a:t>
            </a:r>
            <a:r>
              <a:rPr lang="cs-CZ" sz="4400" baseline="-25000" dirty="0"/>
              <a:t> </a:t>
            </a:r>
            <a:r>
              <a:rPr lang="cs-CZ" sz="4400" dirty="0" smtClean="0"/>
              <a:t>= 4 . 10. 3,2</a:t>
            </a:r>
          </a:p>
          <a:p>
            <a:pPr marL="0" indent="0">
              <a:buNone/>
            </a:pPr>
            <a:r>
              <a:rPr lang="cs-CZ" sz="4400" dirty="0" err="1" smtClean="0"/>
              <a:t>E</a:t>
            </a:r>
            <a:r>
              <a:rPr lang="cs-CZ" sz="4400" baseline="-25000" dirty="0" err="1" smtClean="0"/>
              <a:t>p</a:t>
            </a:r>
            <a:r>
              <a:rPr lang="cs-CZ" sz="4400" baseline="-25000" dirty="0" smtClean="0"/>
              <a:t> </a:t>
            </a:r>
            <a:r>
              <a:rPr lang="cs-CZ" sz="4400" dirty="0" smtClean="0"/>
              <a:t> =128 J</a:t>
            </a:r>
          </a:p>
          <a:p>
            <a:pPr marL="0" indent="0">
              <a:buNone/>
            </a:pPr>
            <a:r>
              <a:rPr lang="cs-CZ" sz="3900" dirty="0" smtClean="0">
                <a:solidFill>
                  <a:schemeClr val="accent6">
                    <a:lumMod val="50000"/>
                  </a:schemeClr>
                </a:solidFill>
              </a:rPr>
              <a:t>Míč má polohovou energii 128 J.</a:t>
            </a:r>
          </a:p>
          <a:p>
            <a:pPr marL="0" indent="0">
              <a:buNone/>
            </a:pPr>
            <a:endParaRPr lang="cs-CZ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3429000"/>
            <a:ext cx="35283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8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algn="just"/>
            <a:r>
              <a:rPr lang="cs-CZ" sz="2800" b="1" i="1" dirty="0" smtClean="0"/>
              <a:t>Př. 2. </a:t>
            </a:r>
            <a:r>
              <a:rPr lang="cs-CZ" sz="2800" dirty="0" smtClean="0"/>
              <a:t>V jaké nadmořské </a:t>
            </a:r>
            <a:r>
              <a:rPr lang="cs-CZ" sz="2800" dirty="0" smtClean="0">
                <a:solidFill>
                  <a:srgbClr val="7030A0"/>
                </a:solidFill>
              </a:rPr>
              <a:t>výšce</a:t>
            </a:r>
            <a:r>
              <a:rPr lang="cs-CZ" sz="2800" dirty="0" smtClean="0"/>
              <a:t> je horolezec o </a:t>
            </a:r>
            <a:r>
              <a:rPr lang="cs-CZ" sz="2800" dirty="0" smtClean="0">
                <a:solidFill>
                  <a:srgbClr val="FF0000"/>
                </a:solidFill>
              </a:rPr>
              <a:t>hmotnosti 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75 kg</a:t>
            </a:r>
            <a:r>
              <a:rPr lang="cs-CZ" sz="2800" dirty="0" smtClean="0"/>
              <a:t>, je-li jeho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polohová energie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1,2 MJ</a:t>
            </a:r>
            <a:r>
              <a:rPr lang="cs-CZ" sz="2800" dirty="0" smtClean="0"/>
              <a:t>?</a:t>
            </a:r>
            <a:endParaRPr lang="cs-CZ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m = 75 kg</a:t>
                </a:r>
              </a:p>
              <a:p>
                <a:pPr marL="0" indent="0">
                  <a:buNone/>
                </a:pPr>
                <a:r>
                  <a:rPr lang="cs-CZ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E</a:t>
                </a:r>
                <a:r>
                  <a:rPr lang="cs-CZ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baseline="-25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1,2 MJ = 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1200000 J</a:t>
                </a:r>
                <a:endParaRPr lang="cs-CZ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7030A0"/>
                    </a:solidFill>
                  </a:rPr>
                  <a:t>h = ?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rgbClr val="7030A0"/>
                    </a:solidFill>
                  </a:rPr>
                  <a:t>h </a:t>
                </a:r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0070C0"/>
                            </a:solidFill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cs-CZ" dirty="0"/>
                          <m:t> . 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FF0000"/>
                            </a:solidFill>
                          </a:rPr>
                          <m:t>m</m:t>
                        </m:r>
                      </m:den>
                    </m:f>
                  </m:oMath>
                </a14:m>
                <a:endParaRPr lang="cs-CZ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/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1200000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10 . 75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h = 1600 m</a:t>
                </a:r>
              </a:p>
              <a:p>
                <a:pPr marL="0" indent="0">
                  <a:buNone/>
                </a:pPr>
                <a:r>
                  <a:rPr lang="cs-CZ" dirty="0" err="1" smtClean="0">
                    <a:solidFill>
                      <a:srgbClr val="7030A0"/>
                    </a:solidFill>
                  </a:rPr>
                  <a:t>Horolozec</a:t>
                </a:r>
                <a:r>
                  <a:rPr lang="cs-CZ" dirty="0" smtClean="0">
                    <a:solidFill>
                      <a:srgbClr val="7030A0"/>
                    </a:solidFill>
                  </a:rPr>
                  <a:t> je ve výšce 1600 m.</a:t>
                </a:r>
                <a:endParaRPr lang="cs-CZ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  <a:blipFill rotWithShape="1">
                <a:blip r:embed="rId2"/>
                <a:stretch>
                  <a:fillRect l="-1852" t="-1658" b="-3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356992"/>
            <a:ext cx="38884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94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3. </a:t>
            </a:r>
            <a:r>
              <a:rPr lang="cs-CZ" sz="3200" dirty="0" smtClean="0"/>
              <a:t>Jakou </a:t>
            </a:r>
            <a:r>
              <a:rPr lang="cs-CZ" sz="3200" dirty="0" smtClean="0">
                <a:solidFill>
                  <a:srgbClr val="FF0000"/>
                </a:solidFill>
              </a:rPr>
              <a:t>hmotnost </a:t>
            </a:r>
            <a:r>
              <a:rPr lang="cs-CZ" sz="3200" dirty="0" smtClean="0"/>
              <a:t>má lustr zavěšený ve </a:t>
            </a:r>
            <a:r>
              <a:rPr lang="cs-CZ" sz="3200" dirty="0" smtClean="0">
                <a:solidFill>
                  <a:srgbClr val="7030A0"/>
                </a:solidFill>
              </a:rPr>
              <a:t>výšce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7030A0"/>
                </a:solidFill>
              </a:rPr>
              <a:t>22 dm</a:t>
            </a:r>
            <a:r>
              <a:rPr lang="cs-CZ" sz="3200" dirty="0" smtClean="0"/>
              <a:t>, je-li jeho </a:t>
            </a:r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polohová energie 0,11 </a:t>
            </a:r>
            <a:r>
              <a:rPr lang="cs-CZ" sz="3200" dirty="0" err="1" smtClean="0">
                <a:solidFill>
                  <a:schemeClr val="accent6">
                    <a:lumMod val="50000"/>
                  </a:schemeClr>
                </a:solidFill>
              </a:rPr>
              <a:t>kJ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7030A0"/>
                    </a:solidFill>
                  </a:rPr>
                  <a:t>h = 22 dm = 2,2 m</a:t>
                </a:r>
              </a:p>
              <a:p>
                <a:pPr marL="0" indent="0">
                  <a:buNone/>
                </a:pPr>
                <a:r>
                  <a:rPr lang="cs-CZ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E</a:t>
                </a:r>
                <a:r>
                  <a:rPr lang="cs-CZ" baseline="-2500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p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0,11 </a:t>
                </a:r>
                <a:r>
                  <a:rPr lang="cs-CZ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kJ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= 110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m =?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rgbClr val="FF0000"/>
                    </a:solidFill>
                  </a:rPr>
                  <a:t>m</a:t>
                </a:r>
                <a:r>
                  <a:rPr lang="cs-CZ" dirty="0">
                    <a:solidFill>
                      <a:srgbClr val="7030A0"/>
                    </a:solidFill>
                  </a:rPr>
                  <a:t> </a:t>
                </a:r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baseline="-250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0070C0"/>
                            </a:solidFill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cs-CZ" dirty="0"/>
                          <m:t> . 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7030A0"/>
                            </a:solidFill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cs-CZ" dirty="0"/>
                          <m:t> 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110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10 . 2,2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5 kg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Lustr váží 5 kg.</a:t>
                </a:r>
              </a:p>
              <a:p>
                <a:pPr marL="0" indent="0">
                  <a:buNone/>
                </a:pPr>
                <a:endParaRPr lang="cs-CZ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852" t="-1611" b="-14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356992"/>
            <a:ext cx="33843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04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CVIČENÍ 1                                              ZADÁNÍ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cs-CZ" sz="3600" dirty="0" smtClean="0"/>
              <a:t>Šiška o hmotnosti 300 g visí na stromě ve výšce 2700 cm. Jaká je její polohová energie?</a:t>
            </a:r>
          </a:p>
          <a:p>
            <a:pPr marL="514350" indent="-514350" algn="just">
              <a:buAutoNum type="arabicPeriod"/>
            </a:pPr>
            <a:r>
              <a:rPr lang="cs-CZ" sz="3600" dirty="0" smtClean="0"/>
              <a:t>Do jaké výšky zvedl jeřáb betónový panel o hmotnosti 0,5 </a:t>
            </a:r>
            <a:r>
              <a:rPr lang="cs-CZ" sz="3600" dirty="0" smtClean="0"/>
              <a:t>t? </a:t>
            </a:r>
            <a:r>
              <a:rPr lang="cs-CZ" sz="3600" dirty="0" smtClean="0"/>
              <a:t>Panel získal polohovou energii 210 </a:t>
            </a:r>
            <a:r>
              <a:rPr lang="cs-CZ" sz="3600" dirty="0" err="1" smtClean="0"/>
              <a:t>kJ</a:t>
            </a:r>
            <a:r>
              <a:rPr lang="cs-CZ" sz="36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cs-CZ" sz="3600" dirty="0" smtClean="0"/>
              <a:t>Čokoláda leží na stole vysokém 80 cm a má polohovou energii 2,8 J. Vypočítej hmotnost čokolády.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29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CVIČENÍ 1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r>
              <a:rPr lang="cs-CZ" baseline="-25000" dirty="0" smtClean="0"/>
              <a:t> </a:t>
            </a:r>
            <a:r>
              <a:rPr lang="cs-CZ" dirty="0" smtClean="0"/>
              <a:t> = 0,3 . 10 . 27 = 81 J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h = 210000 : (500 .10) = 42 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m = 2,8 : (0,8 . 10) = 0,35 kg = 350g  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26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CVIČENÍ 2                                             ZADÁNÍ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Jedna kulička o hmotnosti 600 g je zavěšena do výšky 3500 mm. Druhá o hmotnosti 90 dkg je zavěšena do výšky 0,002 km. Která má větší polohovou energii a o kolik?</a:t>
            </a:r>
          </a:p>
          <a:p>
            <a:pPr marL="514350" indent="-514350">
              <a:buAutoNum type="arabicPeriod"/>
            </a:pPr>
            <a:r>
              <a:rPr lang="cs-CZ" dirty="0" smtClean="0"/>
              <a:t>V jaké výšce letí letadlo o hmotnosti 20 t, je-li jeho polohová energie 1600 MJ?</a:t>
            </a:r>
          </a:p>
          <a:p>
            <a:pPr marL="514350" indent="-514350">
              <a:buAutoNum type="arabicPeriod"/>
            </a:pPr>
            <a:r>
              <a:rPr lang="cs-CZ" dirty="0" smtClean="0"/>
              <a:t>Viktoriiny vodopády jsou vysoké 0,12 km. Urči hmotnost padající vody za sekundu, je-li její polohová energie 1680 </a:t>
            </a:r>
            <a:r>
              <a:rPr lang="cs-CZ" dirty="0"/>
              <a:t>M</a:t>
            </a:r>
            <a:r>
              <a:rPr lang="cs-CZ" dirty="0" smtClean="0"/>
              <a:t>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2244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500</Words>
  <Application>Microsoft Office PowerPoint</Application>
  <PresentationFormat>Předvádění na obrazovce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POLOHOVÁ ENERGIE</vt:lpstr>
      <vt:lpstr>Polohovou energii má každé těleso, které je zvednuto do určité výšky nad zemí. (Zem obvykle považujeme za místo s nulovou polohovou energií.)</vt:lpstr>
      <vt:lpstr>Prezentace aplikace PowerPoint</vt:lpstr>
      <vt:lpstr>Př. 1. Jakou polohovou energii má míč o hmotnosti 400 dkg ve výšce 320 cm ? </vt:lpstr>
      <vt:lpstr>Př. 2. V jaké nadmořské výšce je horolezec o hmotnosti  75 kg, je-li jeho polohová energie 1,2 MJ?</vt:lpstr>
      <vt:lpstr>Př. 3. Jakou hmotnost má lustr zavěšený ve výšce 22 dm, je-li jeho polohová energie 0,11 kJ?</vt:lpstr>
      <vt:lpstr>CVIČENÍ 1                                              ZADÁNÍ</vt:lpstr>
      <vt:lpstr>CVIČENÍ 1                                ŘEŠENÍ</vt:lpstr>
      <vt:lpstr>CVIČENÍ 2                                             ZADÁNÍ</vt:lpstr>
      <vt:lpstr>CVIČENÍ 2                                ŘEŠENÍ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POLOHOVÁ ENERGIE</dc:title>
  <dc:creator>Ucitel</dc:creator>
  <cp:lastModifiedBy>Ucitel</cp:lastModifiedBy>
  <cp:revision>16</cp:revision>
  <dcterms:created xsi:type="dcterms:W3CDTF">2011-03-14T19:16:01Z</dcterms:created>
  <dcterms:modified xsi:type="dcterms:W3CDTF">2011-11-24T10:59:36Z</dcterms:modified>
</cp:coreProperties>
</file>