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5"/>
            <a:ext cx="7772400" cy="1656184"/>
          </a:xfrm>
        </p:spPr>
        <p:txBody>
          <a:bodyPr>
            <a:normAutofit/>
          </a:bodyPr>
          <a:lstStyle/>
          <a:p>
            <a:r>
              <a:rPr lang="cs-CZ" sz="7200" b="1" dirty="0" smtClean="0">
                <a:solidFill>
                  <a:schemeClr val="accent6">
                    <a:lumMod val="75000"/>
                  </a:schemeClr>
                </a:solidFill>
              </a:rPr>
              <a:t>Objem</a:t>
            </a:r>
            <a:endParaRPr lang="cs-CZ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501008"/>
            <a:ext cx="6400800" cy="2376264"/>
          </a:xfrm>
        </p:spPr>
        <p:txBody>
          <a:bodyPr>
            <a:normAutofit fontScale="92500"/>
          </a:bodyPr>
          <a:lstStyle/>
          <a:p>
            <a:pPr algn="l"/>
            <a:r>
              <a:rPr lang="cs-CZ" sz="4400" dirty="0">
                <a:solidFill>
                  <a:schemeClr val="tx1"/>
                </a:solidFill>
              </a:rPr>
              <a:t>z</a:t>
            </a:r>
            <a:r>
              <a:rPr lang="cs-CZ" sz="4400" dirty="0" smtClean="0">
                <a:solidFill>
                  <a:schemeClr val="tx1"/>
                </a:solidFill>
              </a:rPr>
              <a:t>načka……………................</a:t>
            </a:r>
            <a:r>
              <a:rPr lang="cs-CZ" sz="4400" b="1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</a:p>
          <a:p>
            <a:pPr algn="l"/>
            <a:r>
              <a:rPr lang="cs-CZ" sz="4400" dirty="0" smtClean="0">
                <a:solidFill>
                  <a:schemeClr val="tx1"/>
                </a:solidFill>
              </a:rPr>
              <a:t>zákl. jednotka……………....</a:t>
            </a:r>
            <a:r>
              <a:rPr lang="cs-CZ" sz="4400" b="1" dirty="0" smtClean="0">
                <a:solidFill>
                  <a:schemeClr val="accent6">
                    <a:lumMod val="75000"/>
                  </a:schemeClr>
                </a:solidFill>
              </a:rPr>
              <a:t>m³ </a:t>
            </a:r>
          </a:p>
          <a:p>
            <a:pPr algn="l"/>
            <a:r>
              <a:rPr lang="cs-CZ" sz="4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44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</a:t>
            </a:r>
            <a:r>
              <a:rPr lang="cs-CZ" sz="3000" b="1" dirty="0" smtClean="0">
                <a:solidFill>
                  <a:schemeClr val="accent6">
                    <a:lumMod val="75000"/>
                  </a:schemeClr>
                </a:solidFill>
              </a:rPr>
              <a:t>(metr krychlový) 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Převody jednotek objemu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               .1000              .1000            .1000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b="1" dirty="0" smtClean="0">
                <a:solidFill>
                  <a:srgbClr val="002060"/>
                </a:solidFill>
              </a:rPr>
              <a:t>     m</a:t>
            </a:r>
            <a:r>
              <a:rPr lang="cs-CZ" sz="4400" b="1" dirty="0">
                <a:solidFill>
                  <a:srgbClr val="002060"/>
                </a:solidFill>
              </a:rPr>
              <a:t> ³</a:t>
            </a:r>
            <a:r>
              <a:rPr lang="cs-CZ" sz="4400" b="1" dirty="0" smtClean="0">
                <a:solidFill>
                  <a:srgbClr val="002060"/>
                </a:solidFill>
              </a:rPr>
              <a:t>         dm </a:t>
            </a:r>
            <a:r>
              <a:rPr lang="cs-CZ" sz="4400" b="1" dirty="0">
                <a:solidFill>
                  <a:srgbClr val="002060"/>
                </a:solidFill>
              </a:rPr>
              <a:t>³         cm ³     mm ³</a:t>
            </a:r>
            <a:endParaRPr lang="cs-CZ" sz="4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4400" b="1" dirty="0" smtClean="0">
                <a:solidFill>
                  <a:srgbClr val="7030A0"/>
                </a:solidFill>
              </a:rPr>
              <a:t>      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:1000              :1000            :1000              </a:t>
            </a:r>
            <a:endParaRPr lang="cs-CZ" b="1" dirty="0"/>
          </a:p>
        </p:txBody>
      </p:sp>
      <p:sp>
        <p:nvSpPr>
          <p:cNvPr id="8" name="Oblouk 7"/>
          <p:cNvSpPr/>
          <p:nvPr/>
        </p:nvSpPr>
        <p:spPr>
          <a:xfrm>
            <a:off x="1835696" y="2852936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>
            <a:off x="3995936" y="2852936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louk 9"/>
          <p:cNvSpPr/>
          <p:nvPr/>
        </p:nvSpPr>
        <p:spPr>
          <a:xfrm>
            <a:off x="6033864" y="2924944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/>
          <p:cNvSpPr/>
          <p:nvPr/>
        </p:nvSpPr>
        <p:spPr>
          <a:xfrm rot="10800000">
            <a:off x="1835697" y="3789040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louk 11"/>
          <p:cNvSpPr/>
          <p:nvPr/>
        </p:nvSpPr>
        <p:spPr>
          <a:xfrm rot="10800000">
            <a:off x="4017640" y="3810744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 rot="10800000">
            <a:off x="6084169" y="3810743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>
            <a:stCxn id="8" idx="2"/>
          </p:cNvCxnSpPr>
          <p:nvPr/>
        </p:nvCxnSpPr>
        <p:spPr>
          <a:xfrm>
            <a:off x="3110136" y="3382144"/>
            <a:ext cx="1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</p:cNvCxnSpPr>
          <p:nvPr/>
        </p:nvCxnSpPr>
        <p:spPr>
          <a:xfrm>
            <a:off x="5270376" y="3382144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0" idx="2"/>
          </p:cNvCxnSpPr>
          <p:nvPr/>
        </p:nvCxnSpPr>
        <p:spPr>
          <a:xfrm>
            <a:off x="7308304" y="345415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0" idx="2"/>
          </p:cNvCxnSpPr>
          <p:nvPr/>
        </p:nvCxnSpPr>
        <p:spPr>
          <a:xfrm>
            <a:off x="7308304" y="3454152"/>
            <a:ext cx="0" cy="59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1835696" y="4318248"/>
            <a:ext cx="0" cy="118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2" idx="2"/>
          </p:cNvCxnSpPr>
          <p:nvPr/>
        </p:nvCxnSpPr>
        <p:spPr>
          <a:xfrm flipH="1" flipV="1">
            <a:off x="4017639" y="4318248"/>
            <a:ext cx="1" cy="2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3" idx="2"/>
          </p:cNvCxnSpPr>
          <p:nvPr/>
        </p:nvCxnSpPr>
        <p:spPr>
          <a:xfrm flipH="1" flipV="1">
            <a:off x="6084168" y="4318248"/>
            <a:ext cx="1" cy="21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67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Převody jednotek objemu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</a:t>
            </a:r>
            <a:r>
              <a:rPr lang="cs-CZ" b="1" dirty="0" smtClean="0">
                <a:solidFill>
                  <a:srgbClr val="00B050"/>
                </a:solidFill>
              </a:rPr>
              <a:t>.100             .10             .10              .10</a:t>
            </a:r>
          </a:p>
          <a:p>
            <a:pPr marL="0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4400" b="1" dirty="0" smtClean="0">
                <a:solidFill>
                  <a:srgbClr val="002060"/>
                </a:solidFill>
              </a:rPr>
              <a:t>hl          l          dcl           cl          ml</a:t>
            </a:r>
          </a:p>
          <a:p>
            <a:pPr marL="0" indent="0">
              <a:buNone/>
            </a:pPr>
            <a:endParaRPr lang="cs-CZ" sz="4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4400" b="1" dirty="0" smtClean="0">
                <a:solidFill>
                  <a:srgbClr val="002060"/>
                </a:solidFill>
              </a:rPr>
              <a:t>      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:100            :10              :10              :10</a:t>
            </a:r>
            <a:r>
              <a:rPr lang="cs-CZ" sz="4400" b="1" dirty="0" smtClean="0">
                <a:solidFill>
                  <a:srgbClr val="002060"/>
                </a:solidFill>
              </a:rPr>
              <a:t> </a:t>
            </a:r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4" name="Oblouk 3"/>
          <p:cNvSpPr/>
          <p:nvPr/>
        </p:nvSpPr>
        <p:spPr>
          <a:xfrm>
            <a:off x="1259632" y="2852936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/>
          <p:cNvSpPr/>
          <p:nvPr/>
        </p:nvSpPr>
        <p:spPr>
          <a:xfrm>
            <a:off x="3009528" y="2852936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4809728" y="2874640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louk 6"/>
          <p:cNvSpPr/>
          <p:nvPr/>
        </p:nvSpPr>
        <p:spPr>
          <a:xfrm>
            <a:off x="6609928" y="2924944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 rot="10800000">
            <a:off x="1281336" y="4026768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louk 9"/>
          <p:cNvSpPr/>
          <p:nvPr/>
        </p:nvSpPr>
        <p:spPr>
          <a:xfrm rot="10800000">
            <a:off x="3009528" y="4005064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louk 10"/>
          <p:cNvSpPr/>
          <p:nvPr/>
        </p:nvSpPr>
        <p:spPr>
          <a:xfrm rot="10800000">
            <a:off x="4788025" y="4005064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louk 11"/>
          <p:cNvSpPr/>
          <p:nvPr/>
        </p:nvSpPr>
        <p:spPr>
          <a:xfrm rot="10800000">
            <a:off x="6609928" y="4005064"/>
            <a:ext cx="1274440" cy="914400"/>
          </a:xfrm>
          <a:prstGeom prst="arc">
            <a:avLst>
              <a:gd name="adj1" fmla="val 107445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nice se šipkou 13"/>
          <p:cNvCxnSpPr>
            <a:stCxn id="4" idx="2"/>
          </p:cNvCxnSpPr>
          <p:nvPr/>
        </p:nvCxnSpPr>
        <p:spPr>
          <a:xfrm>
            <a:off x="2534072" y="3310136"/>
            <a:ext cx="2170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5" idx="2"/>
          </p:cNvCxnSpPr>
          <p:nvPr/>
        </p:nvCxnSpPr>
        <p:spPr>
          <a:xfrm>
            <a:off x="4283968" y="331013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5" idx="2"/>
          </p:cNvCxnSpPr>
          <p:nvPr/>
        </p:nvCxnSpPr>
        <p:spPr>
          <a:xfrm>
            <a:off x="4283968" y="3310136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>
            <a:off x="6084168" y="3331840"/>
            <a:ext cx="0" cy="84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7" idx="2"/>
          </p:cNvCxnSpPr>
          <p:nvPr/>
        </p:nvCxnSpPr>
        <p:spPr>
          <a:xfrm>
            <a:off x="7884368" y="3382144"/>
            <a:ext cx="0" cy="34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8" idx="2"/>
          </p:cNvCxnSpPr>
          <p:nvPr/>
        </p:nvCxnSpPr>
        <p:spPr>
          <a:xfrm flipV="1">
            <a:off x="1281336" y="4462264"/>
            <a:ext cx="0" cy="2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10" idx="2"/>
          </p:cNvCxnSpPr>
          <p:nvPr/>
        </p:nvCxnSpPr>
        <p:spPr>
          <a:xfrm>
            <a:off x="3009528" y="446226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stCxn id="10" idx="2"/>
          </p:cNvCxnSpPr>
          <p:nvPr/>
        </p:nvCxnSpPr>
        <p:spPr>
          <a:xfrm flipV="1">
            <a:off x="3009528" y="4365104"/>
            <a:ext cx="0" cy="97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11" idx="2"/>
          </p:cNvCxnSpPr>
          <p:nvPr/>
        </p:nvCxnSpPr>
        <p:spPr>
          <a:xfrm flipV="1">
            <a:off x="4788025" y="4413684"/>
            <a:ext cx="0" cy="48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stCxn id="12" idx="2"/>
          </p:cNvCxnSpPr>
          <p:nvPr/>
        </p:nvCxnSpPr>
        <p:spPr>
          <a:xfrm flipV="1">
            <a:off x="6609928" y="4293096"/>
            <a:ext cx="0" cy="169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6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1 l = 1 dm³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991072"/>
          </a:xfrm>
        </p:spPr>
        <p:txBody>
          <a:bodyPr>
            <a:normAutofit/>
          </a:bodyPr>
          <a:lstStyle/>
          <a:p>
            <a:r>
              <a:rPr lang="cs-CZ" sz="7200" b="1" dirty="0" smtClean="0">
                <a:solidFill>
                  <a:srgbClr val="FF5050"/>
                </a:solidFill>
              </a:rPr>
              <a:t>1 ml = 1 cm³</a:t>
            </a:r>
            <a:endParaRPr lang="cs-CZ" sz="7200" b="1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86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>
                <a:solidFill>
                  <a:srgbClr val="002060"/>
                </a:solidFill>
              </a:rPr>
              <a:t>Cv</a:t>
            </a:r>
            <a:r>
              <a:rPr lang="cs-CZ" sz="2800" dirty="0">
                <a:solidFill>
                  <a:srgbClr val="002060"/>
                </a:solidFill>
              </a:rPr>
              <a:t>. 1. převeď                                                              </a:t>
            </a:r>
            <a:r>
              <a:rPr lang="cs-CZ" sz="2800" dirty="0" smtClean="0">
                <a:solidFill>
                  <a:srgbClr val="002060"/>
                </a:solidFill>
              </a:rPr>
              <a:t>ZADÁNÍ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/>
              <a:t>3,6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</a:t>
            </a:r>
            <a:r>
              <a:rPr lang="cs-CZ" sz="2800" dirty="0"/>
              <a:t>mm³</a:t>
            </a:r>
          </a:p>
          <a:p>
            <a:pPr marL="0" indent="0">
              <a:buNone/>
            </a:pPr>
            <a:r>
              <a:rPr lang="cs-CZ" sz="2800" dirty="0"/>
              <a:t>0,009 hl =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</a:t>
            </a:r>
            <a:r>
              <a:rPr lang="cs-CZ" sz="2800" dirty="0"/>
              <a:t>dcl</a:t>
            </a:r>
          </a:p>
          <a:p>
            <a:pPr marL="0" indent="0">
              <a:buNone/>
            </a:pPr>
            <a:r>
              <a:rPr lang="cs-CZ" sz="2800" dirty="0"/>
              <a:t>98000 mm³ = </a:t>
            </a:r>
            <a:r>
              <a:rPr lang="cs-CZ" sz="2800" dirty="0" smtClean="0"/>
              <a:t>         dm³ 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52000 ml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</a:t>
            </a:r>
            <a:r>
              <a:rPr lang="cs-CZ" sz="2800" dirty="0"/>
              <a:t>l</a:t>
            </a:r>
          </a:p>
          <a:p>
            <a:pPr marL="0" indent="0">
              <a:buNone/>
            </a:pPr>
            <a:r>
              <a:rPr lang="cs-CZ" sz="2800" dirty="0"/>
              <a:t>45,63 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</a:t>
            </a:r>
            <a:r>
              <a:rPr lang="cs-CZ" sz="2800" dirty="0"/>
              <a:t>dm³</a:t>
            </a:r>
          </a:p>
          <a:p>
            <a:pPr marL="0" indent="0">
              <a:buNone/>
            </a:pPr>
            <a:r>
              <a:rPr lang="cs-CZ" sz="2800" dirty="0"/>
              <a:t>253,9 dcl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</a:t>
            </a:r>
            <a:r>
              <a:rPr lang="cs-CZ" sz="2800" dirty="0"/>
              <a:t>l</a:t>
            </a:r>
          </a:p>
          <a:p>
            <a:pPr marL="0" indent="0">
              <a:buNone/>
            </a:pPr>
            <a:r>
              <a:rPr lang="cs-CZ" sz="2800" dirty="0"/>
              <a:t>0,0065 dm³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</a:t>
            </a:r>
            <a:r>
              <a:rPr lang="cs-CZ" sz="2800" dirty="0" smtClean="0"/>
              <a:t> </a:t>
            </a:r>
            <a:r>
              <a:rPr lang="cs-CZ" sz="2800" dirty="0"/>
              <a:t>mm³</a:t>
            </a:r>
          </a:p>
          <a:p>
            <a:pPr marL="0" indent="0">
              <a:buNone/>
            </a:pPr>
            <a:r>
              <a:rPr lang="cs-CZ" sz="2800" dirty="0"/>
              <a:t>180 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</a:t>
            </a:r>
            <a:r>
              <a:rPr lang="cs-CZ" sz="2800" dirty="0" smtClean="0"/>
              <a:t> </a:t>
            </a:r>
            <a:r>
              <a:rPr lang="cs-CZ" sz="2800" dirty="0"/>
              <a:t>l</a:t>
            </a:r>
          </a:p>
          <a:p>
            <a:pPr marL="0" indent="0">
              <a:buNone/>
            </a:pPr>
            <a:r>
              <a:rPr lang="cs-CZ" sz="2800" dirty="0"/>
              <a:t>789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</a:t>
            </a:r>
            <a:r>
              <a:rPr lang="cs-CZ" sz="2800" dirty="0" smtClean="0"/>
              <a:t> </a:t>
            </a:r>
            <a:r>
              <a:rPr lang="cs-CZ" sz="2800" dirty="0"/>
              <a:t>dm³</a:t>
            </a:r>
          </a:p>
          <a:p>
            <a:pPr marL="0" indent="0">
              <a:buNone/>
            </a:pPr>
            <a:r>
              <a:rPr lang="cs-CZ" sz="2800" dirty="0"/>
              <a:t>0,32 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</a:t>
            </a:r>
            <a:r>
              <a:rPr lang="cs-CZ" sz="2800" dirty="0"/>
              <a:t>hl</a:t>
            </a:r>
          </a:p>
          <a:p>
            <a:pPr marL="0" indent="0">
              <a:buNone/>
            </a:pPr>
            <a:r>
              <a:rPr lang="cs-CZ" sz="2800" dirty="0"/>
              <a:t>9,25 hl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</a:t>
            </a:r>
            <a:r>
              <a:rPr lang="cs-CZ" sz="2800" dirty="0" smtClean="0"/>
              <a:t> </a:t>
            </a:r>
            <a:r>
              <a:rPr lang="cs-CZ" sz="2800" dirty="0"/>
              <a:t>ml</a:t>
            </a:r>
          </a:p>
          <a:p>
            <a:pPr marL="0" indent="0">
              <a:buNone/>
            </a:pPr>
            <a:r>
              <a:rPr lang="cs-CZ" sz="2800" dirty="0"/>
              <a:t>456000 mm³ </a:t>
            </a:r>
            <a:r>
              <a:rPr lang="cs-CZ" sz="2800" dirty="0" smtClean="0"/>
              <a:t>=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/>
              <a:t>m³ </a:t>
            </a:r>
          </a:p>
          <a:p>
            <a:pPr marL="0" indent="0">
              <a:buNone/>
            </a:pPr>
            <a:r>
              <a:rPr lang="cs-CZ" sz="2800" dirty="0"/>
              <a:t>69,3 ml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</a:t>
            </a:r>
            <a:r>
              <a:rPr lang="cs-CZ" sz="2800" dirty="0" smtClean="0"/>
              <a:t> </a:t>
            </a:r>
            <a:r>
              <a:rPr lang="cs-CZ" sz="2800" dirty="0"/>
              <a:t>dcl</a:t>
            </a:r>
          </a:p>
          <a:p>
            <a:pPr marL="0" indent="0">
              <a:buNone/>
            </a:pPr>
            <a:r>
              <a:rPr lang="cs-CZ" sz="2800" dirty="0"/>
              <a:t>0,0025 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</a:t>
            </a:r>
            <a:r>
              <a:rPr lang="cs-CZ" sz="2800" dirty="0" smtClean="0"/>
              <a:t> </a:t>
            </a:r>
            <a:r>
              <a:rPr lang="cs-CZ" sz="2800" dirty="0"/>
              <a:t>cm³</a:t>
            </a:r>
          </a:p>
          <a:p>
            <a:pPr marL="0" indent="0">
              <a:buNone/>
            </a:pPr>
            <a:r>
              <a:rPr lang="cs-CZ" sz="2800" dirty="0"/>
              <a:t>3,698 dcl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</a:t>
            </a:r>
            <a:r>
              <a:rPr lang="cs-CZ" sz="2800" dirty="0" smtClean="0"/>
              <a:t> </a:t>
            </a:r>
            <a:r>
              <a:rPr lang="cs-CZ" sz="2800" dirty="0"/>
              <a:t>ml</a:t>
            </a:r>
          </a:p>
          <a:p>
            <a:pPr marL="0" indent="0">
              <a:buNone/>
            </a:pPr>
            <a:r>
              <a:rPr lang="cs-CZ" sz="2800" dirty="0"/>
              <a:t>47200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</a:t>
            </a:r>
            <a:r>
              <a:rPr lang="cs-CZ" sz="2800" dirty="0"/>
              <a:t>m³</a:t>
            </a:r>
          </a:p>
          <a:p>
            <a:pPr marL="0" indent="0">
              <a:buNone/>
            </a:pPr>
            <a:r>
              <a:rPr lang="cs-CZ" sz="2800" dirty="0"/>
              <a:t>2,3 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    </a:t>
            </a:r>
            <a:r>
              <a:rPr lang="cs-CZ" sz="2800" dirty="0"/>
              <a:t> </a:t>
            </a:r>
            <a:r>
              <a:rPr lang="cs-CZ" sz="2800" dirty="0" smtClean="0"/>
              <a:t>dcl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357,2 dm³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</a:t>
            </a:r>
            <a:r>
              <a:rPr lang="cs-CZ" sz="2800" dirty="0" smtClean="0"/>
              <a:t> </a:t>
            </a:r>
            <a:r>
              <a:rPr lang="cs-CZ" sz="2800" dirty="0"/>
              <a:t>m³ </a:t>
            </a:r>
          </a:p>
          <a:p>
            <a:pPr marL="0" indent="0">
              <a:buNone/>
            </a:pPr>
            <a:r>
              <a:rPr lang="cs-CZ" sz="2800" dirty="0"/>
              <a:t>0,0038 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</a:t>
            </a:r>
            <a:r>
              <a:rPr lang="cs-CZ" sz="2800" dirty="0" smtClean="0"/>
              <a:t> </a:t>
            </a:r>
            <a:r>
              <a:rPr lang="cs-CZ" sz="2800" dirty="0"/>
              <a:t>ml</a:t>
            </a:r>
          </a:p>
          <a:p>
            <a:pPr marL="0" indent="0">
              <a:buNone/>
            </a:pPr>
            <a:r>
              <a:rPr lang="cs-CZ" sz="2800" dirty="0"/>
              <a:t>93,24 mm³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cm³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318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002060"/>
                </a:solidFill>
              </a:rPr>
              <a:t>Cv</a:t>
            </a:r>
            <a:r>
              <a:rPr lang="cs-CZ" sz="2800" dirty="0" smtClean="0">
                <a:solidFill>
                  <a:srgbClr val="002060"/>
                </a:solidFill>
              </a:rPr>
              <a:t>. 1. převeď                                                              ŘEŠENÍ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21744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3,6 cm³ = </a:t>
            </a:r>
            <a:r>
              <a:rPr lang="cs-CZ" sz="2800" dirty="0" smtClean="0">
                <a:solidFill>
                  <a:srgbClr val="FFC000"/>
                </a:solidFill>
              </a:rPr>
              <a:t>3600</a:t>
            </a:r>
            <a:r>
              <a:rPr lang="cs-CZ" sz="2800" dirty="0" smtClean="0"/>
              <a:t> mm³</a:t>
            </a:r>
          </a:p>
          <a:p>
            <a:pPr marL="0" indent="0">
              <a:buNone/>
            </a:pPr>
            <a:r>
              <a:rPr lang="cs-CZ" sz="2800" dirty="0" smtClean="0"/>
              <a:t>0,009 hl = </a:t>
            </a:r>
            <a:r>
              <a:rPr lang="cs-CZ" sz="2800" dirty="0" smtClean="0">
                <a:solidFill>
                  <a:srgbClr val="FFC000"/>
                </a:solidFill>
              </a:rPr>
              <a:t>9</a:t>
            </a:r>
            <a:r>
              <a:rPr lang="cs-CZ" sz="2800" dirty="0" smtClean="0"/>
              <a:t> dcl</a:t>
            </a:r>
          </a:p>
          <a:p>
            <a:pPr marL="0" indent="0">
              <a:buNone/>
            </a:pPr>
            <a:r>
              <a:rPr lang="cs-CZ" sz="2800" dirty="0" smtClean="0"/>
              <a:t>98000 mm³ = </a:t>
            </a:r>
            <a:r>
              <a:rPr lang="cs-CZ" sz="2800" dirty="0" smtClean="0">
                <a:solidFill>
                  <a:srgbClr val="FFC000"/>
                </a:solidFill>
              </a:rPr>
              <a:t>0,098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r>
              <a:rPr lang="cs-CZ" sz="2800" dirty="0" smtClean="0"/>
              <a:t>52000 ml = </a:t>
            </a:r>
            <a:r>
              <a:rPr lang="cs-CZ" sz="2800" dirty="0" smtClean="0">
                <a:solidFill>
                  <a:srgbClr val="FFC000"/>
                </a:solidFill>
              </a:rPr>
              <a:t>52</a:t>
            </a:r>
            <a:r>
              <a:rPr lang="cs-CZ" sz="2800" dirty="0" smtClean="0"/>
              <a:t> l</a:t>
            </a:r>
          </a:p>
          <a:p>
            <a:pPr marL="0" indent="0">
              <a:buNone/>
            </a:pPr>
            <a:r>
              <a:rPr lang="cs-CZ" sz="2800" dirty="0" smtClean="0"/>
              <a:t>45,63 m³ = </a:t>
            </a:r>
            <a:r>
              <a:rPr lang="cs-CZ" sz="2800" dirty="0" smtClean="0">
                <a:solidFill>
                  <a:srgbClr val="FFC000"/>
                </a:solidFill>
              </a:rPr>
              <a:t>45630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r>
              <a:rPr lang="cs-CZ" sz="2800" dirty="0" smtClean="0"/>
              <a:t>253,9 dcl = </a:t>
            </a:r>
            <a:r>
              <a:rPr lang="cs-CZ" sz="2800" dirty="0" smtClean="0">
                <a:solidFill>
                  <a:srgbClr val="FFC000"/>
                </a:solidFill>
              </a:rPr>
              <a:t>25,39</a:t>
            </a:r>
            <a:r>
              <a:rPr lang="cs-CZ" sz="2800" dirty="0" smtClean="0"/>
              <a:t> l</a:t>
            </a:r>
          </a:p>
          <a:p>
            <a:pPr marL="0" indent="0">
              <a:buNone/>
            </a:pPr>
            <a:r>
              <a:rPr lang="cs-CZ" sz="2800" dirty="0" smtClean="0"/>
              <a:t>0,0065 dm³ = </a:t>
            </a:r>
            <a:r>
              <a:rPr lang="cs-CZ" sz="2800" dirty="0" smtClean="0">
                <a:solidFill>
                  <a:srgbClr val="FFC000"/>
                </a:solidFill>
              </a:rPr>
              <a:t>6500</a:t>
            </a:r>
            <a:r>
              <a:rPr lang="cs-CZ" sz="2800" dirty="0" smtClean="0"/>
              <a:t> </a:t>
            </a:r>
            <a:r>
              <a:rPr lang="cs-CZ" sz="2800" dirty="0" smtClean="0"/>
              <a:t>mm³</a:t>
            </a:r>
          </a:p>
          <a:p>
            <a:pPr marL="0" indent="0">
              <a:buNone/>
            </a:pPr>
            <a:r>
              <a:rPr lang="cs-CZ" sz="2800" dirty="0" smtClean="0"/>
              <a:t>180 cl = </a:t>
            </a:r>
            <a:r>
              <a:rPr lang="cs-CZ" sz="2800" dirty="0" smtClean="0">
                <a:solidFill>
                  <a:srgbClr val="FFC000"/>
                </a:solidFill>
              </a:rPr>
              <a:t>1,8</a:t>
            </a:r>
            <a:r>
              <a:rPr lang="cs-CZ" sz="2800" dirty="0" smtClean="0"/>
              <a:t> l</a:t>
            </a:r>
          </a:p>
          <a:p>
            <a:pPr marL="0" indent="0">
              <a:buNone/>
            </a:pPr>
            <a:r>
              <a:rPr lang="cs-CZ" sz="2800" dirty="0" smtClean="0"/>
              <a:t>789 cm³ = </a:t>
            </a:r>
            <a:r>
              <a:rPr lang="cs-CZ" sz="2800" dirty="0" smtClean="0">
                <a:solidFill>
                  <a:srgbClr val="FFC000"/>
                </a:solidFill>
              </a:rPr>
              <a:t>0,789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r>
              <a:rPr lang="cs-CZ" sz="2800" dirty="0" smtClean="0"/>
              <a:t>0,32 l = </a:t>
            </a:r>
            <a:r>
              <a:rPr lang="cs-CZ" sz="2800" dirty="0" smtClean="0">
                <a:solidFill>
                  <a:srgbClr val="FFC000"/>
                </a:solidFill>
              </a:rPr>
              <a:t>0,0032 </a:t>
            </a:r>
            <a:r>
              <a:rPr lang="cs-CZ" sz="2800" dirty="0" smtClean="0"/>
              <a:t>hl</a:t>
            </a:r>
          </a:p>
          <a:p>
            <a:pPr marL="0" indent="0">
              <a:buNone/>
            </a:pPr>
            <a:r>
              <a:rPr lang="cs-CZ" sz="2800" dirty="0" smtClean="0"/>
              <a:t>9,25 hl = </a:t>
            </a:r>
            <a:r>
              <a:rPr lang="cs-CZ" sz="2800" dirty="0" smtClean="0">
                <a:solidFill>
                  <a:srgbClr val="FFC000"/>
                </a:solidFill>
              </a:rPr>
              <a:t>925000</a:t>
            </a:r>
            <a:r>
              <a:rPr lang="cs-CZ" sz="2800" dirty="0" smtClean="0"/>
              <a:t> ml</a:t>
            </a:r>
          </a:p>
          <a:p>
            <a:pPr marL="0" indent="0">
              <a:buNone/>
            </a:pPr>
            <a:r>
              <a:rPr lang="cs-CZ" sz="2800" dirty="0" smtClean="0"/>
              <a:t>456000 mm³ = </a:t>
            </a:r>
            <a:r>
              <a:rPr lang="cs-CZ" sz="2800" dirty="0" smtClean="0">
                <a:solidFill>
                  <a:srgbClr val="FFC000"/>
                </a:solidFill>
              </a:rPr>
              <a:t>0,000456 </a:t>
            </a:r>
            <a:r>
              <a:rPr lang="cs-CZ" sz="2800" dirty="0" smtClean="0"/>
              <a:t>m³ </a:t>
            </a:r>
          </a:p>
          <a:p>
            <a:pPr marL="0" indent="0">
              <a:buNone/>
            </a:pPr>
            <a:r>
              <a:rPr lang="cs-CZ" sz="2800" dirty="0" smtClean="0"/>
              <a:t>69,3 ml = </a:t>
            </a:r>
            <a:r>
              <a:rPr lang="cs-CZ" sz="2800" dirty="0" smtClean="0">
                <a:solidFill>
                  <a:srgbClr val="FFC000"/>
                </a:solidFill>
              </a:rPr>
              <a:t>0,693</a:t>
            </a:r>
            <a:r>
              <a:rPr lang="cs-CZ" sz="2800" dirty="0" smtClean="0"/>
              <a:t> dcl</a:t>
            </a:r>
          </a:p>
          <a:p>
            <a:pPr marL="0" indent="0">
              <a:buNone/>
            </a:pPr>
            <a:r>
              <a:rPr lang="cs-CZ" sz="2800" dirty="0" smtClean="0"/>
              <a:t>0,0025 m³ = </a:t>
            </a:r>
            <a:r>
              <a:rPr lang="cs-CZ" sz="2800" dirty="0" smtClean="0">
                <a:solidFill>
                  <a:srgbClr val="FFC000"/>
                </a:solidFill>
              </a:rPr>
              <a:t>2500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3,698 dcl = </a:t>
            </a:r>
            <a:r>
              <a:rPr lang="cs-CZ" sz="2800" dirty="0" smtClean="0">
                <a:solidFill>
                  <a:srgbClr val="FFC000"/>
                </a:solidFill>
              </a:rPr>
              <a:t>369,8</a:t>
            </a:r>
            <a:r>
              <a:rPr lang="cs-CZ" sz="2800" dirty="0" smtClean="0"/>
              <a:t> ml</a:t>
            </a:r>
          </a:p>
          <a:p>
            <a:pPr marL="0" indent="0">
              <a:buNone/>
            </a:pPr>
            <a:r>
              <a:rPr lang="cs-CZ" sz="2800" dirty="0" smtClean="0"/>
              <a:t>47200 cm³ = </a:t>
            </a:r>
            <a:r>
              <a:rPr lang="cs-CZ" sz="2800" dirty="0" smtClean="0">
                <a:solidFill>
                  <a:srgbClr val="FFC000"/>
                </a:solidFill>
              </a:rPr>
              <a:t>0,0472 </a:t>
            </a:r>
            <a:r>
              <a:rPr lang="cs-CZ" sz="2800" dirty="0" smtClean="0"/>
              <a:t>m³</a:t>
            </a:r>
          </a:p>
          <a:p>
            <a:pPr marL="0" indent="0">
              <a:buNone/>
            </a:pPr>
            <a:r>
              <a:rPr lang="cs-CZ" sz="2800" dirty="0" smtClean="0"/>
              <a:t>2,3 l = </a:t>
            </a:r>
            <a:r>
              <a:rPr lang="cs-CZ" sz="2800" dirty="0" smtClean="0">
                <a:solidFill>
                  <a:srgbClr val="FFC000"/>
                </a:solidFill>
              </a:rPr>
              <a:t>23</a:t>
            </a:r>
            <a:r>
              <a:rPr lang="cs-CZ" sz="2800" dirty="0" smtClean="0"/>
              <a:t> dcl</a:t>
            </a:r>
          </a:p>
          <a:p>
            <a:pPr marL="0" indent="0">
              <a:buNone/>
            </a:pPr>
            <a:r>
              <a:rPr lang="cs-CZ" sz="2800" dirty="0" smtClean="0"/>
              <a:t>357,2 dm³ = </a:t>
            </a:r>
            <a:r>
              <a:rPr lang="cs-CZ" sz="2800" dirty="0" smtClean="0">
                <a:solidFill>
                  <a:srgbClr val="FFC000"/>
                </a:solidFill>
              </a:rPr>
              <a:t>0,3572</a:t>
            </a:r>
            <a:r>
              <a:rPr lang="cs-CZ" sz="2800" dirty="0" smtClean="0"/>
              <a:t> m³ </a:t>
            </a:r>
          </a:p>
          <a:p>
            <a:pPr marL="0" indent="0">
              <a:buNone/>
            </a:pPr>
            <a:r>
              <a:rPr lang="cs-CZ" sz="2800" dirty="0" smtClean="0"/>
              <a:t>0,0038 l = </a:t>
            </a:r>
            <a:r>
              <a:rPr lang="cs-CZ" sz="2800" dirty="0" smtClean="0">
                <a:solidFill>
                  <a:srgbClr val="FFC000"/>
                </a:solidFill>
              </a:rPr>
              <a:t>3,8</a:t>
            </a:r>
            <a:r>
              <a:rPr lang="cs-CZ" sz="2800" dirty="0" smtClean="0"/>
              <a:t> ml</a:t>
            </a:r>
          </a:p>
          <a:p>
            <a:pPr marL="0" indent="0">
              <a:buNone/>
            </a:pPr>
            <a:r>
              <a:rPr lang="cs-CZ" sz="2800" dirty="0" smtClean="0"/>
              <a:t>93,24 mm³ = </a:t>
            </a:r>
            <a:r>
              <a:rPr lang="cs-CZ" sz="2800" dirty="0" smtClean="0">
                <a:solidFill>
                  <a:srgbClr val="FFC000"/>
                </a:solidFill>
              </a:rPr>
              <a:t>0,09324</a:t>
            </a:r>
            <a:r>
              <a:rPr lang="cs-CZ" sz="2800" dirty="0" smtClean="0"/>
              <a:t> cm³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742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002060"/>
                </a:solidFill>
              </a:rPr>
              <a:t>Cv</a:t>
            </a:r>
            <a:r>
              <a:rPr lang="cs-CZ" sz="2800" dirty="0" smtClean="0">
                <a:solidFill>
                  <a:srgbClr val="002060"/>
                </a:solidFill>
              </a:rPr>
              <a:t>. 2. převeď                                                              ZADÁNÍ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859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2,9 l =                      mm³</a:t>
            </a:r>
          </a:p>
          <a:p>
            <a:pPr marL="0" indent="0">
              <a:buNone/>
            </a:pPr>
            <a:r>
              <a:rPr lang="cs-CZ" sz="2800" dirty="0" smtClean="0"/>
              <a:t>650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</a:t>
            </a:r>
            <a:r>
              <a:rPr lang="cs-CZ" sz="2800" dirty="0" smtClean="0"/>
              <a:t> hl</a:t>
            </a:r>
          </a:p>
          <a:p>
            <a:pPr marL="0" indent="0">
              <a:buNone/>
            </a:pPr>
            <a:r>
              <a:rPr lang="cs-CZ" sz="2800" dirty="0" smtClean="0"/>
              <a:t>0,008 hl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46,95 dm³ =           dcl</a:t>
            </a:r>
          </a:p>
          <a:p>
            <a:pPr marL="0" indent="0">
              <a:buNone/>
            </a:pPr>
            <a:r>
              <a:rPr lang="cs-CZ" sz="2800" dirty="0" smtClean="0"/>
              <a:t>5600 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r>
              <a:rPr lang="cs-CZ" sz="2800" dirty="0" smtClean="0"/>
              <a:t>60000 mm³ =        cl</a:t>
            </a:r>
          </a:p>
          <a:p>
            <a:pPr marL="0" indent="0">
              <a:buNone/>
            </a:pPr>
            <a:r>
              <a:rPr lang="cs-CZ" sz="2800" dirty="0" smtClean="0"/>
              <a:t>980,7 ml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0,0009 m³ =          ml</a:t>
            </a:r>
          </a:p>
          <a:p>
            <a:pPr marL="0" indent="0">
              <a:buNone/>
            </a:pPr>
            <a:r>
              <a:rPr lang="cs-CZ" sz="2800" dirty="0" smtClean="0"/>
              <a:t>69,3 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dm³ </a:t>
            </a:r>
          </a:p>
          <a:p>
            <a:pPr marL="0" indent="0">
              <a:buNone/>
            </a:pPr>
            <a:r>
              <a:rPr lang="cs-CZ" sz="2800" dirty="0" smtClean="0"/>
              <a:t>13,569 dm³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</a:t>
            </a:r>
            <a:r>
              <a:rPr lang="cs-CZ" sz="2800" dirty="0" smtClean="0"/>
              <a:t>l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26500 mm³ </a:t>
            </a:r>
            <a:r>
              <a:rPr lang="cs-CZ" sz="2800" smtClean="0"/>
              <a:t>= </a:t>
            </a:r>
            <a:r>
              <a:rPr lang="cs-CZ" sz="2800">
                <a:solidFill>
                  <a:srgbClr val="FFC000"/>
                </a:solidFill>
              </a:rPr>
              <a:t> </a:t>
            </a:r>
            <a:r>
              <a:rPr lang="cs-CZ" sz="280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hl</a:t>
            </a:r>
          </a:p>
          <a:p>
            <a:pPr marL="0" indent="0">
              <a:buNone/>
            </a:pPr>
            <a:r>
              <a:rPr lang="cs-CZ" sz="2800" dirty="0" smtClean="0"/>
              <a:t>69,32 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</a:t>
            </a:r>
            <a:r>
              <a:rPr lang="cs-CZ" sz="2800" dirty="0" smtClean="0"/>
              <a:t>m³</a:t>
            </a:r>
          </a:p>
          <a:p>
            <a:pPr marL="0" indent="0">
              <a:buNone/>
            </a:pPr>
            <a:r>
              <a:rPr lang="cs-CZ" sz="2800" dirty="0" smtClean="0"/>
              <a:t>147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</a:t>
            </a:r>
            <a:r>
              <a:rPr lang="cs-CZ" sz="2800" dirty="0" smtClean="0"/>
              <a:t>ml</a:t>
            </a:r>
          </a:p>
          <a:p>
            <a:pPr marL="0" indent="0">
              <a:buNone/>
            </a:pPr>
            <a:r>
              <a:rPr lang="cs-CZ" sz="2800" dirty="0" smtClean="0"/>
              <a:t>5,3 hl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 </a:t>
            </a:r>
            <a:r>
              <a:rPr lang="cs-CZ" sz="2800" dirty="0" smtClean="0"/>
              <a:t>cm³</a:t>
            </a:r>
          </a:p>
          <a:p>
            <a:pPr marL="0" indent="0">
              <a:buNone/>
            </a:pPr>
            <a:r>
              <a:rPr lang="cs-CZ" sz="2800" dirty="0" smtClean="0"/>
              <a:t>0,056 m³ =                 hl</a:t>
            </a:r>
          </a:p>
          <a:p>
            <a:pPr marL="0" indent="0">
              <a:buNone/>
            </a:pPr>
            <a:r>
              <a:rPr lang="cs-CZ" sz="2800" dirty="0" smtClean="0"/>
              <a:t>250 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  </a:t>
            </a:r>
            <a:r>
              <a:rPr lang="cs-CZ" sz="2800" dirty="0" smtClean="0"/>
              <a:t>m³</a:t>
            </a:r>
          </a:p>
          <a:p>
            <a:pPr marL="0" indent="0">
              <a:buNone/>
            </a:pPr>
            <a:r>
              <a:rPr lang="cs-CZ" sz="2800" dirty="0" smtClean="0"/>
              <a:t>684,3 dm³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hl</a:t>
            </a:r>
          </a:p>
          <a:p>
            <a:pPr marL="0" indent="0">
              <a:buNone/>
            </a:pPr>
            <a:r>
              <a:rPr lang="cs-CZ" sz="2800" dirty="0" smtClean="0"/>
              <a:t>980000 ml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m³</a:t>
            </a:r>
          </a:p>
          <a:p>
            <a:pPr marL="0" indent="0">
              <a:buNone/>
            </a:pPr>
            <a:r>
              <a:rPr lang="cs-CZ" sz="2800" dirty="0" smtClean="0"/>
              <a:t>542,3 cm³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</a:t>
            </a:r>
            <a:r>
              <a:rPr lang="cs-CZ" sz="2800" dirty="0" smtClean="0"/>
              <a:t>cl</a:t>
            </a:r>
          </a:p>
          <a:p>
            <a:pPr marL="0" indent="0">
              <a:buNone/>
            </a:pPr>
            <a:r>
              <a:rPr lang="cs-CZ" sz="2800" dirty="0" smtClean="0"/>
              <a:t>9,8 dcl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8056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002060"/>
                </a:solidFill>
              </a:rPr>
              <a:t>Cv</a:t>
            </a:r>
            <a:r>
              <a:rPr lang="cs-CZ" sz="2800" dirty="0" smtClean="0">
                <a:solidFill>
                  <a:srgbClr val="002060"/>
                </a:solidFill>
              </a:rPr>
              <a:t>. 2. převeď                                                              ŘEŠENÍ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859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2,9 l = </a:t>
            </a:r>
            <a:r>
              <a:rPr lang="cs-CZ" sz="2800" dirty="0" smtClean="0">
                <a:solidFill>
                  <a:srgbClr val="FFC000"/>
                </a:solidFill>
              </a:rPr>
              <a:t>2900000</a:t>
            </a:r>
            <a:r>
              <a:rPr lang="cs-CZ" sz="2800" dirty="0" smtClean="0"/>
              <a:t> mm³</a:t>
            </a:r>
          </a:p>
          <a:p>
            <a:pPr marL="0" indent="0">
              <a:buNone/>
            </a:pPr>
            <a:r>
              <a:rPr lang="cs-CZ" sz="2800" dirty="0" smtClean="0"/>
              <a:t>650 cm³ = </a:t>
            </a:r>
            <a:r>
              <a:rPr lang="cs-CZ" sz="2800" dirty="0" smtClean="0">
                <a:solidFill>
                  <a:srgbClr val="FFC000"/>
                </a:solidFill>
              </a:rPr>
              <a:t>0,0065</a:t>
            </a:r>
            <a:r>
              <a:rPr lang="cs-CZ" sz="2800" dirty="0" smtClean="0"/>
              <a:t> hl</a:t>
            </a:r>
          </a:p>
          <a:p>
            <a:pPr marL="0" indent="0">
              <a:buNone/>
            </a:pPr>
            <a:r>
              <a:rPr lang="cs-CZ" sz="2800" dirty="0" smtClean="0"/>
              <a:t>0,008 hl = </a:t>
            </a:r>
            <a:r>
              <a:rPr lang="cs-CZ" sz="2800" dirty="0" smtClean="0">
                <a:solidFill>
                  <a:srgbClr val="FFC000"/>
                </a:solidFill>
              </a:rPr>
              <a:t>800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46,95 dm³ = </a:t>
            </a:r>
            <a:r>
              <a:rPr lang="cs-CZ" sz="2800" dirty="0" smtClean="0">
                <a:solidFill>
                  <a:srgbClr val="FFC000"/>
                </a:solidFill>
              </a:rPr>
              <a:t>469,5</a:t>
            </a:r>
            <a:r>
              <a:rPr lang="cs-CZ" sz="2800" dirty="0" smtClean="0"/>
              <a:t> dcl</a:t>
            </a:r>
          </a:p>
          <a:p>
            <a:pPr marL="0" indent="0">
              <a:buNone/>
            </a:pPr>
            <a:r>
              <a:rPr lang="cs-CZ" sz="2800" dirty="0" smtClean="0"/>
              <a:t>5600 l = </a:t>
            </a:r>
            <a:r>
              <a:rPr lang="cs-CZ" sz="2800" dirty="0" smtClean="0">
                <a:solidFill>
                  <a:srgbClr val="FFC000"/>
                </a:solidFill>
              </a:rPr>
              <a:t>5600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r>
              <a:rPr lang="cs-CZ" sz="2800" dirty="0" smtClean="0"/>
              <a:t>60000 mm³ = </a:t>
            </a:r>
            <a:r>
              <a:rPr lang="cs-CZ" sz="2800" dirty="0" smtClean="0">
                <a:solidFill>
                  <a:srgbClr val="FFC000"/>
                </a:solidFill>
              </a:rPr>
              <a:t>6</a:t>
            </a:r>
            <a:r>
              <a:rPr lang="cs-CZ" sz="2800" dirty="0" smtClean="0"/>
              <a:t> cl</a:t>
            </a:r>
          </a:p>
          <a:p>
            <a:pPr marL="0" indent="0">
              <a:buNone/>
            </a:pPr>
            <a:r>
              <a:rPr lang="cs-CZ" sz="2800" dirty="0" smtClean="0"/>
              <a:t>980,7 ml = </a:t>
            </a:r>
            <a:r>
              <a:rPr lang="cs-CZ" sz="2800" dirty="0" smtClean="0">
                <a:solidFill>
                  <a:srgbClr val="FFC000"/>
                </a:solidFill>
              </a:rPr>
              <a:t>980,7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0,0009 m³ = </a:t>
            </a:r>
            <a:r>
              <a:rPr lang="cs-CZ" sz="2800" dirty="0" smtClean="0">
                <a:solidFill>
                  <a:srgbClr val="FFC000"/>
                </a:solidFill>
              </a:rPr>
              <a:t>900</a:t>
            </a:r>
            <a:r>
              <a:rPr lang="cs-CZ" sz="2800" dirty="0" smtClean="0"/>
              <a:t> ml</a:t>
            </a:r>
          </a:p>
          <a:p>
            <a:pPr marL="0" indent="0">
              <a:buNone/>
            </a:pPr>
            <a:r>
              <a:rPr lang="cs-CZ" sz="2800" dirty="0" smtClean="0"/>
              <a:t>69,3 cl = </a:t>
            </a:r>
            <a:r>
              <a:rPr lang="cs-CZ" sz="2800" dirty="0" smtClean="0">
                <a:solidFill>
                  <a:srgbClr val="FFC000"/>
                </a:solidFill>
              </a:rPr>
              <a:t>0,693</a:t>
            </a:r>
            <a:r>
              <a:rPr lang="cs-CZ" sz="2800" dirty="0" smtClean="0"/>
              <a:t> dm³ </a:t>
            </a:r>
          </a:p>
          <a:p>
            <a:pPr marL="0" indent="0">
              <a:buNone/>
            </a:pPr>
            <a:r>
              <a:rPr lang="cs-CZ" sz="2800" dirty="0" smtClean="0"/>
              <a:t>13,569 dm³ = </a:t>
            </a:r>
            <a:r>
              <a:rPr lang="cs-CZ" sz="2800" dirty="0" smtClean="0">
                <a:solidFill>
                  <a:srgbClr val="FFC000"/>
                </a:solidFill>
              </a:rPr>
              <a:t>13,569 </a:t>
            </a:r>
            <a:r>
              <a:rPr lang="cs-CZ" sz="2800" dirty="0" smtClean="0"/>
              <a:t>l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26500 mm³ = </a:t>
            </a:r>
            <a:r>
              <a:rPr lang="cs-CZ" sz="2800" dirty="0" smtClean="0">
                <a:solidFill>
                  <a:srgbClr val="FFC000"/>
                </a:solidFill>
              </a:rPr>
              <a:t>0,000265</a:t>
            </a:r>
            <a:r>
              <a:rPr lang="cs-CZ" sz="2800" dirty="0" smtClean="0"/>
              <a:t> hl</a:t>
            </a:r>
          </a:p>
          <a:p>
            <a:pPr marL="0" indent="0">
              <a:buNone/>
            </a:pPr>
            <a:r>
              <a:rPr lang="cs-CZ" sz="2800" dirty="0" smtClean="0"/>
              <a:t>69,32 cl = </a:t>
            </a:r>
            <a:r>
              <a:rPr lang="cs-CZ" sz="2800" dirty="0" smtClean="0">
                <a:solidFill>
                  <a:srgbClr val="FFC000"/>
                </a:solidFill>
              </a:rPr>
              <a:t>0,0006932</a:t>
            </a:r>
            <a:r>
              <a:rPr lang="cs-CZ" sz="2800" dirty="0" smtClean="0"/>
              <a:t> m³</a:t>
            </a:r>
          </a:p>
          <a:p>
            <a:pPr marL="0" indent="0">
              <a:buNone/>
            </a:pPr>
            <a:r>
              <a:rPr lang="cs-CZ" sz="2800" dirty="0" smtClean="0"/>
              <a:t>147 cm³ = </a:t>
            </a:r>
            <a:r>
              <a:rPr lang="cs-CZ" sz="2800" dirty="0" smtClean="0">
                <a:solidFill>
                  <a:srgbClr val="FFC000"/>
                </a:solidFill>
              </a:rPr>
              <a:t>147</a:t>
            </a:r>
            <a:r>
              <a:rPr lang="cs-CZ" sz="2800" dirty="0" smtClean="0"/>
              <a:t> ml</a:t>
            </a:r>
          </a:p>
          <a:p>
            <a:pPr marL="0" indent="0">
              <a:buNone/>
            </a:pPr>
            <a:r>
              <a:rPr lang="cs-CZ" sz="2800" dirty="0" smtClean="0"/>
              <a:t>5,3 hl = </a:t>
            </a:r>
            <a:r>
              <a:rPr lang="cs-CZ" sz="2800" dirty="0" smtClean="0">
                <a:solidFill>
                  <a:srgbClr val="FFC000"/>
                </a:solidFill>
              </a:rPr>
              <a:t>530000</a:t>
            </a:r>
            <a:r>
              <a:rPr lang="cs-CZ" sz="2800" dirty="0" smtClean="0"/>
              <a:t> cm³</a:t>
            </a:r>
          </a:p>
          <a:p>
            <a:pPr marL="0" indent="0">
              <a:buNone/>
            </a:pPr>
            <a:r>
              <a:rPr lang="cs-CZ" sz="2800" dirty="0" smtClean="0"/>
              <a:t>0,056 m³ = </a:t>
            </a:r>
            <a:r>
              <a:rPr lang="cs-CZ" sz="2800" dirty="0" smtClean="0">
                <a:solidFill>
                  <a:srgbClr val="FFC000"/>
                </a:solidFill>
              </a:rPr>
              <a:t>0,56 </a:t>
            </a:r>
            <a:r>
              <a:rPr lang="cs-CZ" sz="2800" dirty="0" smtClean="0"/>
              <a:t>hl</a:t>
            </a:r>
          </a:p>
          <a:p>
            <a:pPr marL="0" indent="0">
              <a:buNone/>
            </a:pPr>
            <a:r>
              <a:rPr lang="cs-CZ" sz="2800" dirty="0" smtClean="0"/>
              <a:t>250 l = </a:t>
            </a:r>
            <a:r>
              <a:rPr lang="cs-CZ" sz="2800" dirty="0" smtClean="0">
                <a:solidFill>
                  <a:srgbClr val="FFC000"/>
                </a:solidFill>
              </a:rPr>
              <a:t>0,25</a:t>
            </a:r>
            <a:r>
              <a:rPr lang="cs-CZ" sz="2800" dirty="0" smtClean="0"/>
              <a:t> m³</a:t>
            </a:r>
          </a:p>
          <a:p>
            <a:pPr marL="0" indent="0">
              <a:buNone/>
            </a:pPr>
            <a:r>
              <a:rPr lang="cs-CZ" sz="2800" dirty="0" smtClean="0"/>
              <a:t>684,3 dm³ = </a:t>
            </a:r>
            <a:r>
              <a:rPr lang="cs-CZ" sz="2800" dirty="0" smtClean="0">
                <a:solidFill>
                  <a:srgbClr val="FFC000"/>
                </a:solidFill>
              </a:rPr>
              <a:t>6,843</a:t>
            </a:r>
            <a:r>
              <a:rPr lang="cs-CZ" sz="2800" dirty="0" smtClean="0"/>
              <a:t> hl</a:t>
            </a:r>
          </a:p>
          <a:p>
            <a:pPr marL="0" indent="0">
              <a:buNone/>
            </a:pPr>
            <a:r>
              <a:rPr lang="cs-CZ" sz="2800" dirty="0" smtClean="0"/>
              <a:t>980000 ml = </a:t>
            </a:r>
            <a:r>
              <a:rPr lang="cs-CZ" sz="2800" dirty="0" smtClean="0">
                <a:solidFill>
                  <a:srgbClr val="FFC000"/>
                </a:solidFill>
              </a:rPr>
              <a:t>0,98</a:t>
            </a:r>
            <a:r>
              <a:rPr lang="cs-CZ" sz="2800" dirty="0" smtClean="0"/>
              <a:t> m³</a:t>
            </a:r>
          </a:p>
          <a:p>
            <a:pPr marL="0" indent="0">
              <a:buNone/>
            </a:pPr>
            <a:r>
              <a:rPr lang="cs-CZ" sz="2800" dirty="0" smtClean="0"/>
              <a:t>542,3 cm³ = </a:t>
            </a:r>
            <a:r>
              <a:rPr lang="cs-CZ" sz="2800" dirty="0" smtClean="0">
                <a:solidFill>
                  <a:srgbClr val="FFC000"/>
                </a:solidFill>
              </a:rPr>
              <a:t>54,23 </a:t>
            </a:r>
            <a:r>
              <a:rPr lang="cs-CZ" sz="2800" dirty="0" smtClean="0"/>
              <a:t>cl</a:t>
            </a:r>
          </a:p>
          <a:p>
            <a:pPr marL="0" indent="0">
              <a:buNone/>
            </a:pPr>
            <a:r>
              <a:rPr lang="cs-CZ" sz="2800" dirty="0" smtClean="0"/>
              <a:t>9,8 dcl = </a:t>
            </a:r>
            <a:r>
              <a:rPr lang="cs-CZ" sz="2800" dirty="0" smtClean="0">
                <a:solidFill>
                  <a:srgbClr val="FFC000"/>
                </a:solidFill>
              </a:rPr>
              <a:t>0,98</a:t>
            </a:r>
            <a:r>
              <a:rPr lang="cs-CZ" sz="2800" dirty="0" smtClean="0"/>
              <a:t> dm³</a:t>
            </a:r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371694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462</Words>
  <Application>Microsoft Office PowerPoint</Application>
  <PresentationFormat>Předvádění na obrazovce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Objem</vt:lpstr>
      <vt:lpstr>Převody jednotek objemu</vt:lpstr>
      <vt:lpstr>Převody jednotek objemu</vt:lpstr>
      <vt:lpstr>1 l = 1 dm³</vt:lpstr>
      <vt:lpstr>Cv. 1. převeď                                                              ZADÁNÍ</vt:lpstr>
      <vt:lpstr>Cv. 1. převeď                                                              ŘEŠENÍ</vt:lpstr>
      <vt:lpstr>Cv. 2. převeď                                                              ZADÁNÍ</vt:lpstr>
      <vt:lpstr>Cv. 2. převeď                             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Objem</dc:title>
  <dc:creator>Ucitel</dc:creator>
  <cp:lastModifiedBy>Ucitel</cp:lastModifiedBy>
  <cp:revision>25</cp:revision>
  <dcterms:created xsi:type="dcterms:W3CDTF">2010-10-23T09:16:26Z</dcterms:created>
  <dcterms:modified xsi:type="dcterms:W3CDTF">2011-11-24T09:25:05Z</dcterms:modified>
</cp:coreProperties>
</file>