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A488322-F2BA-4B5B-9748-0D474271808F}" styleName="Střední styl 3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4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4AAF-97BF-4588-9D12-A74FF3CC1DD6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F186-1FB7-498C-8837-F30C25737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80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4AAF-97BF-4588-9D12-A74FF3CC1DD6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F186-1FB7-498C-8837-F30C25737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563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4AAF-97BF-4588-9D12-A74FF3CC1DD6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F186-1FB7-498C-8837-F30C25737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0688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4AAF-97BF-4588-9D12-A74FF3CC1DD6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F186-1FB7-498C-8837-F30C25737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095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4AAF-97BF-4588-9D12-A74FF3CC1DD6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F186-1FB7-498C-8837-F30C25737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482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4AAF-97BF-4588-9D12-A74FF3CC1DD6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F186-1FB7-498C-8837-F30C25737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508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4AAF-97BF-4588-9D12-A74FF3CC1DD6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F186-1FB7-498C-8837-F30C25737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5106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4AAF-97BF-4588-9D12-A74FF3CC1DD6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F186-1FB7-498C-8837-F30C25737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047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4AAF-97BF-4588-9D12-A74FF3CC1DD6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F186-1FB7-498C-8837-F30C25737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761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4AAF-97BF-4588-9D12-A74FF3CC1DD6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F186-1FB7-498C-8837-F30C25737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728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4AAF-97BF-4588-9D12-A74FF3CC1DD6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F186-1FB7-498C-8837-F30C25737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8189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B4AAF-97BF-4588-9D12-A74FF3CC1DD6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BF186-1FB7-498C-8837-F30C25737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3694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660232" y="274638"/>
            <a:ext cx="2026568" cy="1143000"/>
          </a:xfrm>
        </p:spPr>
        <p:txBody>
          <a:bodyPr/>
          <a:lstStyle/>
          <a:p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05116042"/>
              </p:ext>
            </p:extLst>
          </p:nvPr>
        </p:nvGraphicFramePr>
        <p:xfrm>
          <a:off x="4499992" y="188632"/>
          <a:ext cx="4544117" cy="644172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87409"/>
                <a:gridCol w="287409"/>
                <a:gridCol w="367030"/>
                <a:gridCol w="287409"/>
                <a:gridCol w="287409"/>
                <a:gridCol w="287409"/>
                <a:gridCol w="440770"/>
                <a:gridCol w="287409"/>
                <a:gridCol w="287409"/>
                <a:gridCol w="287409"/>
                <a:gridCol w="287409"/>
                <a:gridCol w="287409"/>
                <a:gridCol w="287409"/>
                <a:gridCol w="287409"/>
                <a:gridCol w="287409"/>
              </a:tblGrid>
              <a:tr h="40506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b="1" cap="none" spc="0" dirty="0">
                        <a:ln w="1905"/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u="none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b="1" cap="none" spc="0" dirty="0">
                        <a:ln w="1905"/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506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b="1" cap="none" spc="0" dirty="0">
                        <a:ln w="1905"/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506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b="1" cap="none" spc="0" dirty="0">
                        <a:ln w="1905"/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506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b="1" cap="none" spc="0" dirty="0">
                        <a:ln w="1905"/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506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b="1" cap="none" spc="0" dirty="0">
                        <a:ln w="1905"/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506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b="1" cap="none" spc="0" dirty="0">
                        <a:ln w="1905"/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506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b="1" cap="none" spc="0" dirty="0">
                        <a:ln w="1905"/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506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b="1" cap="none" spc="0" dirty="0">
                        <a:ln w="1905"/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506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b="1" cap="none" spc="0" dirty="0">
                        <a:ln w="1905"/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506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b="1" cap="none" spc="0" dirty="0">
                        <a:ln w="1905"/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506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b="1" cap="none" spc="0" dirty="0">
                        <a:ln w="1905"/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506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b="1" cap="none" spc="0" dirty="0">
                        <a:ln w="1905"/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506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b="1" cap="none" spc="0" dirty="0">
                        <a:ln w="1905"/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506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b="1" cap="none" spc="0" dirty="0">
                        <a:ln w="1905"/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506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b="1" cap="none" spc="0" dirty="0">
                        <a:ln w="1905"/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0" name="Zástupný symbol pro obsah 19"/>
          <p:cNvSpPr>
            <a:spLocks noGrp="1"/>
          </p:cNvSpPr>
          <p:nvPr>
            <p:ph sz="half" idx="1"/>
          </p:nvPr>
        </p:nvSpPr>
        <p:spPr>
          <a:xfrm>
            <a:off x="251520" y="188640"/>
            <a:ext cx="4244280" cy="6669360"/>
          </a:xfrm>
        </p:spPr>
        <p:txBody>
          <a:bodyPr>
            <a:normAutofit/>
          </a:bodyPr>
          <a:lstStyle/>
          <a:p>
            <a:pPr lvl="1" indent="-342900">
              <a:lnSpc>
                <a:spcPct val="150000"/>
              </a:lnSpc>
              <a:buAutoNum type="arabicPeriod"/>
            </a:pPr>
            <a:r>
              <a:rPr lang="cs-CZ" sz="1400" dirty="0" smtClean="0"/>
              <a:t>USCHNUTÍ ZMRZLÉHO PRÁDLA JE PŘÍKLAD….</a:t>
            </a:r>
          </a:p>
          <a:p>
            <a:pPr lvl="1" indent="-342900" algn="just">
              <a:lnSpc>
                <a:spcPct val="150000"/>
              </a:lnSpc>
              <a:buAutoNum type="arabicPeriod"/>
            </a:pPr>
            <a:r>
              <a:rPr lang="cs-CZ" sz="1400" dirty="0" smtClean="0"/>
              <a:t>JEDNA Z DOB 4-DOBÉHO MOTORU.</a:t>
            </a:r>
          </a:p>
          <a:p>
            <a:pPr lvl="1" indent="-342900" algn="just">
              <a:lnSpc>
                <a:spcPct val="150000"/>
              </a:lnSpc>
              <a:buAutoNum type="arabicPeriod"/>
            </a:pPr>
            <a:r>
              <a:rPr lang="cs-CZ" sz="1400" dirty="0" smtClean="0"/>
              <a:t>PŘĚMĚNA SKUP. KAPALNÉHO NA PEVNÉ.</a:t>
            </a:r>
          </a:p>
          <a:p>
            <a:pPr lvl="1" indent="-342900" algn="just">
              <a:lnSpc>
                <a:spcPct val="150000"/>
              </a:lnSpc>
              <a:buAutoNum type="arabicPeriod"/>
            </a:pPr>
            <a:r>
              <a:rPr lang="cs-CZ" sz="1400" dirty="0"/>
              <a:t> </a:t>
            </a:r>
            <a:r>
              <a:rPr lang="cs-CZ" sz="1400" dirty="0" smtClean="0"/>
              <a:t>PŘEMĚNA, KE KTERÉ DOCHÁZÍ U KAPALINY ZA KAŽDÉ TEPLOTY.</a:t>
            </a:r>
          </a:p>
          <a:p>
            <a:pPr lvl="1" indent="-342900" algn="just">
              <a:lnSpc>
                <a:spcPct val="150000"/>
              </a:lnSpc>
              <a:buAutoNum type="arabicPeriod"/>
            </a:pPr>
            <a:r>
              <a:rPr lang="cs-CZ" sz="1400" dirty="0" smtClean="0"/>
              <a:t>ZNAČKU </a:t>
            </a:r>
            <a:r>
              <a:rPr lang="cs-CZ" sz="1400" b="1" i="1" dirty="0" smtClean="0"/>
              <a:t>E</a:t>
            </a:r>
            <a:r>
              <a:rPr lang="cs-CZ" sz="1400" dirty="0" smtClean="0"/>
              <a:t> MÁ ?</a:t>
            </a:r>
          </a:p>
          <a:p>
            <a:pPr lvl="1" indent="-342900" algn="just">
              <a:lnSpc>
                <a:spcPct val="150000"/>
              </a:lnSpc>
              <a:buAutoNum type="arabicPeriod"/>
            </a:pPr>
            <a:r>
              <a:rPr lang="cs-CZ" sz="1400" dirty="0" smtClean="0"/>
              <a:t>OPAK TUHNUTÍ.</a:t>
            </a:r>
          </a:p>
          <a:p>
            <a:pPr lvl="1" indent="-342900" algn="just">
              <a:lnSpc>
                <a:spcPct val="150000"/>
              </a:lnSpc>
              <a:buAutoNum type="arabicPeriod"/>
            </a:pPr>
            <a:r>
              <a:rPr lang="cs-CZ" sz="1400" dirty="0" smtClean="0"/>
              <a:t>ZMRZNE-LI PÁRA, MLUVÍME O ….</a:t>
            </a:r>
          </a:p>
          <a:p>
            <a:pPr lvl="1" indent="-342900" algn="just">
              <a:lnSpc>
                <a:spcPct val="150000"/>
              </a:lnSpc>
              <a:buAutoNum type="arabicPeriod"/>
            </a:pPr>
            <a:r>
              <a:rPr lang="cs-CZ" sz="1400" dirty="0" smtClean="0"/>
              <a:t>TEPLOTA VARU ZÁVISÍ NA …</a:t>
            </a:r>
          </a:p>
          <a:p>
            <a:pPr lvl="1" indent="-342900" algn="just">
              <a:lnSpc>
                <a:spcPct val="150000"/>
              </a:lnSpc>
              <a:buAutoNum type="arabicPeriod"/>
            </a:pPr>
            <a:r>
              <a:rPr lang="cs-CZ" sz="1400" dirty="0" smtClean="0"/>
              <a:t>DRUH SKUPENSTVÍ.</a:t>
            </a:r>
          </a:p>
          <a:p>
            <a:pPr lvl="1" indent="-342900" algn="just">
              <a:lnSpc>
                <a:spcPct val="150000"/>
              </a:lnSpc>
              <a:buAutoNum type="arabicPeriod"/>
            </a:pPr>
            <a:r>
              <a:rPr lang="cs-CZ" sz="1400" dirty="0" smtClean="0"/>
              <a:t>PŘI TEPELNÉ VÝMĚNĚ SI TĚLESA PŘEDÁVAJÍ ...</a:t>
            </a:r>
          </a:p>
          <a:p>
            <a:pPr lvl="1" indent="-342900" algn="just">
              <a:lnSpc>
                <a:spcPct val="150000"/>
              </a:lnSpc>
              <a:buAutoNum type="arabicPeriod"/>
            </a:pPr>
            <a:r>
              <a:rPr lang="cs-CZ" sz="1400" dirty="0" smtClean="0"/>
              <a:t>ZNAČKU </a:t>
            </a:r>
            <a:r>
              <a:rPr lang="cs-CZ" sz="1400" b="1" i="1" dirty="0" smtClean="0"/>
              <a:t>U </a:t>
            </a:r>
            <a:r>
              <a:rPr lang="cs-CZ" sz="1400" dirty="0" smtClean="0"/>
              <a:t>MÁ ENERGIE …</a:t>
            </a:r>
          </a:p>
          <a:p>
            <a:pPr lvl="1" indent="-342900" algn="just">
              <a:lnSpc>
                <a:spcPct val="150000"/>
              </a:lnSpc>
              <a:buAutoNum type="arabicPeriod"/>
            </a:pPr>
            <a:r>
              <a:rPr lang="cs-CZ" sz="1400" dirty="0" smtClean="0"/>
              <a:t>TĚLESA VYSÍLAJÍ TEPELNÉ …</a:t>
            </a:r>
          </a:p>
          <a:p>
            <a:pPr lvl="1" indent="-342900" algn="just">
              <a:lnSpc>
                <a:spcPct val="150000"/>
              </a:lnSpc>
              <a:buAutoNum type="arabicPeriod"/>
            </a:pPr>
            <a:r>
              <a:rPr lang="cs-CZ" sz="1400" dirty="0" smtClean="0"/>
              <a:t>NÁDOBÁ </a:t>
            </a:r>
            <a:r>
              <a:rPr lang="cs-CZ" sz="1400" dirty="0" smtClean="0"/>
              <a:t>POUŽÍVANÁ K POKUSNÉMU URČENÍ TEPLA.</a:t>
            </a:r>
          </a:p>
          <a:p>
            <a:pPr lvl="1" indent="-342900" algn="just">
              <a:lnSpc>
                <a:spcPct val="150000"/>
              </a:lnSpc>
              <a:buAutoNum type="arabicPeriod"/>
            </a:pPr>
            <a:r>
              <a:rPr lang="cs-CZ" sz="1400" dirty="0" smtClean="0"/>
              <a:t>PŘEMĚNA SKUP.  PLYNNÉHO NA KAPALNÉ.</a:t>
            </a:r>
          </a:p>
          <a:p>
            <a:pPr lvl="1" indent="-342900" algn="just">
              <a:lnSpc>
                <a:spcPct val="150000"/>
              </a:lnSpc>
              <a:buAutoNum type="arabicPeriod"/>
            </a:pPr>
            <a:r>
              <a:rPr lang="cs-CZ" sz="1400" dirty="0" smtClean="0"/>
              <a:t>ZPŮSOB ŠÍŘENÍ TEPLA.</a:t>
            </a:r>
          </a:p>
          <a:p>
            <a:pPr lvl="1" indent="-342900" algn="just">
              <a:lnSpc>
                <a:spcPct val="150000"/>
              </a:lnSpc>
              <a:buAutoNum type="arabicPeriod"/>
            </a:pPr>
            <a:r>
              <a:rPr lang="cs-CZ" sz="1400" dirty="0" smtClean="0"/>
              <a:t>DRUH </a:t>
            </a:r>
            <a:r>
              <a:rPr lang="cs-CZ" sz="1400" dirty="0" smtClean="0"/>
              <a:t>ČÁSTIC</a:t>
            </a:r>
            <a:r>
              <a:rPr lang="cs-CZ" sz="1400" dirty="0" smtClean="0"/>
              <a:t>.</a:t>
            </a:r>
          </a:p>
          <a:p>
            <a:pPr lvl="1" indent="-342900" algn="just">
              <a:lnSpc>
                <a:spcPct val="150000"/>
              </a:lnSpc>
              <a:buAutoNum type="arabicPeriod"/>
            </a:pPr>
            <a:endParaRPr lang="cs-CZ" sz="1400" dirty="0" smtClean="0"/>
          </a:p>
          <a:p>
            <a:pPr lvl="1" indent="-342900" algn="just">
              <a:lnSpc>
                <a:spcPct val="150000"/>
              </a:lnSpc>
              <a:buAutoNum type="arabicPeriod"/>
            </a:pPr>
            <a:endParaRPr lang="cs-CZ" sz="1400" b="1" dirty="0" smtClean="0"/>
          </a:p>
          <a:p>
            <a:pPr lvl="1" indent="-342900" algn="just">
              <a:lnSpc>
                <a:spcPct val="150000"/>
              </a:lnSpc>
              <a:buAutoNum type="arabicPeriod"/>
            </a:pPr>
            <a:endParaRPr lang="cs-CZ" sz="1400" dirty="0" smtClean="0"/>
          </a:p>
          <a:p>
            <a:pPr lvl="1" indent="-342900" algn="just">
              <a:lnSpc>
                <a:spcPct val="150000"/>
              </a:lnSpc>
              <a:buAutoNum type="arabicPeriod"/>
            </a:pPr>
            <a:endParaRPr lang="cs-CZ" sz="1400" dirty="0" smtClean="0"/>
          </a:p>
          <a:p>
            <a:pPr lvl="1" indent="-342900" algn="just">
              <a:lnSpc>
                <a:spcPct val="150000"/>
              </a:lnSpc>
              <a:buAutoNum type="arabicPeriod"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7439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3871014"/>
              </p:ext>
            </p:extLst>
          </p:nvPr>
        </p:nvGraphicFramePr>
        <p:xfrm>
          <a:off x="4499992" y="188632"/>
          <a:ext cx="4544117" cy="644172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87409"/>
                <a:gridCol w="287409"/>
                <a:gridCol w="367030"/>
                <a:gridCol w="287409"/>
                <a:gridCol w="287409"/>
                <a:gridCol w="287409"/>
                <a:gridCol w="440770"/>
                <a:gridCol w="287409"/>
                <a:gridCol w="287409"/>
                <a:gridCol w="287409"/>
                <a:gridCol w="287409"/>
                <a:gridCol w="287409"/>
                <a:gridCol w="287409"/>
                <a:gridCol w="287409"/>
                <a:gridCol w="287409"/>
              </a:tblGrid>
              <a:tr h="40506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b="1" cap="none" spc="0" dirty="0" smtClean="0">
                          <a:ln w="1905"/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S</a:t>
                      </a:r>
                      <a:endParaRPr lang="cs-CZ" b="1" cap="none" spc="0" dirty="0">
                        <a:ln w="1905"/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u="none" dirty="0" smtClean="0"/>
                        <a:t>U</a:t>
                      </a:r>
                      <a:endParaRPr lang="cs-CZ" u="none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b="1" cap="none" spc="0" dirty="0" smtClean="0">
                          <a:ln w="1905"/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K</a:t>
                      </a:r>
                      <a:endParaRPr lang="cs-CZ" b="1" cap="none" spc="0" dirty="0">
                        <a:ln w="1905"/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506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b="1" cap="none" spc="0" dirty="0" smtClean="0">
                          <a:ln w="1905"/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U</a:t>
                      </a:r>
                      <a:endParaRPr lang="cs-CZ" b="1" cap="none" spc="0" dirty="0">
                        <a:ln w="1905"/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506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b="1" cap="none" spc="0" dirty="0" smtClean="0">
                          <a:ln w="1905"/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P</a:t>
                      </a:r>
                      <a:endParaRPr lang="cs-CZ" b="1" cap="none" spc="0" dirty="0">
                        <a:ln w="1905"/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506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b="1" cap="none" spc="0" dirty="0" smtClean="0">
                          <a:ln w="1905"/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E</a:t>
                      </a:r>
                      <a:endParaRPr lang="cs-CZ" b="1" cap="none" spc="0" dirty="0">
                        <a:ln w="1905"/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506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b="1" cap="none" spc="0" dirty="0" smtClean="0">
                          <a:ln w="1905"/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N</a:t>
                      </a:r>
                      <a:endParaRPr lang="cs-CZ" b="1" cap="none" spc="0" dirty="0">
                        <a:ln w="1905"/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506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b="1" cap="none" spc="0" dirty="0" smtClean="0">
                          <a:ln w="1905"/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S</a:t>
                      </a:r>
                      <a:endParaRPr lang="cs-CZ" b="1" cap="none" spc="0" dirty="0">
                        <a:ln w="1905"/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506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b="1" cap="none" spc="0" dirty="0" smtClean="0">
                          <a:ln w="1905"/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K</a:t>
                      </a:r>
                      <a:endParaRPr lang="cs-CZ" b="1" cap="none" spc="0" dirty="0">
                        <a:ln w="1905"/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506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b="1" cap="none" spc="0" dirty="0" smtClean="0">
                          <a:ln w="1905"/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É</a:t>
                      </a:r>
                      <a:endParaRPr lang="cs-CZ" b="1" cap="none" spc="0" dirty="0">
                        <a:ln w="1905"/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506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b="1" cap="none" spc="0" dirty="0" smtClean="0">
                          <a:ln w="1905"/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P</a:t>
                      </a:r>
                      <a:endParaRPr lang="cs-CZ" b="1" cap="none" spc="0" dirty="0">
                        <a:ln w="1905"/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506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b="1" cap="none" spc="0" dirty="0" smtClean="0">
                          <a:ln w="1905"/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Ř</a:t>
                      </a:r>
                      <a:endParaRPr lang="cs-CZ" b="1" cap="none" spc="0" dirty="0">
                        <a:ln w="1905"/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506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b="1" cap="none" spc="0" dirty="0" smtClean="0">
                          <a:ln w="1905"/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E</a:t>
                      </a:r>
                      <a:endParaRPr lang="cs-CZ" b="1" cap="none" spc="0" dirty="0">
                        <a:ln w="1905"/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5064"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b="1" cap="none" spc="0" dirty="0" smtClean="0">
                          <a:ln w="1905"/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M</a:t>
                      </a:r>
                      <a:endParaRPr lang="cs-CZ" b="1" cap="none" spc="0" dirty="0">
                        <a:ln w="1905"/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5064"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b="1" cap="none" spc="0" dirty="0" smtClean="0">
                          <a:ln w="1905"/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Ě</a:t>
                      </a:r>
                      <a:endParaRPr lang="cs-CZ" b="1" cap="none" spc="0" dirty="0">
                        <a:ln w="1905"/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506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b="1" cap="none" spc="0" dirty="0" smtClean="0">
                          <a:ln w="1905"/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N</a:t>
                      </a:r>
                      <a:endParaRPr lang="cs-CZ" b="1" cap="none" spc="0" dirty="0">
                        <a:ln w="1905"/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506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b="1" cap="none" spc="0" dirty="0" smtClean="0">
                          <a:ln w="1905"/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Y</a:t>
                      </a:r>
                      <a:endParaRPr lang="cs-CZ" b="1" cap="none" spc="0" dirty="0">
                        <a:ln w="1905"/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0" name="Zástupný symbol pro obsah 19"/>
          <p:cNvSpPr>
            <a:spLocks noGrp="1"/>
          </p:cNvSpPr>
          <p:nvPr>
            <p:ph sz="half" idx="1"/>
          </p:nvPr>
        </p:nvSpPr>
        <p:spPr>
          <a:xfrm>
            <a:off x="251520" y="188640"/>
            <a:ext cx="4244280" cy="6669360"/>
          </a:xfrm>
        </p:spPr>
        <p:txBody>
          <a:bodyPr>
            <a:normAutofit/>
          </a:bodyPr>
          <a:lstStyle/>
          <a:p>
            <a:pPr lvl="1" indent="-342900">
              <a:lnSpc>
                <a:spcPct val="150000"/>
              </a:lnSpc>
              <a:buAutoNum type="arabicPeriod"/>
            </a:pPr>
            <a:r>
              <a:rPr lang="cs-CZ" sz="1400" dirty="0" smtClean="0"/>
              <a:t>USCHNUTÍ ZMRZLÉHO PRÁDLA JE PŘÍKLAD….</a:t>
            </a:r>
          </a:p>
          <a:p>
            <a:pPr lvl="1" indent="-342900" algn="just">
              <a:lnSpc>
                <a:spcPct val="150000"/>
              </a:lnSpc>
              <a:buAutoNum type="arabicPeriod"/>
            </a:pPr>
            <a:r>
              <a:rPr lang="cs-CZ" sz="1400" dirty="0" smtClean="0"/>
              <a:t>JEDNA Z DOB 4-DOBÉHO MOTORU.</a:t>
            </a:r>
          </a:p>
          <a:p>
            <a:pPr lvl="1" indent="-342900" algn="just">
              <a:lnSpc>
                <a:spcPct val="150000"/>
              </a:lnSpc>
              <a:buAutoNum type="arabicPeriod"/>
            </a:pPr>
            <a:r>
              <a:rPr lang="cs-CZ" sz="1400" dirty="0" smtClean="0"/>
              <a:t>PŘĚMĚNA SKUP. KAPALNÉHO NA PEVNÉ.</a:t>
            </a:r>
          </a:p>
          <a:p>
            <a:pPr lvl="1" indent="-342900" algn="just">
              <a:lnSpc>
                <a:spcPct val="150000"/>
              </a:lnSpc>
              <a:buAutoNum type="arabicPeriod"/>
            </a:pPr>
            <a:r>
              <a:rPr lang="cs-CZ" sz="1400" dirty="0"/>
              <a:t> </a:t>
            </a:r>
            <a:r>
              <a:rPr lang="cs-CZ" sz="1400" dirty="0" smtClean="0"/>
              <a:t>PŘEMĚNA, KE KTERÉ DOCHÁZÍ U KAPALINY ZA KAŽDÉ TEPLOTY.</a:t>
            </a:r>
          </a:p>
          <a:p>
            <a:pPr lvl="1" indent="-342900" algn="just">
              <a:lnSpc>
                <a:spcPct val="150000"/>
              </a:lnSpc>
              <a:buAutoNum type="arabicPeriod"/>
            </a:pPr>
            <a:r>
              <a:rPr lang="cs-CZ" sz="1400" dirty="0" smtClean="0"/>
              <a:t>ZNAČKU </a:t>
            </a:r>
            <a:r>
              <a:rPr lang="cs-CZ" sz="1400" b="1" i="1" dirty="0" smtClean="0"/>
              <a:t>E</a:t>
            </a:r>
            <a:r>
              <a:rPr lang="cs-CZ" sz="1400" dirty="0" smtClean="0"/>
              <a:t> MÁ ?</a:t>
            </a:r>
          </a:p>
          <a:p>
            <a:pPr lvl="1" indent="-342900" algn="just">
              <a:lnSpc>
                <a:spcPct val="150000"/>
              </a:lnSpc>
              <a:buAutoNum type="arabicPeriod"/>
            </a:pPr>
            <a:r>
              <a:rPr lang="cs-CZ" sz="1400" dirty="0" smtClean="0"/>
              <a:t>OPAK TUHNUTÍ.</a:t>
            </a:r>
          </a:p>
          <a:p>
            <a:pPr lvl="1" indent="-342900" algn="just">
              <a:lnSpc>
                <a:spcPct val="150000"/>
              </a:lnSpc>
              <a:buAutoNum type="arabicPeriod"/>
            </a:pPr>
            <a:r>
              <a:rPr lang="cs-CZ" sz="1400" dirty="0" smtClean="0"/>
              <a:t>ZMRZNE-LI PÁRA, MLUVÍME O ….</a:t>
            </a:r>
          </a:p>
          <a:p>
            <a:pPr lvl="1" indent="-342900" algn="just">
              <a:lnSpc>
                <a:spcPct val="150000"/>
              </a:lnSpc>
              <a:buAutoNum type="arabicPeriod"/>
            </a:pPr>
            <a:r>
              <a:rPr lang="cs-CZ" sz="1400" dirty="0" smtClean="0"/>
              <a:t>TEPLOTA VARU ZÁVISÍ NA …</a:t>
            </a:r>
          </a:p>
          <a:p>
            <a:pPr lvl="1" indent="-342900" algn="just">
              <a:lnSpc>
                <a:spcPct val="150000"/>
              </a:lnSpc>
              <a:buAutoNum type="arabicPeriod"/>
            </a:pPr>
            <a:r>
              <a:rPr lang="cs-CZ" sz="1400" dirty="0" smtClean="0"/>
              <a:t>DRUH SKUPENSTVÍ.</a:t>
            </a:r>
          </a:p>
          <a:p>
            <a:pPr lvl="1" indent="-342900" algn="just">
              <a:lnSpc>
                <a:spcPct val="150000"/>
              </a:lnSpc>
              <a:buAutoNum type="arabicPeriod"/>
            </a:pPr>
            <a:r>
              <a:rPr lang="cs-CZ" sz="1400" dirty="0" smtClean="0"/>
              <a:t>PŘI TEPELNÉ VÝMĚNĚ SI TĚLESA PŘEDÁVAJÍ ...</a:t>
            </a:r>
          </a:p>
          <a:p>
            <a:pPr lvl="1" indent="-342900" algn="just">
              <a:lnSpc>
                <a:spcPct val="150000"/>
              </a:lnSpc>
              <a:buAutoNum type="arabicPeriod"/>
            </a:pPr>
            <a:r>
              <a:rPr lang="cs-CZ" sz="1400" dirty="0" smtClean="0"/>
              <a:t>ZNAČKU </a:t>
            </a:r>
            <a:r>
              <a:rPr lang="cs-CZ" sz="1400" b="1" i="1" dirty="0" smtClean="0"/>
              <a:t>U </a:t>
            </a:r>
            <a:r>
              <a:rPr lang="cs-CZ" sz="1400" dirty="0" smtClean="0"/>
              <a:t>MÁ ENERGIE …</a:t>
            </a:r>
          </a:p>
          <a:p>
            <a:pPr lvl="1" indent="-342900" algn="just">
              <a:lnSpc>
                <a:spcPct val="150000"/>
              </a:lnSpc>
              <a:buAutoNum type="arabicPeriod"/>
            </a:pPr>
            <a:r>
              <a:rPr lang="cs-CZ" sz="1400" dirty="0" smtClean="0"/>
              <a:t>TĚLESA VYSÍLAJÍ TEPELNÉ …</a:t>
            </a:r>
          </a:p>
          <a:p>
            <a:pPr lvl="1" indent="-342900" algn="just">
              <a:lnSpc>
                <a:spcPct val="150000"/>
              </a:lnSpc>
              <a:buAutoNum type="arabicPeriod"/>
            </a:pPr>
            <a:r>
              <a:rPr lang="cs-CZ" sz="1400" dirty="0" smtClean="0"/>
              <a:t>NÁDOBA </a:t>
            </a:r>
            <a:r>
              <a:rPr lang="cs-CZ" sz="1400" dirty="0" smtClean="0"/>
              <a:t>POUŽÍVANÁ K POKUSNÉMU URČENÍ TEPLA.</a:t>
            </a:r>
          </a:p>
          <a:p>
            <a:pPr lvl="1" indent="-342900" algn="just">
              <a:lnSpc>
                <a:spcPct val="150000"/>
              </a:lnSpc>
              <a:buAutoNum type="arabicPeriod"/>
            </a:pPr>
            <a:r>
              <a:rPr lang="cs-CZ" sz="1400" dirty="0" smtClean="0"/>
              <a:t>PŘEMĚNA SKUP.  PLYNNÉHO NA KAPALNÉ.</a:t>
            </a:r>
          </a:p>
          <a:p>
            <a:pPr lvl="1" indent="-342900" algn="just">
              <a:lnSpc>
                <a:spcPct val="150000"/>
              </a:lnSpc>
              <a:buAutoNum type="arabicPeriod"/>
            </a:pPr>
            <a:r>
              <a:rPr lang="cs-CZ" sz="1400" dirty="0" smtClean="0"/>
              <a:t>ZPŮSOB ŠÍŘENÍ TEPLA.</a:t>
            </a:r>
          </a:p>
          <a:p>
            <a:pPr lvl="1" indent="-342900" algn="just">
              <a:lnSpc>
                <a:spcPct val="150000"/>
              </a:lnSpc>
              <a:buAutoNum type="arabicPeriod"/>
            </a:pPr>
            <a:r>
              <a:rPr lang="cs-CZ" sz="1400" dirty="0" smtClean="0"/>
              <a:t>DRUH ČÁSTIC.</a:t>
            </a:r>
          </a:p>
          <a:p>
            <a:pPr lvl="1" indent="-342900" algn="just">
              <a:lnSpc>
                <a:spcPct val="150000"/>
              </a:lnSpc>
              <a:buAutoNum type="arabicPeriod"/>
            </a:pPr>
            <a:endParaRPr lang="cs-CZ" sz="1400" dirty="0" smtClean="0"/>
          </a:p>
          <a:p>
            <a:pPr lvl="1" indent="-342900" algn="just">
              <a:lnSpc>
                <a:spcPct val="150000"/>
              </a:lnSpc>
              <a:buAutoNum type="arabicPeriod"/>
            </a:pPr>
            <a:endParaRPr lang="cs-CZ" sz="1400" b="1" dirty="0" smtClean="0"/>
          </a:p>
          <a:p>
            <a:pPr lvl="1" indent="-342900" algn="just">
              <a:lnSpc>
                <a:spcPct val="150000"/>
              </a:lnSpc>
              <a:buAutoNum type="arabicPeriod"/>
            </a:pPr>
            <a:endParaRPr lang="cs-CZ" sz="1400" dirty="0" smtClean="0"/>
          </a:p>
          <a:p>
            <a:pPr lvl="1" indent="-342900" algn="just">
              <a:lnSpc>
                <a:spcPct val="150000"/>
              </a:lnSpc>
              <a:buAutoNum type="arabicPeriod"/>
            </a:pPr>
            <a:endParaRPr lang="cs-CZ" sz="1400" dirty="0" smtClean="0"/>
          </a:p>
          <a:p>
            <a:pPr lvl="1" indent="-342900" algn="just">
              <a:lnSpc>
                <a:spcPct val="150000"/>
              </a:lnSpc>
              <a:buAutoNum type="arabicPeriod"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125258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289</Words>
  <Application>Microsoft Office PowerPoint</Application>
  <PresentationFormat>Předvádění na obrazovce (4:3)</PresentationFormat>
  <Paragraphs>149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systému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Ucitel</dc:creator>
  <cp:lastModifiedBy>Ucitel</cp:lastModifiedBy>
  <cp:revision>17</cp:revision>
  <dcterms:created xsi:type="dcterms:W3CDTF">2011-02-28T17:59:30Z</dcterms:created>
  <dcterms:modified xsi:type="dcterms:W3CDTF">2011-11-24T12:40:59Z</dcterms:modified>
</cp:coreProperties>
</file>