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23196"/>
            <a:ext cx="4499992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frekvence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Veličina, určující počet kmitů za sekundu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Zvuk, vyvolaný neperiodickými kmity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Vlnění s frekvencí větší jak </a:t>
            </a:r>
            <a:r>
              <a:rPr lang="cs-CZ" sz="1900" dirty="0" smtClean="0"/>
              <a:t>20 kHz</a:t>
            </a:r>
            <a:endParaRPr lang="cs-CZ" sz="1900" dirty="0" smtClean="0"/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Doba jednoho kmitu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Rychlost zvuku ve vzduchu  (v  m/s)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Maximální výchylka kmitů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Těleso na pružině koná kmitání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vlnové délky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periody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Perioda mat. kyvadla závisí na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Vlnění, kterým se dorozumívají velryby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Zařízení vykonávající kmitavý pohyb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/>
              <a:t>Zvuk, vyvolaný </a:t>
            </a:r>
            <a:r>
              <a:rPr lang="cs-CZ" sz="1900" dirty="0" smtClean="0"/>
              <a:t>periodickými kmity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Vzniká při </a:t>
            </a:r>
            <a:r>
              <a:rPr lang="cs-CZ" sz="1900" dirty="0"/>
              <a:t>odrazu zvuku od velkých </a:t>
            </a:r>
            <a:r>
              <a:rPr lang="cs-CZ" sz="1900" dirty="0" smtClean="0"/>
              <a:t>ploch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Perioda tělesa na pružině závisí na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Děj při kterém výchylka opakovaně roste a klesá </a:t>
            </a:r>
          </a:p>
          <a:p>
            <a:pPr>
              <a:buFont typeface="Arial" pitchFamily="34" charset="0"/>
              <a:buAutoNum type="arabicPeriod"/>
            </a:pPr>
            <a:endParaRPr lang="cs-CZ" sz="1900" dirty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8721007"/>
              </p:ext>
            </p:extLst>
          </p:nvPr>
        </p:nvGraphicFramePr>
        <p:xfrm>
          <a:off x="4499998" y="116633"/>
          <a:ext cx="4410314" cy="6624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143"/>
                <a:gridCol w="365711"/>
                <a:gridCol w="261890"/>
                <a:gridCol w="261890"/>
                <a:gridCol w="261890"/>
                <a:gridCol w="261890"/>
                <a:gridCol w="261890"/>
                <a:gridCol w="261890"/>
                <a:gridCol w="261890"/>
                <a:gridCol w="303230"/>
                <a:gridCol w="220550"/>
                <a:gridCol w="261890"/>
                <a:gridCol w="261890"/>
                <a:gridCol w="261890"/>
                <a:gridCol w="261890"/>
                <a:gridCol w="261890"/>
              </a:tblGrid>
              <a:tr h="389690"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3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89690">
                <a:tc gridSpan="7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89690">
                <a:tc row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89690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row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89690"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rowSpan="2"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89690">
                <a:tc gridSpan="6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9690"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08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23196"/>
            <a:ext cx="4499992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frekvence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Veličina, určující počet kmitů za sekundu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Zvuk, vyvolaný neperiodickými kmity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Vlnění s frekvencí větší jak </a:t>
            </a:r>
            <a:r>
              <a:rPr lang="cs-CZ" sz="1900" dirty="0" smtClean="0"/>
              <a:t>20 kHz</a:t>
            </a:r>
            <a:endParaRPr lang="cs-CZ" sz="1900" dirty="0" smtClean="0"/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Doba jednoho kmitu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Rychlost zvuku ve vzduchu  (v  m/s)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Maximální výchylka kmitů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Těleso na pružině koná kmitání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vlnové délky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Jednotka periody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Perioda mat. kyvadla závisí na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Vlnění, kterým se dorozumívají velryby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cs-CZ" sz="1900" dirty="0" smtClean="0"/>
              <a:t>Zařízení vykonávající kmitavý pohyb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/>
              <a:t>Zvuk, vyvolaný </a:t>
            </a:r>
            <a:r>
              <a:rPr lang="cs-CZ" sz="1900" dirty="0" smtClean="0"/>
              <a:t>periodickými kmity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Vzniká při </a:t>
            </a:r>
            <a:r>
              <a:rPr lang="cs-CZ" sz="1900" dirty="0"/>
              <a:t>odrazu zvuku od velkých </a:t>
            </a:r>
            <a:r>
              <a:rPr lang="cs-CZ" sz="1900" dirty="0" smtClean="0"/>
              <a:t>ploch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Perioda tělesa na pružině závisí na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/>
            </a:pPr>
            <a:r>
              <a:rPr lang="cs-CZ" sz="1900" dirty="0" smtClean="0"/>
              <a:t>Děj při kterém výchylka opakovaně roste a klesá </a:t>
            </a:r>
          </a:p>
          <a:p>
            <a:pPr>
              <a:buFont typeface="Arial" pitchFamily="34" charset="0"/>
              <a:buAutoNum type="arabicPeriod"/>
            </a:pPr>
            <a:endParaRPr lang="cs-CZ" sz="1900" dirty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 smtClean="0"/>
          </a:p>
          <a:p>
            <a:pPr>
              <a:buAutoNum type="arabicPeriod"/>
            </a:pPr>
            <a:endParaRPr lang="cs-CZ" sz="16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3965316"/>
              </p:ext>
            </p:extLst>
          </p:nvPr>
        </p:nvGraphicFramePr>
        <p:xfrm>
          <a:off x="4499998" y="116633"/>
          <a:ext cx="4410314" cy="6624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143"/>
                <a:gridCol w="365711"/>
                <a:gridCol w="261890"/>
                <a:gridCol w="261890"/>
                <a:gridCol w="261890"/>
                <a:gridCol w="261890"/>
                <a:gridCol w="261890"/>
                <a:gridCol w="261890"/>
                <a:gridCol w="261890"/>
                <a:gridCol w="303230"/>
                <a:gridCol w="220550"/>
                <a:gridCol w="261890"/>
                <a:gridCol w="261890"/>
                <a:gridCol w="261890"/>
                <a:gridCol w="261890"/>
                <a:gridCol w="261890"/>
              </a:tblGrid>
              <a:tr h="389690"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3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F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89690">
                <a:tc gridSpan="7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89690">
                <a:tc row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8969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É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row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89690">
                <a:tc gridSpan="8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É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F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Á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rowSpan="2" gridSpan="6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Ó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89690">
                <a:tc gridSpan="6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Ě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9690">
                <a:tc gridSpan="5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90">
                <a:tc gridSpan="3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Á</a:t>
                      </a:r>
                      <a:endParaRPr lang="cs-CZ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Í</a:t>
                      </a:r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811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291</Words>
  <Application>Microsoft Office PowerPoint</Application>
  <PresentationFormat>Předvádění na obrazovce (4:3)</PresentationFormat>
  <Paragraphs>157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13</cp:revision>
  <dcterms:created xsi:type="dcterms:W3CDTF">2011-05-03T16:17:02Z</dcterms:created>
  <dcterms:modified xsi:type="dcterms:W3CDTF">2011-11-24T13:21:31Z</dcterms:modified>
</cp:coreProperties>
</file>