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4B54B23-3334-409D-8020-9058E46202D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016223"/>
          </a:xfrm>
        </p:spPr>
        <p:txBody>
          <a:bodyPr>
            <a:normAutofit/>
          </a:bodyPr>
          <a:lstStyle/>
          <a:p>
            <a:r>
              <a:rPr lang="cs-CZ" sz="8800" b="1" dirty="0" smtClean="0">
                <a:solidFill>
                  <a:srgbClr val="C00000"/>
                </a:solidFill>
              </a:rPr>
              <a:t>VÝKON</a:t>
            </a:r>
            <a:endParaRPr lang="cs-CZ" sz="8800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920880" cy="3168352"/>
          </a:xfrm>
        </p:spPr>
        <p:txBody>
          <a:bodyPr>
            <a:normAutofit fontScale="70000" lnSpcReduction="20000"/>
          </a:bodyPr>
          <a:lstStyle/>
          <a:p>
            <a:pPr algn="l"/>
            <a:endParaRPr lang="cs-CZ" dirty="0" smtClean="0"/>
          </a:p>
          <a:p>
            <a:pPr algn="l"/>
            <a:r>
              <a:rPr lang="cs-CZ" sz="7000" b="1" dirty="0" smtClean="0"/>
              <a:t>ZNAČKA…………………..</a:t>
            </a:r>
            <a:r>
              <a:rPr lang="cs-CZ" sz="7000" b="1" dirty="0" smtClean="0">
                <a:solidFill>
                  <a:srgbClr val="C00000"/>
                </a:solidFill>
              </a:rPr>
              <a:t>P</a:t>
            </a:r>
          </a:p>
          <a:p>
            <a:pPr algn="l"/>
            <a:endParaRPr lang="cs-CZ" sz="7000" b="1" dirty="0"/>
          </a:p>
          <a:p>
            <a:pPr algn="l"/>
            <a:r>
              <a:rPr lang="cs-CZ" sz="7000" b="1" dirty="0" smtClean="0"/>
              <a:t>JEDNOTKA….……………</a:t>
            </a:r>
            <a:r>
              <a:rPr lang="cs-CZ" sz="7000" b="1" dirty="0">
                <a:solidFill>
                  <a:srgbClr val="C00000"/>
                </a:solidFill>
              </a:rPr>
              <a:t>W</a:t>
            </a:r>
            <a:r>
              <a:rPr lang="cs-CZ" sz="7000" b="1" dirty="0" smtClean="0"/>
              <a:t> </a:t>
            </a:r>
            <a:r>
              <a:rPr lang="cs-CZ" dirty="0" smtClean="0"/>
              <a:t>(WATT)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61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CVIČENÍ 2 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ŘEŠENÍ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 = 720 . 16 : 240 = 48 W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s = 1500 . 120 : 7500 = 24 m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F = 100 . 20 : 8 = 250 N =&gt;  m = 25 kg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t = 500 . 1,2 : 0,4 =  1500 s = 25 min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521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CVIČENÍ 3                                              ZADÁNÍ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32859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cs-CZ" sz="4300" dirty="0" smtClean="0">
                    <a:solidFill>
                      <a:srgbClr val="FF0000"/>
                    </a:solidFill>
                  </a:rPr>
                  <a:t>P</a:t>
                </a:r>
                <a:r>
                  <a:rPr lang="cs-CZ" sz="4300" dirty="0" smtClean="0"/>
                  <a:t> = </a:t>
                </a:r>
                <a:r>
                  <a:rPr lang="cs-CZ" sz="43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F</a:t>
                </a:r>
                <a:r>
                  <a:rPr lang="cs-CZ" sz="4300" dirty="0" smtClean="0"/>
                  <a:t> . </a:t>
                </a:r>
                <a:r>
                  <a:rPr lang="cs-CZ" sz="4300" dirty="0" smtClean="0">
                    <a:solidFill>
                      <a:srgbClr val="7030A0"/>
                    </a:solidFill>
                  </a:rPr>
                  <a:t>v</a:t>
                </a:r>
                <a:r>
                  <a:rPr lang="cs-CZ" sz="4300" dirty="0" smtClean="0"/>
                  <a:t>  =&gt;  </a:t>
                </a:r>
                <a:r>
                  <a:rPr lang="cs-CZ" sz="43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F</a:t>
                </a:r>
                <a:r>
                  <a:rPr lang="cs-CZ" sz="43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3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43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P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4300" b="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v</m:t>
                        </m:r>
                      </m:den>
                    </m:f>
                  </m:oMath>
                </a14:m>
                <a:r>
                  <a:rPr lang="cs-CZ" sz="4300" dirty="0" smtClean="0"/>
                  <a:t>  =&gt;  </a:t>
                </a:r>
                <a:r>
                  <a:rPr lang="cs-CZ" sz="4300" dirty="0" smtClean="0">
                    <a:solidFill>
                      <a:srgbClr val="7030A0"/>
                    </a:solidFill>
                  </a:rPr>
                  <a:t>v</a:t>
                </a:r>
                <a:r>
                  <a:rPr lang="cs-CZ" sz="43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3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43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P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4300" b="0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F</m:t>
                        </m:r>
                      </m:den>
                    </m:f>
                  </m:oMath>
                </a14:m>
                <a:endParaRPr lang="cs-CZ" sz="4300" dirty="0" smtClean="0"/>
              </a:p>
              <a:p>
                <a:pPr marL="0" indent="0" algn="ctr">
                  <a:buNone/>
                </a:pPr>
                <a:endParaRPr lang="cs-CZ" dirty="0" smtClean="0"/>
              </a:p>
              <a:p>
                <a:pPr marL="514350" indent="-514350" algn="just">
                  <a:buAutoNum type="arabicPeriod"/>
                </a:pPr>
                <a:r>
                  <a:rPr lang="cs-CZ" sz="3600" dirty="0" smtClean="0"/>
                  <a:t>Jaký výkon má lokomotiva jedoucí rychlostí 54 km/h, je-li tažná síla 300kN?</a:t>
                </a:r>
              </a:p>
              <a:p>
                <a:pPr marL="514350" indent="-514350" algn="just">
                  <a:buAutoNum type="arabicPeriod"/>
                </a:pPr>
                <a:r>
                  <a:rPr lang="cs-CZ" sz="3600" dirty="0" smtClean="0"/>
                  <a:t>Kůň běží rychlostí 28,8 km/h.  Jaká je jeho tažná síla, je-li jeho výkon 0,72 kW?</a:t>
                </a:r>
              </a:p>
              <a:p>
                <a:pPr marL="514350" indent="-514350" algn="just">
                  <a:buAutoNum type="arabicPeriod"/>
                </a:pPr>
                <a:r>
                  <a:rPr lang="cs-CZ" sz="3600" dirty="0" smtClean="0"/>
                  <a:t>Jakou rychlostí jede auto, jehož výkon je 50 kW a tažná síla má 2 </a:t>
                </a:r>
                <a:r>
                  <a:rPr lang="cs-CZ" sz="3600" dirty="0" err="1" smtClean="0"/>
                  <a:t>kN</a:t>
                </a:r>
                <a:r>
                  <a:rPr lang="cs-CZ" sz="3600" dirty="0" smtClean="0"/>
                  <a:t>?</a:t>
                </a:r>
              </a:p>
              <a:p>
                <a:pPr marL="514350" indent="-514350" algn="just">
                  <a:buAutoNum type="arabicPeriod"/>
                </a:pPr>
                <a:endParaRPr lang="cs-CZ" sz="36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328592"/>
              </a:xfrm>
              <a:blipFill rotWithShape="1">
                <a:blip r:embed="rId2"/>
                <a:stretch>
                  <a:fillRect l="-2222" r="-2222" b="-27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902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CVIČENÍ 3                                       </a:t>
            </a:r>
            <a:r>
              <a:rPr lang="cs-CZ" sz="4000" dirty="0" smtClean="0">
                <a:solidFill>
                  <a:srgbClr val="FF0000"/>
                </a:solidFill>
              </a:rPr>
              <a:t>ŘEŠENÍ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 = 300000 . 15 = 4500000 W = 4,5 MW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F = 720 : 8 = 90 N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v = 50000 : 2000 = 25 m/s = 90 km/h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921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http://t2.gstatic.com/images?q=tbn:ANd9GcSPgDXvgA5D7k-xvQ9ohDP2pgRGuTntKVl4Xb6-uBhzs7sYK5q6</a:t>
            </a:r>
          </a:p>
        </p:txBody>
      </p:sp>
    </p:spTree>
    <p:extLst>
      <p:ext uri="{BB962C8B-B14F-4D97-AF65-F5344CB8AC3E}">
        <p14:creationId xmlns:p14="http://schemas.microsoft.com/office/powerpoint/2010/main" val="672791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10744" cy="279591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C00000"/>
                </a:solidFill>
              </a:rPr>
              <a:t>VÝKON</a:t>
            </a:r>
            <a:r>
              <a:rPr lang="cs-CZ" sz="4000" dirty="0" smtClean="0"/>
              <a:t> UDÁVÁ </a:t>
            </a:r>
            <a:r>
              <a:rPr lang="cs-CZ" sz="4000" dirty="0" smtClean="0">
                <a:solidFill>
                  <a:srgbClr val="00B050"/>
                </a:solidFill>
              </a:rPr>
              <a:t>PRÁCI</a:t>
            </a:r>
            <a:r>
              <a:rPr lang="cs-CZ" sz="4000" dirty="0" smtClean="0"/>
              <a:t> VYKONANOU ZA URČITÝ </a:t>
            </a:r>
            <a:r>
              <a:rPr lang="cs-CZ" sz="4000" dirty="0" smtClean="0">
                <a:solidFill>
                  <a:srgbClr val="FFC000"/>
                </a:solidFill>
              </a:rPr>
              <a:t>ČAS</a:t>
            </a:r>
            <a:r>
              <a:rPr lang="cs-CZ" sz="4000" dirty="0" smtClean="0"/>
              <a:t>.</a:t>
            </a:r>
            <a:endParaRPr lang="cs-CZ" sz="40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200" y="332657"/>
            <a:ext cx="4392240" cy="2808311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text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57200" y="3140968"/>
                <a:ext cx="8075240" cy="2985195"/>
              </a:xfrm>
            </p:spPr>
            <p:txBody>
              <a:bodyPr>
                <a:normAutofit/>
              </a:bodyPr>
              <a:lstStyle/>
              <a:p>
                <a:pPr algn="ctr"/>
                <a:endParaRPr lang="cs-CZ" dirty="0"/>
              </a:p>
              <a:p>
                <a:pPr algn="ctr"/>
                <a:r>
                  <a:rPr lang="cs-CZ" sz="9600" b="1" dirty="0" smtClean="0">
                    <a:solidFill>
                      <a:srgbClr val="C00000"/>
                    </a:solidFill>
                  </a:rPr>
                  <a:t>P</a:t>
                </a:r>
                <a:r>
                  <a:rPr lang="cs-CZ" sz="96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9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96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𝑾</m:t>
                        </m:r>
                      </m:num>
                      <m:den>
                        <m:r>
                          <a:rPr lang="cs-CZ" sz="9600" b="1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𝒕</m:t>
                        </m:r>
                      </m:den>
                    </m:f>
                  </m:oMath>
                </a14:m>
                <a:endParaRPr lang="cs-CZ" sz="9600" b="1" dirty="0"/>
              </a:p>
            </p:txBody>
          </p:sp>
        </mc:Choice>
        <mc:Fallback xmlns="">
          <p:sp>
            <p:nvSpPr>
              <p:cNvPr id="4" name="Zástupný symbol pro text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57200" y="3140968"/>
                <a:ext cx="8075240" cy="2985195"/>
              </a:xfrm>
              <a:blipFill rotWithShape="1">
                <a:blip r:embed="rId3"/>
                <a:stretch>
                  <a:fillRect b="-79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36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Vzorce pro výpočet výkonu:</a:t>
            </a:r>
            <a:endParaRPr lang="cs-CZ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endParaRPr lang="cs-CZ" sz="2400" b="1" dirty="0" smtClean="0"/>
              </a:p>
              <a:p>
                <a:pPr marL="0" indent="0">
                  <a:buNone/>
                </a:pPr>
                <a:endParaRPr lang="cs-CZ" sz="2400" b="1" dirty="0"/>
              </a:p>
              <a:p>
                <a:pPr marL="0" indent="0">
                  <a:buNone/>
                </a:pPr>
                <a:r>
                  <a:rPr lang="cs-CZ" sz="2400" b="1" dirty="0" smtClean="0"/>
                  <a:t>                </a:t>
                </a:r>
                <a:r>
                  <a:rPr lang="cs-CZ" sz="3400" b="1" i="1" dirty="0">
                    <a:solidFill>
                      <a:srgbClr val="C00000"/>
                    </a:solidFill>
                  </a:rPr>
                  <a:t>v</a:t>
                </a:r>
                <a:r>
                  <a:rPr lang="cs-CZ" sz="3400" b="1" i="1" dirty="0" smtClean="0">
                    <a:solidFill>
                      <a:srgbClr val="C00000"/>
                    </a:solidFill>
                  </a:rPr>
                  <a:t>ýkon</a:t>
                </a:r>
                <a:r>
                  <a:rPr lang="cs-CZ" sz="3400" b="1" dirty="0" smtClean="0"/>
                  <a:t>           </a:t>
                </a:r>
                <a:r>
                  <a:rPr lang="cs-CZ" sz="3400" b="1" dirty="0" smtClean="0">
                    <a:solidFill>
                      <a:srgbClr val="00B050"/>
                    </a:solidFill>
                  </a:rPr>
                  <a:t>práce</a:t>
                </a:r>
                <a:r>
                  <a:rPr lang="cs-CZ" sz="3400" b="1" dirty="0" smtClean="0"/>
                  <a:t>               </a:t>
                </a:r>
                <a:r>
                  <a:rPr lang="cs-CZ" sz="34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síla</a:t>
                </a:r>
                <a:r>
                  <a:rPr lang="cs-CZ" sz="3400" b="1" dirty="0" smtClean="0"/>
                  <a:t>         </a:t>
                </a:r>
                <a:r>
                  <a:rPr lang="cs-CZ" sz="3400" b="1" dirty="0" smtClean="0">
                    <a:solidFill>
                      <a:schemeClr val="accent5"/>
                    </a:solidFill>
                  </a:rPr>
                  <a:t>dráha </a:t>
                </a:r>
                <a:r>
                  <a:rPr lang="cs-CZ" sz="3400" b="1" dirty="0" smtClean="0"/>
                  <a:t>          </a:t>
                </a:r>
                <a:r>
                  <a:rPr lang="cs-CZ" sz="3400" b="1" dirty="0" smtClean="0">
                    <a:solidFill>
                      <a:srgbClr val="FFC000"/>
                    </a:solidFill>
                  </a:rPr>
                  <a:t>čas</a:t>
                </a:r>
                <a:r>
                  <a:rPr lang="cs-CZ" sz="3400" b="1" dirty="0" smtClean="0"/>
                  <a:t>          </a:t>
                </a:r>
                <a:r>
                  <a:rPr lang="cs-CZ" sz="3400" b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rychlost</a:t>
                </a:r>
              </a:p>
              <a:p>
                <a:pPr marL="0" indent="0" algn="ctr">
                  <a:buNone/>
                </a:pPr>
                <a:endParaRPr lang="cs-CZ" sz="8000" b="1" dirty="0" smtClean="0">
                  <a:solidFill>
                    <a:srgbClr val="C00000"/>
                  </a:solidFill>
                </a:endParaRPr>
              </a:p>
              <a:p>
                <a:pPr marL="0" indent="0" algn="ctr">
                  <a:buNone/>
                </a:pPr>
                <a:r>
                  <a:rPr lang="cs-CZ" sz="11400" b="1" dirty="0" smtClean="0">
                    <a:solidFill>
                      <a:srgbClr val="C00000"/>
                    </a:solidFill>
                  </a:rPr>
                  <a:t>P</a:t>
                </a:r>
                <a:r>
                  <a:rPr lang="cs-CZ" sz="11400" b="1" dirty="0" smtClean="0"/>
                  <a:t> </a:t>
                </a:r>
                <a:r>
                  <a:rPr lang="cs-CZ" sz="114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1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11400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𝐖</m:t>
                        </m:r>
                      </m:num>
                      <m:den>
                        <m:r>
                          <a:rPr lang="cs-CZ" sz="11400" b="1" i="0">
                            <a:solidFill>
                              <a:srgbClr val="FFC000"/>
                            </a:solidFill>
                            <a:latin typeface="Cambria Math"/>
                          </a:rPr>
                          <m:t>𝐭</m:t>
                        </m:r>
                      </m:den>
                    </m:f>
                  </m:oMath>
                </a14:m>
                <a:r>
                  <a:rPr lang="cs-CZ" sz="11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1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1400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𝐅</m:t>
                        </m:r>
                        <m:r>
                          <a:rPr lang="cs-CZ" sz="11400" b="1" i="0" smtClean="0">
                            <a:latin typeface="Cambria Math"/>
                          </a:rPr>
                          <m:t>.  </m:t>
                        </m:r>
                        <m:r>
                          <a:rPr lang="cs-CZ" sz="11400" b="1" i="0" smtClean="0">
                            <a:solidFill>
                              <a:schemeClr val="accent5"/>
                            </a:solidFill>
                            <a:latin typeface="Cambria Math"/>
                          </a:rPr>
                          <m:t>𝐬</m:t>
                        </m:r>
                      </m:num>
                      <m:den>
                        <m:r>
                          <a:rPr lang="cs-CZ" sz="11400" b="1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𝐭</m:t>
                        </m:r>
                      </m:den>
                    </m:f>
                  </m:oMath>
                </a14:m>
                <a:r>
                  <a:rPr lang="cs-CZ" sz="11400" b="1" dirty="0" smtClean="0"/>
                  <a:t> = </a:t>
                </a:r>
                <a14:m>
                  <m:oMath xmlns:m="http://schemas.openxmlformats.org/officeDocument/2006/math">
                    <m:r>
                      <a:rPr lang="cs-CZ" sz="11400" b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𝐅</m:t>
                    </m:r>
                  </m:oMath>
                </a14:m>
                <a:r>
                  <a:rPr lang="cs-CZ" sz="11400" b="1" dirty="0" smtClean="0"/>
                  <a:t>. </a:t>
                </a:r>
                <a:r>
                  <a:rPr lang="cs-CZ" sz="11400" b="1" dirty="0">
                    <a:solidFill>
                      <a:schemeClr val="accent4">
                        <a:lumMod val="75000"/>
                      </a:schemeClr>
                    </a:solidFill>
                  </a:rPr>
                  <a:t>v</a:t>
                </a:r>
                <a:endParaRPr lang="cs-CZ" sz="11400" b="1" dirty="0" smtClean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pPr marL="0" indent="0" algn="ctr">
                  <a:buNone/>
                </a:pPr>
                <a:r>
                  <a:rPr lang="cs-CZ" sz="8000" b="1" dirty="0" smtClean="0"/>
                  <a:t> </a:t>
                </a:r>
                <a:endParaRPr lang="cs-CZ" sz="80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782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cs-CZ" sz="3200" b="1" i="1" dirty="0" smtClean="0"/>
              <a:t>Př. 1. </a:t>
            </a:r>
            <a:r>
              <a:rPr lang="cs-CZ" sz="3200" dirty="0" smtClean="0"/>
              <a:t>Turista šel </a:t>
            </a:r>
            <a:r>
              <a:rPr lang="cs-CZ" sz="3200" dirty="0" smtClean="0">
                <a:solidFill>
                  <a:srgbClr val="FFC000"/>
                </a:solidFill>
              </a:rPr>
              <a:t>2 hod 20 min </a:t>
            </a:r>
            <a:r>
              <a:rPr lang="cs-CZ" sz="3200" dirty="0" smtClean="0"/>
              <a:t>a vykonal při tom </a:t>
            </a:r>
            <a:r>
              <a:rPr lang="cs-CZ" sz="3200" dirty="0" smtClean="0">
                <a:solidFill>
                  <a:srgbClr val="00B050"/>
                </a:solidFill>
              </a:rPr>
              <a:t>práci 1,008  MJ</a:t>
            </a:r>
            <a:r>
              <a:rPr lang="cs-CZ" sz="3200" dirty="0" smtClean="0"/>
              <a:t>. Jaký byl jeho </a:t>
            </a:r>
            <a:r>
              <a:rPr lang="cs-CZ" sz="3200" dirty="0" smtClean="0">
                <a:solidFill>
                  <a:srgbClr val="C00000"/>
                </a:solidFill>
              </a:rPr>
              <a:t>výkon</a:t>
            </a:r>
            <a:r>
              <a:rPr lang="cs-CZ" sz="3200" dirty="0" smtClean="0"/>
              <a:t>?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229600" cy="504056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W = 1,008 MJ = 1008000 J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C000"/>
                    </a:solidFill>
                  </a:rPr>
                  <a:t>t = 2 hod 20 min = 8400 s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P = ?</a:t>
                </a:r>
              </a:p>
              <a:p>
                <a:pPr marL="0" indent="0">
                  <a:buNone/>
                </a:pPr>
                <a:r>
                  <a:rPr lang="cs-CZ" sz="4000" b="1" dirty="0">
                    <a:solidFill>
                      <a:srgbClr val="C00000"/>
                    </a:solidFill>
                  </a:rPr>
                  <a:t>P</a:t>
                </a:r>
                <a:r>
                  <a:rPr lang="cs-CZ" sz="4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>
                            <a:solidFill>
                              <a:srgbClr val="00B050"/>
                            </a:solidFill>
                            <a:latin typeface="Cambria Math"/>
                          </a:rPr>
                          <m:t>𝐖</m:t>
                        </m:r>
                      </m:num>
                      <m:den>
                        <m:r>
                          <a:rPr lang="cs-CZ" sz="4000" b="1">
                            <a:solidFill>
                              <a:srgbClr val="FFC000"/>
                            </a:solidFill>
                            <a:latin typeface="Cambria Math"/>
                          </a:rPr>
                          <m:t>𝐭</m:t>
                        </m:r>
                      </m:den>
                    </m:f>
                  </m:oMath>
                </a14:m>
                <a:endParaRPr lang="cs-CZ" sz="4000" dirty="0" smtClean="0"/>
              </a:p>
              <a:p>
                <a:pPr marL="0" indent="0">
                  <a:buNone/>
                </a:pPr>
                <a:r>
                  <a:rPr lang="cs-CZ" sz="4000" dirty="0" smtClean="0"/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0" i="1" smtClean="0">
                            <a:latin typeface="Cambria Math"/>
                          </a:rPr>
                          <m:t>1008000</m:t>
                        </m:r>
                      </m:num>
                      <m:den>
                        <m:r>
                          <a:rPr lang="cs-CZ" sz="4000" b="0" i="1" smtClean="0">
                            <a:latin typeface="Cambria Math"/>
                          </a:rPr>
                          <m:t>8400</m:t>
                        </m:r>
                      </m:den>
                    </m:f>
                  </m:oMath>
                </a14:m>
                <a:endParaRPr lang="cs-CZ" sz="4000" dirty="0" smtClean="0"/>
              </a:p>
              <a:p>
                <a:pPr marL="0" indent="0">
                  <a:buNone/>
                </a:pPr>
                <a:r>
                  <a:rPr lang="cs-CZ" sz="4000" dirty="0" smtClean="0"/>
                  <a:t>P = 120 W</a:t>
                </a:r>
              </a:p>
              <a:p>
                <a:pPr marL="0" indent="0">
                  <a:buNone/>
                </a:pPr>
                <a:r>
                  <a:rPr lang="cs-CZ" sz="4000" dirty="0" smtClean="0">
                    <a:solidFill>
                      <a:srgbClr val="FF0000"/>
                    </a:solidFill>
                  </a:rPr>
                  <a:t>Turista měl výkon 120 W.</a:t>
                </a:r>
              </a:p>
              <a:p>
                <a:pPr marL="0" indent="0">
                  <a:buNone/>
                </a:pPr>
                <a:endParaRPr lang="cs-CZ" sz="40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229600" cy="5040560"/>
              </a:xfrm>
              <a:blipFill rotWithShape="1">
                <a:blip r:embed="rId2"/>
                <a:stretch>
                  <a:fillRect l="-2593" t="-2539" b="-16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140968"/>
            <a:ext cx="446449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27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3200" b="1" i="1" dirty="0" smtClean="0"/>
              <a:t>Př. 2. </a:t>
            </a:r>
            <a:r>
              <a:rPr lang="cs-CZ" sz="3200" dirty="0" smtClean="0"/>
              <a:t>Jaký </a:t>
            </a:r>
            <a:r>
              <a:rPr lang="cs-CZ" sz="3200" dirty="0" smtClean="0">
                <a:solidFill>
                  <a:srgbClr val="C00000"/>
                </a:solidFill>
              </a:rPr>
              <a:t>výkon</a:t>
            </a:r>
            <a:r>
              <a:rPr lang="cs-CZ" sz="3200" dirty="0" smtClean="0"/>
              <a:t> má sportovec, který činku o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hmotnosti 0,15 t </a:t>
            </a:r>
            <a:r>
              <a:rPr lang="cs-CZ" sz="3200" dirty="0" smtClean="0"/>
              <a:t>zvedne do </a:t>
            </a:r>
            <a:r>
              <a:rPr lang="cs-CZ" sz="3200" dirty="0" smtClean="0">
                <a:solidFill>
                  <a:srgbClr val="00B0F0"/>
                </a:solidFill>
              </a:rPr>
              <a:t>výšky 230 cm </a:t>
            </a:r>
            <a:r>
              <a:rPr lang="cs-CZ" sz="3200" dirty="0" smtClean="0"/>
              <a:t>za </a:t>
            </a:r>
            <a:r>
              <a:rPr lang="cs-CZ" sz="3200" dirty="0" smtClean="0">
                <a:solidFill>
                  <a:srgbClr val="FFC000"/>
                </a:solidFill>
              </a:rPr>
              <a:t>2 s</a:t>
            </a:r>
            <a:r>
              <a:rPr lang="cs-CZ" sz="3200" dirty="0" smtClean="0"/>
              <a:t>?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m = 0,15 t = 150 kg =&gt; F = 1500 N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F0"/>
                    </a:solidFill>
                  </a:rPr>
                  <a:t>s = 230 cm = 2,3 m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C000"/>
                    </a:solidFill>
                  </a:rPr>
                  <a:t>t = 2 s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C00000"/>
                    </a:solidFill>
                  </a:rPr>
                  <a:t>P = ?</a:t>
                </a:r>
              </a:p>
              <a:p>
                <a:pPr marL="0" indent="0">
                  <a:buNone/>
                </a:pPr>
                <a:r>
                  <a:rPr lang="cs-CZ" sz="3600" b="1" dirty="0">
                    <a:solidFill>
                      <a:srgbClr val="C00000"/>
                    </a:solidFill>
                  </a:rPr>
                  <a:t>P</a:t>
                </a:r>
                <a:r>
                  <a:rPr lang="cs-CZ" sz="36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𝐅</m:t>
                        </m:r>
                        <m:r>
                          <a:rPr lang="cs-CZ" sz="3600" b="1">
                            <a:latin typeface="Cambria Math"/>
                          </a:rPr>
                          <m:t>.  </m:t>
                        </m:r>
                        <m:r>
                          <a:rPr lang="cs-CZ" sz="3600" b="1">
                            <a:solidFill>
                              <a:schemeClr val="accent5"/>
                            </a:solidFill>
                            <a:latin typeface="Cambria Math"/>
                          </a:rPr>
                          <m:t>𝐬</m:t>
                        </m:r>
                      </m:num>
                      <m:den>
                        <m:r>
                          <a:rPr lang="cs-CZ" sz="3600" b="1">
                            <a:solidFill>
                              <a:srgbClr val="FFC000"/>
                            </a:solidFill>
                            <a:latin typeface="Cambria Math"/>
                          </a:rPr>
                          <m:t>𝐭</m:t>
                        </m:r>
                      </m:den>
                    </m:f>
                  </m:oMath>
                </a14:m>
                <a:endParaRPr lang="cs-CZ" sz="3600" dirty="0" smtClean="0"/>
              </a:p>
              <a:p>
                <a:pPr marL="0" indent="0">
                  <a:buNone/>
                </a:pPr>
                <a:r>
                  <a:rPr lang="cs-CZ" dirty="0" smtClean="0"/>
                  <a:t>P = 1500 . 2,3 : 2</a:t>
                </a:r>
              </a:p>
              <a:p>
                <a:pPr marL="0" indent="0">
                  <a:buNone/>
                </a:pPr>
                <a:r>
                  <a:rPr lang="cs-CZ" dirty="0" smtClean="0"/>
                  <a:t>P = 1725 W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C00000"/>
                    </a:solidFill>
                  </a:rPr>
                  <a:t>Sportovec má výkon 1725 W.</a:t>
                </a:r>
              </a:p>
              <a:p>
                <a:pPr marL="0" indent="0"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2222" t="-1542" b="-18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933056"/>
            <a:ext cx="554461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59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3600" b="1" i="1" dirty="0" smtClean="0"/>
              <a:t>Př. 3. </a:t>
            </a:r>
            <a:r>
              <a:rPr lang="cs-CZ" sz="3600" dirty="0" smtClean="0"/>
              <a:t>Jaký  </a:t>
            </a:r>
            <a:r>
              <a:rPr lang="cs-CZ" sz="3600" dirty="0" smtClean="0">
                <a:solidFill>
                  <a:srgbClr val="C00000"/>
                </a:solidFill>
              </a:rPr>
              <a:t>výkon</a:t>
            </a:r>
            <a:r>
              <a:rPr lang="cs-CZ" sz="3600" dirty="0" smtClean="0"/>
              <a:t> má motor auta, jedoucí </a:t>
            </a:r>
            <a:r>
              <a:rPr lang="cs-CZ" sz="3600" dirty="0" smtClean="0">
                <a:solidFill>
                  <a:srgbClr val="7030A0"/>
                </a:solidFill>
              </a:rPr>
              <a:t>rychlostí 72 km/h</a:t>
            </a:r>
            <a:r>
              <a:rPr lang="cs-CZ" sz="3600" dirty="0" smtClean="0"/>
              <a:t>. Tažná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síla</a:t>
            </a:r>
            <a:r>
              <a:rPr lang="cs-CZ" sz="3600" dirty="0" smtClean="0"/>
              <a:t> je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2,3 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</a:rPr>
              <a:t>kN</a:t>
            </a:r>
            <a:r>
              <a:rPr lang="cs-CZ" sz="3600" dirty="0" smtClean="0"/>
              <a:t>.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000" dirty="0" smtClean="0">
                <a:solidFill>
                  <a:srgbClr val="7030A0"/>
                </a:solidFill>
              </a:rPr>
              <a:t>v = 72 km/h = 20 m/s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F = 2,3 </a:t>
            </a:r>
            <a:r>
              <a:rPr lang="cs-CZ" sz="4000" dirty="0" err="1" smtClean="0">
                <a:solidFill>
                  <a:schemeClr val="accent2">
                    <a:lumMod val="75000"/>
                  </a:schemeClr>
                </a:solidFill>
              </a:rPr>
              <a:t>kN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 = 2300 N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rgbClr val="C00000"/>
                </a:solidFill>
              </a:rPr>
              <a:t>P = ?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rgbClr val="C00000"/>
                </a:solidFill>
              </a:rPr>
              <a:t>P</a:t>
            </a:r>
            <a:r>
              <a:rPr lang="cs-CZ" sz="4000" dirty="0" smtClean="0"/>
              <a:t> = </a:t>
            </a:r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cs-CZ" sz="4000" dirty="0" smtClean="0"/>
              <a:t> . </a:t>
            </a:r>
            <a:r>
              <a:rPr lang="cs-CZ" sz="4000" dirty="0" smtClean="0">
                <a:solidFill>
                  <a:srgbClr val="7030A0"/>
                </a:solidFill>
              </a:rPr>
              <a:t>v</a:t>
            </a:r>
          </a:p>
          <a:p>
            <a:pPr marL="0" indent="0">
              <a:buNone/>
            </a:pPr>
            <a:r>
              <a:rPr lang="cs-CZ" sz="4000" dirty="0" smtClean="0"/>
              <a:t>P = 2300 . 20</a:t>
            </a:r>
          </a:p>
          <a:p>
            <a:pPr marL="0" indent="0">
              <a:buNone/>
            </a:pPr>
            <a:r>
              <a:rPr lang="cs-CZ" sz="4000" dirty="0" smtClean="0"/>
              <a:t>P = 46000 W = 46 kW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rgbClr val="C00000"/>
                </a:solidFill>
              </a:rPr>
              <a:t>Motor auta má výkon 46 kW.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3501008"/>
            <a:ext cx="511256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729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CVIČENÍ 1                                              ZADÁNÍ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84576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cs-CZ" sz="3600" b="1" dirty="0" smtClean="0">
                    <a:solidFill>
                      <a:srgbClr val="C00000"/>
                    </a:solidFill>
                  </a:rPr>
                  <a:t>P</a:t>
                </a:r>
                <a:r>
                  <a:rPr lang="cs-CZ" sz="36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𝐖</m:t>
                        </m:r>
                      </m:num>
                      <m:den>
                        <m:r>
                          <a:rPr lang="cs-CZ" sz="3600" b="1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𝐭</m:t>
                        </m:r>
                      </m:den>
                    </m:f>
                  </m:oMath>
                </a14:m>
                <a:r>
                  <a:rPr lang="cs-CZ" sz="3600" b="1" dirty="0" smtClean="0"/>
                  <a:t>  =&gt;  </a:t>
                </a:r>
                <a:r>
                  <a:rPr lang="cs-CZ" sz="3600" b="1" dirty="0" smtClean="0">
                    <a:solidFill>
                      <a:srgbClr val="00B050"/>
                    </a:solidFill>
                  </a:rPr>
                  <a:t>W</a:t>
                </a:r>
                <a:r>
                  <a:rPr lang="cs-CZ" sz="3600" b="1" dirty="0" smtClean="0"/>
                  <a:t> = </a:t>
                </a:r>
                <a:r>
                  <a:rPr lang="cs-CZ" sz="3600" b="1" dirty="0" smtClean="0">
                    <a:solidFill>
                      <a:srgbClr val="C00000"/>
                    </a:solidFill>
                  </a:rPr>
                  <a:t>P</a:t>
                </a:r>
                <a:r>
                  <a:rPr lang="cs-CZ" sz="3600" b="1" dirty="0" smtClean="0"/>
                  <a:t> . </a:t>
                </a:r>
                <a:r>
                  <a:rPr lang="cs-CZ" sz="3600" b="1" dirty="0" smtClean="0">
                    <a:solidFill>
                      <a:srgbClr val="FFC000"/>
                    </a:solidFill>
                  </a:rPr>
                  <a:t>t</a:t>
                </a:r>
                <a:r>
                  <a:rPr lang="cs-CZ" sz="3600" b="1" dirty="0" smtClean="0"/>
                  <a:t>  =&gt;  </a:t>
                </a:r>
                <a:r>
                  <a:rPr lang="cs-CZ" sz="3600" b="1" dirty="0" smtClean="0">
                    <a:solidFill>
                      <a:srgbClr val="FFC000"/>
                    </a:solidFill>
                  </a:rPr>
                  <a:t>t</a:t>
                </a:r>
                <a:r>
                  <a:rPr lang="cs-CZ" sz="36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𝐖</m:t>
                        </m:r>
                      </m:num>
                      <m:den>
                        <m:r>
                          <a:rPr lang="cs-CZ" sz="3600" b="1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𝐏</m:t>
                        </m:r>
                      </m:den>
                    </m:f>
                  </m:oMath>
                </a14:m>
                <a:endParaRPr lang="cs-CZ" b="1" dirty="0" smtClean="0"/>
              </a:p>
              <a:p>
                <a:pPr marL="514350" indent="-514350">
                  <a:buAutoNum type="arabicPeriod"/>
                </a:pPr>
                <a:r>
                  <a:rPr lang="cs-CZ" dirty="0" smtClean="0"/>
                  <a:t>Jaký výkon má dělník , který za půl hodiny vykoná práci 18 </a:t>
                </a:r>
                <a:r>
                  <a:rPr lang="cs-CZ" dirty="0" err="1" smtClean="0"/>
                  <a:t>kJ</a:t>
                </a:r>
                <a:r>
                  <a:rPr lang="cs-CZ" dirty="0" smtClean="0"/>
                  <a:t>?</a:t>
                </a:r>
              </a:p>
              <a:p>
                <a:pPr marL="514350" indent="-514350">
                  <a:buAutoNum type="arabicPeriod"/>
                </a:pPr>
                <a:r>
                  <a:rPr lang="cs-CZ" dirty="0" smtClean="0"/>
                  <a:t>Jakou práci vykoná motor letadla, které letí   1 hod 25 min? Jeho výkon je 2 MW.</a:t>
                </a:r>
              </a:p>
              <a:p>
                <a:pPr marL="514350" indent="-514350">
                  <a:buAutoNum type="arabicPeriod"/>
                </a:pPr>
                <a:r>
                  <a:rPr lang="cs-CZ" dirty="0" smtClean="0"/>
                  <a:t>Při tahání </a:t>
                </a:r>
                <a:r>
                  <a:rPr lang="cs-CZ" dirty="0" err="1" smtClean="0"/>
                  <a:t>sáňek</a:t>
                </a:r>
                <a:r>
                  <a:rPr lang="cs-CZ" dirty="0" smtClean="0"/>
                  <a:t> </a:t>
                </a:r>
                <a:r>
                  <a:rPr lang="cs-CZ" dirty="0" smtClean="0"/>
                  <a:t>do kopce vykonal chlapec práci 12 </a:t>
                </a:r>
                <a:r>
                  <a:rPr lang="cs-CZ" dirty="0" err="1" smtClean="0"/>
                  <a:t>kJ</a:t>
                </a:r>
                <a:r>
                  <a:rPr lang="cs-CZ" dirty="0" smtClean="0"/>
                  <a:t>. Jak dlouho sáňky táhl, jestliže jeho výkon byl 40 W?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84576"/>
              </a:xfrm>
              <a:blipFill rotWithShape="1">
                <a:blip r:embed="rId2"/>
                <a:stretch>
                  <a:fillRect l="-19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2259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000" dirty="0" smtClean="0">
                <a:solidFill>
                  <a:schemeClr val="accent2">
                    <a:lumMod val="75000"/>
                  </a:schemeClr>
                </a:solidFill>
              </a:rPr>
              <a:t>CVIČENÍ 1                                       </a:t>
            </a:r>
            <a:r>
              <a:rPr lang="cs-CZ" sz="4000" dirty="0" smtClean="0">
                <a:solidFill>
                  <a:srgbClr val="FF0000"/>
                </a:solidFill>
              </a:rPr>
              <a:t>ŘEŠENÍ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 = 18000/1800 = 10 W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W = 2000000 . 5100 = 10200000000 J 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 t = 12000/40 = 300 s = 5 min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105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just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CVIČENÍ 2                                    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ZADÁNÍ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5256584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P</a:t>
                </a:r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F</m:t>
                        </m:r>
                        <m:r>
                          <a:rPr lang="cs-CZ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t</m:t>
                        </m:r>
                      </m:den>
                    </m:f>
                  </m:oMath>
                </a14:m>
                <a:r>
                  <a:rPr lang="cs-CZ" dirty="0" smtClean="0"/>
                  <a:t>  =&gt;  </a:t>
                </a:r>
                <a:r>
                  <a:rPr lang="cs-CZ" dirty="0" smtClean="0">
                    <a:solidFill>
                      <a:srgbClr val="FFC000"/>
                    </a:solidFill>
                  </a:rPr>
                  <a:t>t</a:t>
                </a:r>
                <a:r>
                  <a:rPr lang="cs-CZ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F</m:t>
                        </m:r>
                        <m:r>
                          <a:rPr lang="cs-CZ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P</m:t>
                        </m:r>
                      </m:den>
                    </m:f>
                  </m:oMath>
                </a14:m>
                <a:r>
                  <a:rPr lang="cs-CZ" dirty="0" smtClean="0"/>
                  <a:t>  =&gt;  </a:t>
                </a:r>
                <a:r>
                  <a:rPr lang="cs-CZ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F</a:t>
                </a:r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P</m:t>
                        </m:r>
                        <m:r>
                          <a:rPr lang="cs-CZ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s</m:t>
                        </m:r>
                      </m:den>
                    </m:f>
                  </m:oMath>
                </a14:m>
                <a:r>
                  <a:rPr lang="cs-CZ" dirty="0" smtClean="0"/>
                  <a:t>  =&gt;  </a:t>
                </a:r>
                <a:r>
                  <a:rPr lang="cs-CZ" dirty="0" smtClean="0">
                    <a:solidFill>
                      <a:srgbClr val="00B0F0"/>
                    </a:solidFill>
                  </a:rPr>
                  <a:t>s</a:t>
                </a:r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P</m:t>
                        </m:r>
                        <m:r>
                          <a:rPr lang="cs-CZ" b="0" i="0" smtClean="0">
                            <a:latin typeface="Cambria Math"/>
                          </a:rPr>
                          <m:t> . 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F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514350" indent="-514350" algn="just">
                  <a:buAutoNum type="arabicPeriod"/>
                </a:pPr>
                <a:r>
                  <a:rPr lang="cs-CZ" dirty="0" smtClean="0"/>
                  <a:t>Jaký výkon má člověk o hmotnosti 72 kg, který vyjde po schodech do výšky 160 dm za 4 min?</a:t>
                </a:r>
              </a:p>
              <a:p>
                <a:pPr marL="514350" indent="-514350" algn="just">
                  <a:buAutoNum type="arabicPeriod"/>
                </a:pPr>
                <a:r>
                  <a:rPr lang="cs-CZ" dirty="0" smtClean="0"/>
                  <a:t>Do jaké výšky zvedl jeřáb o výkonu 1,5 kW těleso o hmotnosti  0,75 t? Trvalo mu to 2 min.</a:t>
                </a:r>
              </a:p>
              <a:p>
                <a:pPr marL="514350" indent="-514350" algn="just">
                  <a:buAutoNum type="arabicPeriod"/>
                </a:pPr>
                <a:r>
                  <a:rPr lang="cs-CZ" dirty="0" smtClean="0"/>
                  <a:t>Jakou hmotnost má těleso, při jehož zvednutí do výšky 800 cm za 20 s je potřeba výkon 100 W?</a:t>
                </a:r>
              </a:p>
              <a:p>
                <a:pPr marL="514350" indent="-514350" algn="just">
                  <a:buAutoNum type="arabicPeriod"/>
                </a:pPr>
                <a:r>
                  <a:rPr lang="cs-CZ" dirty="0" smtClean="0"/>
                  <a:t>Jak dlouho kopal dělník jámu, jestliže vyhodil 0,05 t hlíny do výšky 120 cm? Výkon dělníka byl 0,4 W. 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5256584"/>
              </a:xfrm>
              <a:blipFill rotWithShape="1">
                <a:blip r:embed="rId2"/>
                <a:stretch>
                  <a:fillRect l="-1704" r="-1704" b="-32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97807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655</Words>
  <Application>Microsoft Office PowerPoint</Application>
  <PresentationFormat>Předvádění na obrazovce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VÝKON</vt:lpstr>
      <vt:lpstr>VÝKON UDÁVÁ PRÁCI VYKONANOU ZA URČITÝ ČAS.</vt:lpstr>
      <vt:lpstr>Vzorce pro výpočet výkonu:</vt:lpstr>
      <vt:lpstr>Př. 1. Turista šel 2 hod 20 min a vykonal při tom práci 1,008  MJ. Jaký byl jeho výkon?</vt:lpstr>
      <vt:lpstr>Př. 2. Jaký výkon má sportovec, který činku o hmotnosti 0,15 t zvedne do výšky 230 cm za 2 s?</vt:lpstr>
      <vt:lpstr>Př. 3. Jaký  výkon má motor auta, jedoucí rychlostí 72 km/h. Tažná síla je 2,3 kN.</vt:lpstr>
      <vt:lpstr>CVIČENÍ 1                                              ZADÁNÍ</vt:lpstr>
      <vt:lpstr>CVIČENÍ 1                                       ŘEŠENÍ</vt:lpstr>
      <vt:lpstr>CVIČENÍ 2                                      ZADÁNÍ</vt:lpstr>
      <vt:lpstr>CVIČENÍ 2                                 ŘEŠENÍ</vt:lpstr>
      <vt:lpstr>CVIČENÍ 3                                              ZADÁNÍ</vt:lpstr>
      <vt:lpstr>CVIČENÍ 3                                       ŘEŠENÍ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</dc:title>
  <dc:creator>Ucitel</dc:creator>
  <cp:lastModifiedBy>Ucitel</cp:lastModifiedBy>
  <cp:revision>26</cp:revision>
  <dcterms:created xsi:type="dcterms:W3CDTF">2011-03-01T18:04:34Z</dcterms:created>
  <dcterms:modified xsi:type="dcterms:W3CDTF">2011-11-29T14:25:14Z</dcterms:modified>
</cp:coreProperties>
</file>