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0" r:id="rId9"/>
    <p:sldId id="266" r:id="rId10"/>
    <p:sldId id="262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3168352"/>
          </a:xfrm>
        </p:spPr>
        <p:txBody>
          <a:bodyPr>
            <a:noAutofit/>
          </a:bodyPr>
          <a:lstStyle/>
          <a:p>
            <a:r>
              <a:rPr lang="cs-CZ" sz="8000" b="1" dirty="0" smtClean="0">
                <a:solidFill>
                  <a:schemeClr val="accent5">
                    <a:lumMod val="50000"/>
                  </a:schemeClr>
                </a:solidFill>
              </a:rPr>
              <a:t>ELEKTRICKÝ ODPOR V OBVODECH</a:t>
            </a:r>
            <a:endParaRPr lang="cs-CZ" sz="8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565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4122"/>
          </a:xfrm>
        </p:spPr>
        <p:txBody>
          <a:bodyPr/>
          <a:lstStyle/>
          <a:p>
            <a:pPr algn="just"/>
            <a:r>
              <a:rPr lang="cs-CZ" dirty="0" smtClean="0"/>
              <a:t>Př. </a:t>
            </a:r>
            <a:r>
              <a:rPr lang="cs-CZ" dirty="0"/>
              <a:t>5</a:t>
            </a:r>
            <a:r>
              <a:rPr lang="cs-CZ" dirty="0" smtClean="0"/>
              <a:t>. Urči výsledný el. odpor.</a:t>
            </a:r>
            <a:endParaRPr lang="cs-CZ" dirty="0"/>
          </a:p>
        </p:txBody>
      </p:sp>
      <p:grpSp>
        <p:nvGrpSpPr>
          <p:cNvPr id="122" name="Skupina 121"/>
          <p:cNvGrpSpPr/>
          <p:nvPr/>
        </p:nvGrpSpPr>
        <p:grpSpPr>
          <a:xfrm>
            <a:off x="179512" y="1772816"/>
            <a:ext cx="8829573" cy="4392488"/>
            <a:chOff x="179512" y="1772816"/>
            <a:chExt cx="8829573" cy="3838041"/>
          </a:xfrm>
        </p:grpSpPr>
        <p:cxnSp>
          <p:nvCxnSpPr>
            <p:cNvPr id="75" name="Přímá spojnice 74"/>
            <p:cNvCxnSpPr>
              <a:stCxn id="54" idx="1"/>
            </p:cNvCxnSpPr>
            <p:nvPr/>
          </p:nvCxnSpPr>
          <p:spPr>
            <a:xfrm flipH="1">
              <a:off x="323529" y="4138297"/>
              <a:ext cx="148190" cy="1078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1" name="Skupina 120"/>
            <p:cNvGrpSpPr/>
            <p:nvPr/>
          </p:nvGrpSpPr>
          <p:grpSpPr>
            <a:xfrm>
              <a:off x="201810" y="1772816"/>
              <a:ext cx="8807275" cy="3838041"/>
              <a:chOff x="201810" y="1772816"/>
              <a:chExt cx="8807275" cy="3838041"/>
            </a:xfrm>
          </p:grpSpPr>
          <p:grpSp>
            <p:nvGrpSpPr>
              <p:cNvPr id="142" name="Skupina 141"/>
              <p:cNvGrpSpPr/>
              <p:nvPr/>
            </p:nvGrpSpPr>
            <p:grpSpPr>
              <a:xfrm>
                <a:off x="323528" y="1772816"/>
                <a:ext cx="5112568" cy="2592288"/>
                <a:chOff x="899592" y="2708920"/>
                <a:chExt cx="6459118" cy="2468767"/>
              </a:xfrm>
            </p:grpSpPr>
            <p:cxnSp>
              <p:nvCxnSpPr>
                <p:cNvPr id="41" name="Přímá spojnice 40"/>
                <p:cNvCxnSpPr/>
                <p:nvPr/>
              </p:nvCxnSpPr>
              <p:spPr>
                <a:xfrm>
                  <a:off x="2843808" y="2924944"/>
                  <a:ext cx="302433" cy="1028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Obdélník 41"/>
                <p:cNvSpPr/>
                <p:nvPr/>
              </p:nvSpPr>
              <p:spPr>
                <a:xfrm>
                  <a:off x="5299281" y="2708920"/>
                  <a:ext cx="1656184" cy="452615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>
                    <a:spcBef>
                      <a:spcPct val="20000"/>
                    </a:spcBef>
                  </a:pPr>
                  <a:r>
                    <a:rPr lang="cs-CZ" sz="2400" dirty="0" smtClean="0">
                      <a:solidFill>
                        <a:prstClr val="black"/>
                      </a:solidFill>
                    </a:rPr>
                    <a:t>R</a:t>
                  </a:r>
                  <a:r>
                    <a:rPr lang="cs-CZ" sz="2400" baseline="-25000" dirty="0">
                      <a:solidFill>
                        <a:prstClr val="black"/>
                      </a:solidFill>
                    </a:rPr>
                    <a:t>3</a:t>
                  </a:r>
                  <a:r>
                    <a:rPr lang="cs-CZ" sz="2400" dirty="0" smtClean="0">
                      <a:solidFill>
                        <a:prstClr val="black"/>
                      </a:solidFill>
                    </a:rPr>
                    <a:t> </a:t>
                  </a:r>
                  <a:r>
                    <a:rPr lang="cs-CZ" sz="2400" dirty="0">
                      <a:solidFill>
                        <a:prstClr val="black"/>
                      </a:solidFill>
                    </a:rPr>
                    <a:t>= </a:t>
                  </a:r>
                  <a:r>
                    <a:rPr lang="cs-CZ" sz="2400" dirty="0" smtClean="0">
                      <a:solidFill>
                        <a:prstClr val="black"/>
                      </a:solidFill>
                    </a:rPr>
                    <a:t>13</a:t>
                  </a:r>
                  <a:r>
                    <a:rPr lang="el-GR" sz="2400" dirty="0" smtClean="0">
                      <a:solidFill>
                        <a:prstClr val="black"/>
                      </a:solidFill>
                    </a:rPr>
                    <a:t>Ω</a:t>
                  </a:r>
                  <a:endParaRPr lang="cs-CZ" sz="24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0" name="Obdélník 49"/>
                <p:cNvSpPr/>
                <p:nvPr/>
              </p:nvSpPr>
              <p:spPr>
                <a:xfrm>
                  <a:off x="3146242" y="2708920"/>
                  <a:ext cx="1656184" cy="432048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>
                    <a:spcBef>
                      <a:spcPct val="20000"/>
                    </a:spcBef>
                  </a:pPr>
                  <a:r>
                    <a:rPr lang="cs-CZ" sz="2400" dirty="0" smtClean="0">
                      <a:solidFill>
                        <a:prstClr val="black"/>
                      </a:solidFill>
                    </a:rPr>
                    <a:t>R</a:t>
                  </a:r>
                  <a:r>
                    <a:rPr lang="cs-CZ" sz="2400" baseline="-25000" dirty="0">
                      <a:solidFill>
                        <a:prstClr val="black"/>
                      </a:solidFill>
                    </a:rPr>
                    <a:t>2</a:t>
                  </a:r>
                  <a:r>
                    <a:rPr lang="cs-CZ" sz="2400" dirty="0" smtClean="0">
                      <a:solidFill>
                        <a:prstClr val="black"/>
                      </a:solidFill>
                    </a:rPr>
                    <a:t> </a:t>
                  </a:r>
                  <a:r>
                    <a:rPr lang="cs-CZ" sz="2400" dirty="0">
                      <a:solidFill>
                        <a:prstClr val="black"/>
                      </a:solidFill>
                    </a:rPr>
                    <a:t>= </a:t>
                  </a:r>
                  <a:r>
                    <a:rPr lang="cs-CZ" sz="2400" dirty="0" smtClean="0">
                      <a:solidFill>
                        <a:prstClr val="black"/>
                      </a:solidFill>
                    </a:rPr>
                    <a:t>15</a:t>
                  </a:r>
                  <a:r>
                    <a:rPr lang="el-GR" sz="2400" dirty="0" smtClean="0">
                      <a:solidFill>
                        <a:prstClr val="black"/>
                      </a:solidFill>
                    </a:rPr>
                    <a:t>Ω</a:t>
                  </a:r>
                  <a:endParaRPr lang="cs-CZ" sz="24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" name="Obdélník 51"/>
                <p:cNvSpPr/>
                <p:nvPr/>
              </p:nvSpPr>
              <p:spPr>
                <a:xfrm>
                  <a:off x="1187624" y="2708920"/>
                  <a:ext cx="1656184" cy="432048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>
                    <a:spcBef>
                      <a:spcPct val="20000"/>
                    </a:spcBef>
                  </a:pPr>
                  <a:r>
                    <a:rPr lang="cs-CZ" sz="2400" dirty="0" smtClean="0">
                      <a:solidFill>
                        <a:prstClr val="black"/>
                      </a:solidFill>
                    </a:rPr>
                    <a:t>R</a:t>
                  </a:r>
                  <a:r>
                    <a:rPr lang="cs-CZ" sz="2400" baseline="-25000" dirty="0">
                      <a:solidFill>
                        <a:prstClr val="black"/>
                      </a:solidFill>
                    </a:rPr>
                    <a:t>1</a:t>
                  </a:r>
                  <a:r>
                    <a:rPr lang="cs-CZ" sz="2400" dirty="0" smtClean="0">
                      <a:solidFill>
                        <a:prstClr val="black"/>
                      </a:solidFill>
                    </a:rPr>
                    <a:t> </a:t>
                  </a:r>
                  <a:r>
                    <a:rPr lang="cs-CZ" sz="2400" dirty="0">
                      <a:solidFill>
                        <a:prstClr val="black"/>
                      </a:solidFill>
                    </a:rPr>
                    <a:t>= </a:t>
                  </a:r>
                  <a:r>
                    <a:rPr lang="cs-CZ" sz="2400" dirty="0" smtClean="0">
                      <a:solidFill>
                        <a:prstClr val="black"/>
                      </a:solidFill>
                    </a:rPr>
                    <a:t>12</a:t>
                  </a:r>
                  <a:r>
                    <a:rPr lang="el-GR" sz="2400" dirty="0" smtClean="0">
                      <a:solidFill>
                        <a:prstClr val="black"/>
                      </a:solidFill>
                    </a:rPr>
                    <a:t>Ω</a:t>
                  </a:r>
                  <a:endParaRPr lang="cs-CZ" sz="2400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62" name="Přímá spojnice 61"/>
                <p:cNvCxnSpPr>
                  <a:endCxn id="57" idx="3"/>
                </p:cNvCxnSpPr>
                <p:nvPr/>
              </p:nvCxnSpPr>
              <p:spPr>
                <a:xfrm flipH="1" flipV="1">
                  <a:off x="6955282" y="4961687"/>
                  <a:ext cx="403428" cy="2421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7" name="Skupina 66"/>
                <p:cNvGrpSpPr/>
                <p:nvPr/>
              </p:nvGrpSpPr>
              <p:grpSpPr>
                <a:xfrm>
                  <a:off x="1086813" y="4745687"/>
                  <a:ext cx="5868468" cy="432000"/>
                  <a:chOff x="1878901" y="3377535"/>
                  <a:chExt cx="5868468" cy="432000"/>
                </a:xfrm>
              </p:grpSpPr>
              <p:sp>
                <p:nvSpPr>
                  <p:cNvPr id="54" name="Obdélník 53"/>
                  <p:cNvSpPr/>
                  <p:nvPr/>
                </p:nvSpPr>
                <p:spPr>
                  <a:xfrm>
                    <a:off x="1878901" y="3377535"/>
                    <a:ext cx="1656000" cy="432000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lvl="0" algn="ctr">
                      <a:spcBef>
                        <a:spcPct val="20000"/>
                      </a:spcBef>
                    </a:pPr>
                    <a:r>
                      <a:rPr lang="cs-CZ" sz="2400" dirty="0" smtClean="0">
                        <a:solidFill>
                          <a:prstClr val="black"/>
                        </a:solidFill>
                      </a:rPr>
                      <a:t>R</a:t>
                    </a:r>
                    <a:r>
                      <a:rPr lang="cs-CZ" sz="2400" baseline="-25000" dirty="0" smtClean="0">
                        <a:solidFill>
                          <a:prstClr val="black"/>
                        </a:solidFill>
                      </a:rPr>
                      <a:t>4</a:t>
                    </a:r>
                    <a:r>
                      <a:rPr lang="cs-CZ" sz="2400" dirty="0" smtClean="0">
                        <a:solidFill>
                          <a:prstClr val="black"/>
                        </a:solidFill>
                      </a:rPr>
                      <a:t> </a:t>
                    </a:r>
                    <a:r>
                      <a:rPr lang="cs-CZ" sz="2400" dirty="0">
                        <a:solidFill>
                          <a:prstClr val="black"/>
                        </a:solidFill>
                      </a:rPr>
                      <a:t>= 3</a:t>
                    </a:r>
                    <a:r>
                      <a:rPr lang="el-GR" sz="2400" dirty="0" smtClean="0">
                        <a:solidFill>
                          <a:prstClr val="black"/>
                        </a:solidFill>
                      </a:rPr>
                      <a:t>Ω</a:t>
                    </a:r>
                    <a:endParaRPr lang="cs-CZ" sz="2400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55" name="Obdélník 54"/>
                  <p:cNvSpPr/>
                  <p:nvPr/>
                </p:nvSpPr>
                <p:spPr>
                  <a:xfrm>
                    <a:off x="3938330" y="3377535"/>
                    <a:ext cx="1656000" cy="432000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lvl="0" algn="ctr">
                      <a:spcBef>
                        <a:spcPct val="20000"/>
                      </a:spcBef>
                    </a:pPr>
                    <a:r>
                      <a:rPr lang="cs-CZ" sz="2400" dirty="0" smtClean="0">
                        <a:solidFill>
                          <a:prstClr val="black"/>
                        </a:solidFill>
                      </a:rPr>
                      <a:t>R</a:t>
                    </a:r>
                    <a:r>
                      <a:rPr lang="cs-CZ" sz="2400" baseline="-25000" dirty="0" smtClean="0">
                        <a:solidFill>
                          <a:prstClr val="black"/>
                        </a:solidFill>
                      </a:rPr>
                      <a:t>5</a:t>
                    </a:r>
                    <a:r>
                      <a:rPr lang="cs-CZ" sz="2400" dirty="0" smtClean="0">
                        <a:solidFill>
                          <a:prstClr val="black"/>
                        </a:solidFill>
                      </a:rPr>
                      <a:t> </a:t>
                    </a:r>
                    <a:r>
                      <a:rPr lang="cs-CZ" sz="2400" dirty="0">
                        <a:solidFill>
                          <a:prstClr val="black"/>
                        </a:solidFill>
                      </a:rPr>
                      <a:t>= </a:t>
                    </a:r>
                    <a:r>
                      <a:rPr lang="cs-CZ" sz="2400" dirty="0" smtClean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l-GR" sz="2400" dirty="0" smtClean="0">
                        <a:solidFill>
                          <a:prstClr val="black"/>
                        </a:solidFill>
                      </a:rPr>
                      <a:t>Ω</a:t>
                    </a:r>
                    <a:endParaRPr lang="cs-CZ" sz="2400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57" name="Obdélník 56"/>
                  <p:cNvSpPr/>
                  <p:nvPr/>
                </p:nvSpPr>
                <p:spPr>
                  <a:xfrm>
                    <a:off x="6091369" y="3377535"/>
                    <a:ext cx="1656000" cy="432000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lvl="0" algn="ctr">
                      <a:spcBef>
                        <a:spcPct val="20000"/>
                      </a:spcBef>
                    </a:pPr>
                    <a:r>
                      <a:rPr lang="cs-CZ" sz="2400" dirty="0" smtClean="0">
                        <a:solidFill>
                          <a:prstClr val="black"/>
                        </a:solidFill>
                      </a:rPr>
                      <a:t>R</a:t>
                    </a:r>
                    <a:r>
                      <a:rPr lang="cs-CZ" sz="2400" baseline="-25000" dirty="0" smtClean="0">
                        <a:solidFill>
                          <a:prstClr val="black"/>
                        </a:solidFill>
                      </a:rPr>
                      <a:t>6</a:t>
                    </a:r>
                    <a:r>
                      <a:rPr lang="cs-CZ" sz="2400" dirty="0" smtClean="0">
                        <a:solidFill>
                          <a:prstClr val="black"/>
                        </a:solidFill>
                      </a:rPr>
                      <a:t> </a:t>
                    </a:r>
                    <a:r>
                      <a:rPr lang="cs-CZ" sz="2400" dirty="0">
                        <a:solidFill>
                          <a:prstClr val="black"/>
                        </a:solidFill>
                      </a:rPr>
                      <a:t>= 5</a:t>
                    </a:r>
                    <a:r>
                      <a:rPr lang="el-GR" sz="2400" dirty="0" smtClean="0">
                        <a:solidFill>
                          <a:prstClr val="black"/>
                        </a:solidFill>
                      </a:rPr>
                      <a:t>Ω</a:t>
                    </a:r>
                    <a:endParaRPr lang="cs-CZ" sz="2400" dirty="0">
                      <a:solidFill>
                        <a:prstClr val="black"/>
                      </a:solidFill>
                    </a:endParaRPr>
                  </a:p>
                </p:txBody>
              </p:sp>
              <p:cxnSp>
                <p:nvCxnSpPr>
                  <p:cNvPr id="60" name="Přímá spojnice 59"/>
                  <p:cNvCxnSpPr>
                    <a:endCxn id="54" idx="3"/>
                  </p:cNvCxnSpPr>
                  <p:nvPr/>
                </p:nvCxnSpPr>
                <p:spPr>
                  <a:xfrm flipH="1" flipV="1">
                    <a:off x="3534901" y="3593535"/>
                    <a:ext cx="403429" cy="1030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3" name="Přímá spojnice 102"/>
                <p:cNvCxnSpPr>
                  <a:endCxn id="55" idx="3"/>
                </p:cNvCxnSpPr>
                <p:nvPr/>
              </p:nvCxnSpPr>
              <p:spPr>
                <a:xfrm flipH="1" flipV="1">
                  <a:off x="4802242" y="4961687"/>
                  <a:ext cx="497039" cy="1030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Přímá spojnice 119"/>
                <p:cNvCxnSpPr>
                  <a:stCxn id="50" idx="3"/>
                </p:cNvCxnSpPr>
                <p:nvPr/>
              </p:nvCxnSpPr>
              <p:spPr>
                <a:xfrm>
                  <a:off x="4802426" y="2924944"/>
                  <a:ext cx="496855" cy="1028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Přímá spojnice 122"/>
                <p:cNvCxnSpPr/>
                <p:nvPr/>
              </p:nvCxnSpPr>
              <p:spPr>
                <a:xfrm flipV="1">
                  <a:off x="7358710" y="2935227"/>
                  <a:ext cx="0" cy="203676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Přímá spojnice 124"/>
                <p:cNvCxnSpPr/>
                <p:nvPr/>
              </p:nvCxnSpPr>
              <p:spPr>
                <a:xfrm flipV="1">
                  <a:off x="899592" y="2924944"/>
                  <a:ext cx="0" cy="204701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Přímá spojnice 133"/>
                <p:cNvCxnSpPr>
                  <a:endCxn id="52" idx="1"/>
                </p:cNvCxnSpPr>
                <p:nvPr/>
              </p:nvCxnSpPr>
              <p:spPr>
                <a:xfrm>
                  <a:off x="899592" y="2924944"/>
                  <a:ext cx="288032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Přímá spojnice 137"/>
                <p:cNvCxnSpPr>
                  <a:stCxn id="42" idx="3"/>
                </p:cNvCxnSpPr>
                <p:nvPr/>
              </p:nvCxnSpPr>
              <p:spPr>
                <a:xfrm>
                  <a:off x="6955466" y="2935228"/>
                  <a:ext cx="403244" cy="1337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Přímá spojnice 142"/>
              <p:cNvCxnSpPr/>
              <p:nvPr/>
            </p:nvCxnSpPr>
            <p:spPr>
              <a:xfrm flipV="1">
                <a:off x="8842770" y="2132856"/>
                <a:ext cx="0" cy="17281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Obdélník 38"/>
              <p:cNvSpPr/>
              <p:nvPr/>
            </p:nvSpPr>
            <p:spPr>
              <a:xfrm>
                <a:off x="7236296" y="1916832"/>
                <a:ext cx="1273846" cy="41237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 smtClean="0">
                    <a:solidFill>
                      <a:prstClr val="black"/>
                    </a:solidFill>
                  </a:rPr>
                  <a:t>8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4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Obdélník 39"/>
              <p:cNvSpPr/>
              <p:nvPr/>
            </p:nvSpPr>
            <p:spPr>
              <a:xfrm>
                <a:off x="5580112" y="2708920"/>
                <a:ext cx="1273846" cy="41237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 smtClean="0">
                    <a:solidFill>
                      <a:prstClr val="black"/>
                    </a:solidFill>
                  </a:rPr>
                  <a:t>7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26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Obdélník 47"/>
              <p:cNvSpPr/>
              <p:nvPr/>
            </p:nvSpPr>
            <p:spPr>
              <a:xfrm>
                <a:off x="7308304" y="3645024"/>
                <a:ext cx="1273846" cy="41237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 smtClean="0">
                    <a:solidFill>
                      <a:prstClr val="black"/>
                    </a:solidFill>
                  </a:rPr>
                  <a:t>9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6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51" name="Přímá spojnice 50"/>
              <p:cNvCxnSpPr/>
              <p:nvPr/>
            </p:nvCxnSpPr>
            <p:spPr>
              <a:xfrm flipV="1">
                <a:off x="7020272" y="2132856"/>
                <a:ext cx="0" cy="17281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Přímá spojnice 55"/>
              <p:cNvCxnSpPr/>
              <p:nvPr/>
            </p:nvCxnSpPr>
            <p:spPr>
              <a:xfrm flipH="1" flipV="1">
                <a:off x="5436096" y="2924944"/>
                <a:ext cx="173222" cy="1082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Přímá spojnice 58"/>
              <p:cNvCxnSpPr>
                <a:endCxn id="40" idx="3"/>
              </p:cNvCxnSpPr>
              <p:nvPr/>
            </p:nvCxnSpPr>
            <p:spPr>
              <a:xfrm flipH="1" flipV="1">
                <a:off x="6853958" y="2915105"/>
                <a:ext cx="166315" cy="98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Přímá spojnice 62"/>
              <p:cNvCxnSpPr>
                <a:stCxn id="39" idx="1"/>
              </p:cNvCxnSpPr>
              <p:nvPr/>
            </p:nvCxnSpPr>
            <p:spPr>
              <a:xfrm flipH="1">
                <a:off x="7020272" y="2123017"/>
                <a:ext cx="216024" cy="98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Přímá spojnice 63"/>
              <p:cNvCxnSpPr>
                <a:stCxn id="48" idx="1"/>
              </p:cNvCxnSpPr>
              <p:nvPr/>
            </p:nvCxnSpPr>
            <p:spPr>
              <a:xfrm flipH="1">
                <a:off x="7020272" y="3851209"/>
                <a:ext cx="288032" cy="98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Přímá spojnice 64"/>
              <p:cNvCxnSpPr/>
              <p:nvPr/>
            </p:nvCxnSpPr>
            <p:spPr>
              <a:xfrm>
                <a:off x="8604448" y="3851209"/>
                <a:ext cx="238322" cy="98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Přímá spojnice 65"/>
              <p:cNvCxnSpPr/>
              <p:nvPr/>
            </p:nvCxnSpPr>
            <p:spPr>
              <a:xfrm>
                <a:off x="8532440" y="2123017"/>
                <a:ext cx="310330" cy="98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Obdélník 79"/>
              <p:cNvSpPr/>
              <p:nvPr/>
            </p:nvSpPr>
            <p:spPr>
              <a:xfrm>
                <a:off x="4090242" y="5157192"/>
                <a:ext cx="1454931" cy="45366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 smtClean="0">
                    <a:solidFill>
                      <a:prstClr val="black"/>
                    </a:solidFill>
                  </a:rPr>
                  <a:t>11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40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Obdélník 80"/>
              <p:cNvSpPr/>
              <p:nvPr/>
            </p:nvSpPr>
            <p:spPr>
              <a:xfrm>
                <a:off x="1785986" y="5157192"/>
                <a:ext cx="1526939" cy="45366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 smtClean="0">
                    <a:solidFill>
                      <a:prstClr val="black"/>
                    </a:solidFill>
                  </a:rPr>
                  <a:t>10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32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Obdélník 81"/>
              <p:cNvSpPr/>
              <p:nvPr/>
            </p:nvSpPr>
            <p:spPr>
              <a:xfrm>
                <a:off x="6250482" y="5157192"/>
                <a:ext cx="1526939" cy="45366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 smtClean="0">
                    <a:solidFill>
                      <a:prstClr val="black"/>
                    </a:solidFill>
                  </a:rPr>
                  <a:t>12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19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46" name="Přímá spojnice 45"/>
              <p:cNvCxnSpPr>
                <a:stCxn id="81" idx="3"/>
                <a:endCxn id="80" idx="1"/>
              </p:cNvCxnSpPr>
              <p:nvPr/>
            </p:nvCxnSpPr>
            <p:spPr>
              <a:xfrm>
                <a:off x="3312925" y="5384025"/>
                <a:ext cx="77731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Přímá spojnice 48"/>
              <p:cNvCxnSpPr>
                <a:stCxn id="80" idx="3"/>
                <a:endCxn id="82" idx="1"/>
              </p:cNvCxnSpPr>
              <p:nvPr/>
            </p:nvCxnSpPr>
            <p:spPr>
              <a:xfrm>
                <a:off x="5545173" y="5384025"/>
                <a:ext cx="70530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Přímá spojnice 70"/>
              <p:cNvCxnSpPr>
                <a:stCxn id="81" idx="1"/>
              </p:cNvCxnSpPr>
              <p:nvPr/>
            </p:nvCxnSpPr>
            <p:spPr>
              <a:xfrm flipH="1" flipV="1">
                <a:off x="201810" y="5373217"/>
                <a:ext cx="1584176" cy="1080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Přímá spojnice 72"/>
              <p:cNvCxnSpPr/>
              <p:nvPr/>
            </p:nvCxnSpPr>
            <p:spPr>
              <a:xfrm flipV="1">
                <a:off x="201810" y="3068960"/>
                <a:ext cx="0" cy="230425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Přímá spojnice 86"/>
              <p:cNvCxnSpPr>
                <a:stCxn id="82" idx="3"/>
              </p:cNvCxnSpPr>
              <p:nvPr/>
            </p:nvCxnSpPr>
            <p:spPr>
              <a:xfrm flipV="1">
                <a:off x="7777421" y="5373217"/>
                <a:ext cx="561293" cy="1080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90"/>
              <p:cNvCxnSpPr/>
              <p:nvPr/>
            </p:nvCxnSpPr>
            <p:spPr>
              <a:xfrm>
                <a:off x="8338714" y="5301208"/>
                <a:ext cx="0" cy="21602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Přímá spojnice 95"/>
              <p:cNvCxnSpPr/>
              <p:nvPr/>
            </p:nvCxnSpPr>
            <p:spPr>
              <a:xfrm>
                <a:off x="8410722" y="5229200"/>
                <a:ext cx="0" cy="36004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římá spojnice 99"/>
              <p:cNvCxnSpPr/>
              <p:nvPr/>
            </p:nvCxnSpPr>
            <p:spPr>
              <a:xfrm>
                <a:off x="8410722" y="5373216"/>
                <a:ext cx="576064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Přímá spojnice 104"/>
              <p:cNvCxnSpPr/>
              <p:nvPr/>
            </p:nvCxnSpPr>
            <p:spPr>
              <a:xfrm>
                <a:off x="8986786" y="2924944"/>
                <a:ext cx="0" cy="244827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Přímá spojnice 116"/>
              <p:cNvCxnSpPr/>
              <p:nvPr/>
            </p:nvCxnSpPr>
            <p:spPr>
              <a:xfrm flipH="1" flipV="1">
                <a:off x="8842770" y="2924944"/>
                <a:ext cx="166315" cy="98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8" name="Přímá spojnice 117"/>
            <p:cNvCxnSpPr/>
            <p:nvPr/>
          </p:nvCxnSpPr>
          <p:spPr>
            <a:xfrm flipH="1" flipV="1">
              <a:off x="179512" y="3068960"/>
              <a:ext cx="166315" cy="98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17816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Př. 3.                                       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err="1"/>
              <a:t>Seriově</a:t>
            </a:r>
            <a:r>
              <a:rPr lang="cs-CZ" dirty="0"/>
              <a:t> 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R</a:t>
            </a:r>
            <a:r>
              <a:rPr lang="cs-CZ" baseline="-25000" dirty="0" smtClean="0"/>
              <a:t>13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R</a:t>
            </a:r>
            <a:r>
              <a:rPr lang="cs-CZ" baseline="-25000" dirty="0" smtClean="0"/>
              <a:t>1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R</a:t>
            </a:r>
            <a:r>
              <a:rPr lang="cs-CZ" baseline="-25000" dirty="0" smtClean="0"/>
              <a:t>2</a:t>
            </a:r>
            <a:r>
              <a:rPr lang="cs-CZ" dirty="0" smtClean="0"/>
              <a:t> + R</a:t>
            </a:r>
            <a:r>
              <a:rPr lang="cs-CZ" baseline="-25000" dirty="0" smtClean="0"/>
              <a:t>3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12 +</a:t>
            </a:r>
            <a:r>
              <a:rPr lang="cs-CZ" dirty="0"/>
              <a:t> </a:t>
            </a:r>
            <a:r>
              <a:rPr lang="cs-CZ" dirty="0" smtClean="0"/>
              <a:t>15 + 13 </a:t>
            </a:r>
            <a:r>
              <a:rPr lang="cs-CZ" dirty="0"/>
              <a:t>= </a:t>
            </a:r>
            <a:r>
              <a:rPr lang="cs-CZ" dirty="0" smtClean="0"/>
              <a:t>40</a:t>
            </a:r>
            <a:r>
              <a:rPr lang="el-GR" dirty="0" smtClean="0"/>
              <a:t> </a:t>
            </a:r>
            <a:r>
              <a:rPr lang="el-GR" dirty="0"/>
              <a:t>Ω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</a:t>
            </a:r>
            <a:r>
              <a:rPr lang="cs-CZ" baseline="-25000" dirty="0" smtClean="0"/>
              <a:t>14</a:t>
            </a:r>
            <a:r>
              <a:rPr lang="cs-CZ" dirty="0" smtClean="0"/>
              <a:t> = R</a:t>
            </a:r>
            <a:r>
              <a:rPr lang="cs-CZ" baseline="-25000" dirty="0" smtClean="0"/>
              <a:t>4</a:t>
            </a:r>
            <a:r>
              <a:rPr lang="cs-CZ" dirty="0" smtClean="0"/>
              <a:t> + R</a:t>
            </a:r>
            <a:r>
              <a:rPr lang="cs-CZ" baseline="-25000" dirty="0" smtClean="0"/>
              <a:t>5</a:t>
            </a:r>
            <a:r>
              <a:rPr lang="cs-CZ" dirty="0" smtClean="0"/>
              <a:t> + R</a:t>
            </a:r>
            <a:r>
              <a:rPr lang="cs-CZ" baseline="-25000" dirty="0" smtClean="0"/>
              <a:t>6</a:t>
            </a:r>
            <a:r>
              <a:rPr lang="cs-CZ" dirty="0" smtClean="0"/>
              <a:t> = 3 + 2 + 5 = 10</a:t>
            </a:r>
            <a:r>
              <a:rPr lang="el-GR" dirty="0" smtClean="0"/>
              <a:t> Ω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Paralelně:</a:t>
            </a:r>
          </a:p>
          <a:p>
            <a:pPr marL="0" indent="0">
              <a:buNone/>
            </a:pPr>
            <a:r>
              <a:rPr lang="cs-CZ" dirty="0" smtClean="0"/>
              <a:t>1/R</a:t>
            </a:r>
            <a:r>
              <a:rPr lang="cs-CZ" baseline="-25000" dirty="0" smtClean="0"/>
              <a:t>15</a:t>
            </a:r>
            <a:r>
              <a:rPr lang="cs-CZ" dirty="0" smtClean="0"/>
              <a:t>=1/R</a:t>
            </a:r>
            <a:r>
              <a:rPr lang="cs-CZ" baseline="-25000" dirty="0"/>
              <a:t>8</a:t>
            </a:r>
            <a:r>
              <a:rPr lang="cs-CZ" dirty="0" smtClean="0"/>
              <a:t> + 1/R</a:t>
            </a:r>
            <a:r>
              <a:rPr lang="cs-CZ" baseline="-25000" dirty="0"/>
              <a:t>9</a:t>
            </a:r>
            <a:r>
              <a:rPr lang="cs-CZ" dirty="0" smtClean="0"/>
              <a:t> = 1/4 </a:t>
            </a:r>
            <a:r>
              <a:rPr lang="cs-CZ" dirty="0"/>
              <a:t>+</a:t>
            </a:r>
            <a:r>
              <a:rPr lang="cs-CZ" dirty="0" smtClean="0"/>
              <a:t>1/6 = </a:t>
            </a:r>
            <a:r>
              <a:rPr lang="cs-CZ" dirty="0"/>
              <a:t>5</a:t>
            </a:r>
            <a:r>
              <a:rPr lang="cs-CZ" dirty="0" smtClean="0"/>
              <a:t>/12  =&gt; R</a:t>
            </a:r>
            <a:r>
              <a:rPr lang="cs-CZ" baseline="-25000" dirty="0" smtClean="0"/>
              <a:t>15</a:t>
            </a:r>
            <a:r>
              <a:rPr lang="cs-CZ" dirty="0" smtClean="0"/>
              <a:t>= 2,4 </a:t>
            </a:r>
            <a:r>
              <a:rPr lang="el-GR" dirty="0" smtClean="0"/>
              <a:t>Ω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1/R</a:t>
            </a:r>
            <a:r>
              <a:rPr lang="cs-CZ" baseline="-25000" dirty="0" smtClean="0"/>
              <a:t>16</a:t>
            </a:r>
            <a:r>
              <a:rPr lang="cs-CZ" dirty="0" smtClean="0"/>
              <a:t>=1/R</a:t>
            </a:r>
            <a:r>
              <a:rPr lang="cs-CZ" baseline="-25000" dirty="0" smtClean="0"/>
              <a:t>13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1/R</a:t>
            </a:r>
            <a:r>
              <a:rPr lang="cs-CZ" baseline="-25000" dirty="0" smtClean="0"/>
              <a:t>14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1/40 </a:t>
            </a:r>
            <a:r>
              <a:rPr lang="cs-CZ" dirty="0"/>
              <a:t>+</a:t>
            </a:r>
            <a:r>
              <a:rPr lang="cs-CZ" dirty="0" smtClean="0"/>
              <a:t>1/10 = 5/40  </a:t>
            </a:r>
            <a:r>
              <a:rPr lang="cs-CZ" dirty="0"/>
              <a:t>=&gt; </a:t>
            </a:r>
            <a:r>
              <a:rPr lang="cs-CZ" dirty="0" smtClean="0"/>
              <a:t>R</a:t>
            </a:r>
            <a:r>
              <a:rPr lang="cs-CZ" baseline="-25000" dirty="0" smtClean="0"/>
              <a:t>16</a:t>
            </a:r>
            <a:r>
              <a:rPr lang="cs-CZ" dirty="0" smtClean="0"/>
              <a:t>= 8 </a:t>
            </a:r>
            <a:r>
              <a:rPr lang="el-GR" dirty="0" smtClean="0"/>
              <a:t>Ω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Seriově</a:t>
            </a:r>
            <a:r>
              <a:rPr lang="cs-CZ" dirty="0" smtClean="0"/>
              <a:t>: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R </a:t>
            </a:r>
            <a:r>
              <a:rPr lang="cs-CZ" dirty="0"/>
              <a:t>= </a:t>
            </a:r>
            <a:r>
              <a:rPr lang="cs-CZ" dirty="0" smtClean="0"/>
              <a:t>R</a:t>
            </a:r>
            <a:r>
              <a:rPr lang="cs-CZ" baseline="-25000" dirty="0"/>
              <a:t>7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R</a:t>
            </a:r>
            <a:r>
              <a:rPr lang="cs-CZ" baseline="-25000" dirty="0" smtClean="0"/>
              <a:t>10</a:t>
            </a:r>
            <a:r>
              <a:rPr lang="cs-CZ" dirty="0" smtClean="0"/>
              <a:t> + R</a:t>
            </a:r>
            <a:r>
              <a:rPr lang="cs-CZ" baseline="-25000" dirty="0" smtClean="0"/>
              <a:t>11</a:t>
            </a:r>
            <a:r>
              <a:rPr lang="cs-CZ" dirty="0" smtClean="0"/>
              <a:t> + R</a:t>
            </a:r>
            <a:r>
              <a:rPr lang="cs-CZ" baseline="-25000" dirty="0" smtClean="0"/>
              <a:t>12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R</a:t>
            </a:r>
            <a:r>
              <a:rPr lang="cs-CZ" baseline="-25000" dirty="0" smtClean="0"/>
              <a:t>15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R</a:t>
            </a:r>
            <a:r>
              <a:rPr lang="cs-CZ" baseline="-25000" dirty="0" smtClean="0"/>
              <a:t>16</a:t>
            </a:r>
            <a:r>
              <a:rPr lang="cs-CZ" dirty="0" smtClean="0"/>
              <a:t> = 26 </a:t>
            </a:r>
            <a:r>
              <a:rPr lang="cs-CZ" dirty="0"/>
              <a:t>+ </a:t>
            </a:r>
            <a:r>
              <a:rPr lang="cs-CZ" dirty="0" smtClean="0"/>
              <a:t>32 + 40 + 19 + 2,4 + 8 </a:t>
            </a:r>
            <a:r>
              <a:rPr lang="cs-CZ" dirty="0"/>
              <a:t>= </a:t>
            </a:r>
            <a:r>
              <a:rPr lang="cs-CZ" dirty="0" smtClean="0"/>
              <a:t>127,4 </a:t>
            </a:r>
            <a:r>
              <a:rPr lang="el-GR" dirty="0" smtClean="0"/>
              <a:t>Ω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9811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4122"/>
          </a:xfrm>
        </p:spPr>
        <p:txBody>
          <a:bodyPr/>
          <a:lstStyle/>
          <a:p>
            <a:pPr algn="just"/>
            <a:r>
              <a:rPr lang="cs-CZ" dirty="0" smtClean="0"/>
              <a:t>Př. 1. Urči výsledný el. odpor.</a:t>
            </a:r>
            <a:endParaRPr lang="cs-CZ" dirty="0"/>
          </a:p>
        </p:txBody>
      </p:sp>
      <p:grpSp>
        <p:nvGrpSpPr>
          <p:cNvPr id="87" name="Skupina 86"/>
          <p:cNvGrpSpPr/>
          <p:nvPr/>
        </p:nvGrpSpPr>
        <p:grpSpPr>
          <a:xfrm>
            <a:off x="1043608" y="1628800"/>
            <a:ext cx="7344816" cy="3672360"/>
            <a:chOff x="1043608" y="1628800"/>
            <a:chExt cx="7344816" cy="3672360"/>
          </a:xfrm>
        </p:grpSpPr>
        <p:sp>
          <p:nvSpPr>
            <p:cNvPr id="4" name="Obdélník 3"/>
            <p:cNvSpPr/>
            <p:nvPr/>
          </p:nvSpPr>
          <p:spPr>
            <a:xfrm>
              <a:off x="3779912" y="1628800"/>
              <a:ext cx="1656000" cy="43204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spcBef>
                  <a:spcPct val="20000"/>
                </a:spcBef>
              </a:pPr>
              <a:r>
                <a:rPr lang="cs-CZ" sz="2400" dirty="0">
                  <a:solidFill>
                    <a:prstClr val="black"/>
                  </a:solidFill>
                </a:rPr>
                <a:t>R</a:t>
              </a:r>
              <a:r>
                <a:rPr lang="cs-CZ" sz="2400" baseline="-25000" dirty="0">
                  <a:solidFill>
                    <a:prstClr val="black"/>
                  </a:solidFill>
                </a:rPr>
                <a:t>1</a:t>
              </a:r>
              <a:r>
                <a:rPr lang="cs-CZ" sz="2400" dirty="0">
                  <a:solidFill>
                    <a:prstClr val="black"/>
                  </a:solidFill>
                </a:rPr>
                <a:t> = 3</a:t>
              </a:r>
              <a:r>
                <a:rPr lang="el-GR" sz="2400" dirty="0">
                  <a:solidFill>
                    <a:prstClr val="black"/>
                  </a:solidFill>
                </a:rPr>
                <a:t>Ω</a:t>
              </a:r>
              <a:endParaRPr lang="cs-CZ" sz="2400" dirty="0">
                <a:solidFill>
                  <a:prstClr val="black"/>
                </a:solidFill>
              </a:endParaRPr>
            </a:p>
          </p:txBody>
        </p:sp>
        <p:sp>
          <p:nvSpPr>
            <p:cNvPr id="5" name="Obdélník 4"/>
            <p:cNvSpPr/>
            <p:nvPr/>
          </p:nvSpPr>
          <p:spPr>
            <a:xfrm>
              <a:off x="3779912" y="2204864"/>
              <a:ext cx="1656000" cy="43204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spcBef>
                  <a:spcPct val="20000"/>
                </a:spcBef>
              </a:pPr>
              <a:r>
                <a:rPr lang="cs-CZ" sz="2400" dirty="0" smtClean="0">
                  <a:solidFill>
                    <a:prstClr val="black"/>
                  </a:solidFill>
                </a:rPr>
                <a:t>R</a:t>
              </a:r>
              <a:r>
                <a:rPr lang="cs-CZ" sz="2400" baseline="-25000" dirty="0" smtClean="0">
                  <a:solidFill>
                    <a:prstClr val="black"/>
                  </a:solidFill>
                </a:rPr>
                <a:t>2</a:t>
              </a:r>
              <a:r>
                <a:rPr lang="cs-CZ" sz="2400" dirty="0" smtClean="0">
                  <a:solidFill>
                    <a:prstClr val="black"/>
                  </a:solidFill>
                </a:rPr>
                <a:t> </a:t>
              </a:r>
              <a:r>
                <a:rPr lang="cs-CZ" sz="2400" dirty="0">
                  <a:solidFill>
                    <a:prstClr val="black"/>
                  </a:solidFill>
                </a:rPr>
                <a:t>= </a:t>
              </a:r>
              <a:r>
                <a:rPr lang="cs-CZ" sz="2400" dirty="0" smtClean="0">
                  <a:solidFill>
                    <a:prstClr val="black"/>
                  </a:solidFill>
                </a:rPr>
                <a:t>6</a:t>
              </a:r>
              <a:r>
                <a:rPr lang="el-GR" sz="2400" dirty="0" smtClean="0">
                  <a:solidFill>
                    <a:prstClr val="black"/>
                  </a:solidFill>
                </a:rPr>
                <a:t>Ω</a:t>
              </a:r>
              <a:endParaRPr lang="cs-CZ" sz="2400" dirty="0">
                <a:solidFill>
                  <a:prstClr val="black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3707904" y="3212976"/>
              <a:ext cx="1656000" cy="43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spcBef>
                  <a:spcPct val="20000"/>
                </a:spcBef>
              </a:pPr>
              <a:r>
                <a:rPr lang="cs-CZ" sz="2400" dirty="0" smtClean="0">
                  <a:solidFill>
                    <a:prstClr val="black"/>
                  </a:solidFill>
                </a:rPr>
                <a:t>R</a:t>
              </a:r>
              <a:r>
                <a:rPr lang="cs-CZ" sz="2400" baseline="-25000" dirty="0" smtClean="0">
                  <a:solidFill>
                    <a:prstClr val="black"/>
                  </a:solidFill>
                </a:rPr>
                <a:t>3</a:t>
              </a:r>
              <a:r>
                <a:rPr lang="cs-CZ" sz="2400" dirty="0" smtClean="0">
                  <a:solidFill>
                    <a:prstClr val="black"/>
                  </a:solidFill>
                </a:rPr>
                <a:t> </a:t>
              </a:r>
              <a:r>
                <a:rPr lang="cs-CZ" sz="2400" dirty="0">
                  <a:solidFill>
                    <a:prstClr val="black"/>
                  </a:solidFill>
                </a:rPr>
                <a:t>= 4</a:t>
              </a:r>
              <a:r>
                <a:rPr lang="el-GR" sz="2400" dirty="0" smtClean="0">
                  <a:solidFill>
                    <a:prstClr val="black"/>
                  </a:solidFill>
                </a:rPr>
                <a:t>Ω</a:t>
              </a:r>
              <a:endParaRPr lang="cs-CZ" sz="2400" dirty="0">
                <a:solidFill>
                  <a:prstClr val="black"/>
                </a:solidFill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3707904" y="3789040"/>
              <a:ext cx="1656184" cy="43204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spcBef>
                  <a:spcPct val="20000"/>
                </a:spcBef>
              </a:pPr>
              <a:r>
                <a:rPr lang="cs-CZ" sz="2400" dirty="0" smtClean="0">
                  <a:solidFill>
                    <a:prstClr val="black"/>
                  </a:solidFill>
                </a:rPr>
                <a:t>R</a:t>
              </a:r>
              <a:r>
                <a:rPr lang="cs-CZ" sz="2400" baseline="-25000" dirty="0" smtClean="0">
                  <a:solidFill>
                    <a:prstClr val="black"/>
                  </a:solidFill>
                </a:rPr>
                <a:t>4</a:t>
              </a:r>
              <a:r>
                <a:rPr lang="cs-CZ" sz="2400" dirty="0" smtClean="0">
                  <a:solidFill>
                    <a:prstClr val="black"/>
                  </a:solidFill>
                </a:rPr>
                <a:t> </a:t>
              </a:r>
              <a:r>
                <a:rPr lang="cs-CZ" sz="2400" dirty="0">
                  <a:solidFill>
                    <a:prstClr val="black"/>
                  </a:solidFill>
                </a:rPr>
                <a:t>= </a:t>
              </a:r>
              <a:r>
                <a:rPr lang="cs-CZ" sz="2400" dirty="0" smtClean="0">
                  <a:solidFill>
                    <a:prstClr val="black"/>
                  </a:solidFill>
                </a:rPr>
                <a:t>12</a:t>
              </a:r>
              <a:r>
                <a:rPr lang="el-GR" sz="2400" dirty="0" smtClean="0">
                  <a:solidFill>
                    <a:prstClr val="black"/>
                  </a:solidFill>
                </a:rPr>
                <a:t>Ω</a:t>
              </a:r>
              <a:endParaRPr lang="cs-CZ" sz="2400" dirty="0">
                <a:solidFill>
                  <a:prstClr val="black"/>
                </a:solidFill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547664" y="4869160"/>
              <a:ext cx="1656000" cy="43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spcBef>
                  <a:spcPct val="20000"/>
                </a:spcBef>
              </a:pPr>
              <a:r>
                <a:rPr lang="cs-CZ" sz="2400" dirty="0" smtClean="0">
                  <a:solidFill>
                    <a:prstClr val="black"/>
                  </a:solidFill>
                </a:rPr>
                <a:t>R</a:t>
              </a:r>
              <a:r>
                <a:rPr lang="cs-CZ" sz="2400" baseline="-25000" dirty="0" smtClean="0">
                  <a:solidFill>
                    <a:prstClr val="black"/>
                  </a:solidFill>
                </a:rPr>
                <a:t>5</a:t>
              </a:r>
              <a:r>
                <a:rPr lang="cs-CZ" sz="2400" dirty="0" smtClean="0">
                  <a:solidFill>
                    <a:prstClr val="black"/>
                  </a:solidFill>
                </a:rPr>
                <a:t> </a:t>
              </a:r>
              <a:r>
                <a:rPr lang="cs-CZ" sz="2400" dirty="0">
                  <a:solidFill>
                    <a:prstClr val="black"/>
                  </a:solidFill>
                </a:rPr>
                <a:t>= </a:t>
              </a:r>
              <a:r>
                <a:rPr lang="cs-CZ" sz="2400" dirty="0" smtClean="0">
                  <a:solidFill>
                    <a:prstClr val="black"/>
                  </a:solidFill>
                </a:rPr>
                <a:t>9</a:t>
              </a:r>
              <a:r>
                <a:rPr lang="el-GR" sz="2400" dirty="0" smtClean="0">
                  <a:solidFill>
                    <a:prstClr val="black"/>
                  </a:solidFill>
                </a:rPr>
                <a:t>Ω</a:t>
              </a:r>
              <a:endParaRPr lang="cs-CZ" sz="2400" dirty="0">
                <a:solidFill>
                  <a:prstClr val="black"/>
                </a:solidFill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3707904" y="4869160"/>
              <a:ext cx="1656000" cy="43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spcBef>
                  <a:spcPct val="20000"/>
                </a:spcBef>
              </a:pPr>
              <a:r>
                <a:rPr lang="cs-CZ" sz="2400" dirty="0" smtClean="0">
                  <a:solidFill>
                    <a:prstClr val="black"/>
                  </a:solidFill>
                </a:rPr>
                <a:t>R</a:t>
              </a:r>
              <a:r>
                <a:rPr lang="cs-CZ" sz="2400" baseline="-25000" dirty="0">
                  <a:solidFill>
                    <a:prstClr val="black"/>
                  </a:solidFill>
                </a:rPr>
                <a:t>6</a:t>
              </a:r>
              <a:r>
                <a:rPr lang="cs-CZ" sz="2400" dirty="0" smtClean="0">
                  <a:solidFill>
                    <a:prstClr val="black"/>
                  </a:solidFill>
                </a:rPr>
                <a:t> </a:t>
              </a:r>
              <a:r>
                <a:rPr lang="cs-CZ" sz="2400" dirty="0">
                  <a:solidFill>
                    <a:prstClr val="black"/>
                  </a:solidFill>
                </a:rPr>
                <a:t>= 7</a:t>
              </a:r>
              <a:r>
                <a:rPr lang="el-GR" sz="2400" dirty="0" smtClean="0">
                  <a:solidFill>
                    <a:prstClr val="black"/>
                  </a:solidFill>
                </a:rPr>
                <a:t>Ω</a:t>
              </a:r>
              <a:endParaRPr lang="cs-CZ" sz="2400" dirty="0">
                <a:solidFill>
                  <a:prstClr val="black"/>
                </a:solidFill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6012160" y="4869160"/>
              <a:ext cx="1656000" cy="43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spcBef>
                  <a:spcPct val="20000"/>
                </a:spcBef>
              </a:pPr>
              <a:r>
                <a:rPr lang="cs-CZ" sz="2400" dirty="0" smtClean="0">
                  <a:solidFill>
                    <a:prstClr val="black"/>
                  </a:solidFill>
                </a:rPr>
                <a:t>R</a:t>
              </a:r>
              <a:r>
                <a:rPr lang="cs-CZ" sz="2400" baseline="-25000" dirty="0">
                  <a:solidFill>
                    <a:prstClr val="black"/>
                  </a:solidFill>
                </a:rPr>
                <a:t>7</a:t>
              </a:r>
              <a:r>
                <a:rPr lang="cs-CZ" sz="2400" dirty="0" smtClean="0">
                  <a:solidFill>
                    <a:prstClr val="black"/>
                  </a:solidFill>
                </a:rPr>
                <a:t> </a:t>
              </a:r>
              <a:r>
                <a:rPr lang="cs-CZ" sz="2400" dirty="0">
                  <a:solidFill>
                    <a:prstClr val="black"/>
                  </a:solidFill>
                </a:rPr>
                <a:t>= 5</a:t>
              </a:r>
              <a:r>
                <a:rPr lang="el-GR" sz="2400" dirty="0" smtClean="0">
                  <a:solidFill>
                    <a:prstClr val="black"/>
                  </a:solidFill>
                </a:rPr>
                <a:t>Ω</a:t>
              </a:r>
              <a:endParaRPr lang="cs-CZ" sz="24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Přímá spojnice 13"/>
            <p:cNvCxnSpPr>
              <a:stCxn id="4" idx="3"/>
            </p:cNvCxnSpPr>
            <p:nvPr/>
          </p:nvCxnSpPr>
          <p:spPr>
            <a:xfrm>
              <a:off x="5435912" y="1844824"/>
              <a:ext cx="57624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>
              <a:stCxn id="5" idx="3"/>
            </p:cNvCxnSpPr>
            <p:nvPr/>
          </p:nvCxnSpPr>
          <p:spPr>
            <a:xfrm>
              <a:off x="5435912" y="2420888"/>
              <a:ext cx="57624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 flipV="1">
              <a:off x="6012160" y="1844824"/>
              <a:ext cx="0" cy="5760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>
              <a:stCxn id="4" idx="1"/>
            </p:cNvCxnSpPr>
            <p:nvPr/>
          </p:nvCxnSpPr>
          <p:spPr>
            <a:xfrm flipH="1">
              <a:off x="3275856" y="1844824"/>
              <a:ext cx="5040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>
              <a:stCxn id="5" idx="1"/>
            </p:cNvCxnSpPr>
            <p:nvPr/>
          </p:nvCxnSpPr>
          <p:spPr>
            <a:xfrm flipH="1">
              <a:off x="3275856" y="2420888"/>
              <a:ext cx="5040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>
              <a:off x="3275856" y="1844824"/>
              <a:ext cx="0" cy="5760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>
              <a:stCxn id="6" idx="3"/>
            </p:cNvCxnSpPr>
            <p:nvPr/>
          </p:nvCxnSpPr>
          <p:spPr>
            <a:xfrm>
              <a:off x="5363904" y="3428976"/>
              <a:ext cx="576248" cy="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/>
            <p:cNvCxnSpPr>
              <a:stCxn id="7" idx="3"/>
            </p:cNvCxnSpPr>
            <p:nvPr/>
          </p:nvCxnSpPr>
          <p:spPr>
            <a:xfrm>
              <a:off x="5364088" y="4005064"/>
              <a:ext cx="57606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/>
            <p:nvPr/>
          </p:nvCxnSpPr>
          <p:spPr>
            <a:xfrm flipV="1">
              <a:off x="5940152" y="3429000"/>
              <a:ext cx="0" cy="5760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>
              <a:stCxn id="6" idx="1"/>
            </p:cNvCxnSpPr>
            <p:nvPr/>
          </p:nvCxnSpPr>
          <p:spPr>
            <a:xfrm flipH="1">
              <a:off x="3275856" y="3428976"/>
              <a:ext cx="432048" cy="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/>
            <p:cNvCxnSpPr>
              <a:stCxn id="7" idx="1"/>
            </p:cNvCxnSpPr>
            <p:nvPr/>
          </p:nvCxnSpPr>
          <p:spPr>
            <a:xfrm flipH="1">
              <a:off x="3275856" y="4005064"/>
              <a:ext cx="43204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/>
            <p:cNvCxnSpPr/>
            <p:nvPr/>
          </p:nvCxnSpPr>
          <p:spPr>
            <a:xfrm flipV="1">
              <a:off x="3275856" y="3429000"/>
              <a:ext cx="0" cy="5760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/>
            <p:cNvCxnSpPr/>
            <p:nvPr/>
          </p:nvCxnSpPr>
          <p:spPr>
            <a:xfrm>
              <a:off x="6012160" y="2132856"/>
              <a:ext cx="43204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/>
            <p:cNvCxnSpPr/>
            <p:nvPr/>
          </p:nvCxnSpPr>
          <p:spPr>
            <a:xfrm>
              <a:off x="5940152" y="3717032"/>
              <a:ext cx="5040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nice 43"/>
            <p:cNvCxnSpPr/>
            <p:nvPr/>
          </p:nvCxnSpPr>
          <p:spPr>
            <a:xfrm>
              <a:off x="2771800" y="2132856"/>
              <a:ext cx="5040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nice 44"/>
            <p:cNvCxnSpPr/>
            <p:nvPr/>
          </p:nvCxnSpPr>
          <p:spPr>
            <a:xfrm>
              <a:off x="2771800" y="3717032"/>
              <a:ext cx="5040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nice 45"/>
            <p:cNvCxnSpPr/>
            <p:nvPr/>
          </p:nvCxnSpPr>
          <p:spPr>
            <a:xfrm>
              <a:off x="3203848" y="5085184"/>
              <a:ext cx="5040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nice 46"/>
            <p:cNvCxnSpPr/>
            <p:nvPr/>
          </p:nvCxnSpPr>
          <p:spPr>
            <a:xfrm>
              <a:off x="1043608" y="5085184"/>
              <a:ext cx="5040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nice 47"/>
            <p:cNvCxnSpPr/>
            <p:nvPr/>
          </p:nvCxnSpPr>
          <p:spPr>
            <a:xfrm>
              <a:off x="7668344" y="5085184"/>
              <a:ext cx="43204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Přímá spojnice 48"/>
            <p:cNvCxnSpPr>
              <a:endCxn id="12" idx="1"/>
            </p:cNvCxnSpPr>
            <p:nvPr/>
          </p:nvCxnSpPr>
          <p:spPr>
            <a:xfrm flipV="1">
              <a:off x="5364088" y="5085160"/>
              <a:ext cx="648072" cy="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Přímá spojnice 50"/>
            <p:cNvCxnSpPr/>
            <p:nvPr/>
          </p:nvCxnSpPr>
          <p:spPr>
            <a:xfrm>
              <a:off x="6444208" y="2132856"/>
              <a:ext cx="0" cy="15841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/>
            <p:cNvCxnSpPr/>
            <p:nvPr/>
          </p:nvCxnSpPr>
          <p:spPr>
            <a:xfrm>
              <a:off x="2771800" y="2132856"/>
              <a:ext cx="0" cy="15841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58"/>
            <p:cNvCxnSpPr/>
            <p:nvPr/>
          </p:nvCxnSpPr>
          <p:spPr>
            <a:xfrm>
              <a:off x="6444208" y="3068960"/>
              <a:ext cx="165618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nice 62"/>
            <p:cNvCxnSpPr/>
            <p:nvPr/>
          </p:nvCxnSpPr>
          <p:spPr>
            <a:xfrm flipH="1">
              <a:off x="1043608" y="2996952"/>
              <a:ext cx="172819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nice 65"/>
            <p:cNvCxnSpPr/>
            <p:nvPr/>
          </p:nvCxnSpPr>
          <p:spPr>
            <a:xfrm>
              <a:off x="1043608" y="2996952"/>
              <a:ext cx="0" cy="20882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Přímá spojnice 68"/>
            <p:cNvCxnSpPr/>
            <p:nvPr/>
          </p:nvCxnSpPr>
          <p:spPr>
            <a:xfrm flipV="1">
              <a:off x="8100392" y="3068960"/>
              <a:ext cx="0" cy="7920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nice 71"/>
            <p:cNvCxnSpPr/>
            <p:nvPr/>
          </p:nvCxnSpPr>
          <p:spPr>
            <a:xfrm>
              <a:off x="7884368" y="3861048"/>
              <a:ext cx="5040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Přímá spojnice 75"/>
            <p:cNvCxnSpPr/>
            <p:nvPr/>
          </p:nvCxnSpPr>
          <p:spPr>
            <a:xfrm flipV="1">
              <a:off x="8100392" y="4005064"/>
              <a:ext cx="0" cy="10801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Přímá spojnice 80"/>
            <p:cNvCxnSpPr/>
            <p:nvPr/>
          </p:nvCxnSpPr>
          <p:spPr>
            <a:xfrm>
              <a:off x="7956376" y="4005064"/>
              <a:ext cx="28803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25022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Př. 1.                                       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Paralelně:</a:t>
            </a:r>
          </a:p>
          <a:p>
            <a:pPr marL="0" indent="0">
              <a:buNone/>
            </a:pPr>
            <a:r>
              <a:rPr lang="cs-CZ" dirty="0" smtClean="0"/>
              <a:t>1/R</a:t>
            </a:r>
            <a:r>
              <a:rPr lang="cs-CZ" baseline="-25000" dirty="0" smtClean="0"/>
              <a:t>8</a:t>
            </a:r>
            <a:r>
              <a:rPr lang="cs-CZ" dirty="0" smtClean="0"/>
              <a:t> </a:t>
            </a:r>
            <a:r>
              <a:rPr lang="cs-CZ" dirty="0"/>
              <a:t>= 1/R</a:t>
            </a:r>
            <a:r>
              <a:rPr lang="cs-CZ" baseline="-25000" dirty="0"/>
              <a:t>1</a:t>
            </a:r>
            <a:r>
              <a:rPr lang="cs-CZ" dirty="0"/>
              <a:t> + 1/R</a:t>
            </a:r>
            <a:r>
              <a:rPr lang="cs-CZ" baseline="-25000" dirty="0"/>
              <a:t>2</a:t>
            </a:r>
            <a:r>
              <a:rPr lang="cs-CZ" dirty="0"/>
              <a:t> = 1/3 +1/6 = 3/6 =&gt; R</a:t>
            </a:r>
            <a:r>
              <a:rPr lang="cs-CZ" baseline="-25000" dirty="0"/>
              <a:t>8</a:t>
            </a:r>
            <a:r>
              <a:rPr lang="cs-CZ" dirty="0"/>
              <a:t> = 2</a:t>
            </a:r>
            <a:r>
              <a:rPr lang="el-GR" dirty="0"/>
              <a:t>Ω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1/R</a:t>
            </a:r>
            <a:r>
              <a:rPr lang="cs-CZ" baseline="-25000" dirty="0" smtClean="0"/>
              <a:t>9</a:t>
            </a:r>
            <a:r>
              <a:rPr lang="cs-CZ" dirty="0" smtClean="0"/>
              <a:t> = 1/R</a:t>
            </a:r>
            <a:r>
              <a:rPr lang="cs-CZ" baseline="-25000" dirty="0"/>
              <a:t>3</a:t>
            </a:r>
            <a:r>
              <a:rPr lang="cs-CZ" dirty="0" smtClean="0"/>
              <a:t> +</a:t>
            </a:r>
            <a:r>
              <a:rPr lang="cs-CZ" dirty="0"/>
              <a:t> </a:t>
            </a:r>
            <a:r>
              <a:rPr lang="cs-CZ" dirty="0" smtClean="0"/>
              <a:t>1/R</a:t>
            </a:r>
            <a:r>
              <a:rPr lang="cs-CZ" baseline="-25000" dirty="0"/>
              <a:t>4</a:t>
            </a:r>
            <a:r>
              <a:rPr lang="cs-CZ" dirty="0" smtClean="0"/>
              <a:t> = 1/4 +1/12 = 4/12 =&gt; R</a:t>
            </a:r>
            <a:r>
              <a:rPr lang="cs-CZ" baseline="-25000" dirty="0"/>
              <a:t>9</a:t>
            </a:r>
            <a:r>
              <a:rPr lang="cs-CZ" dirty="0" smtClean="0"/>
              <a:t> = 3</a:t>
            </a:r>
            <a:r>
              <a:rPr lang="el-GR" dirty="0" smtClean="0"/>
              <a:t>Ω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1/R</a:t>
            </a:r>
            <a:r>
              <a:rPr lang="cs-CZ" baseline="-25000" dirty="0" smtClean="0"/>
              <a:t>10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1/R</a:t>
            </a:r>
            <a:r>
              <a:rPr lang="cs-CZ" baseline="-25000" dirty="0" smtClean="0"/>
              <a:t>8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1/R</a:t>
            </a:r>
            <a:r>
              <a:rPr lang="cs-CZ" baseline="-25000" dirty="0" smtClean="0"/>
              <a:t>9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1/2 </a:t>
            </a:r>
            <a:r>
              <a:rPr lang="cs-CZ" dirty="0"/>
              <a:t>+</a:t>
            </a:r>
            <a:r>
              <a:rPr lang="cs-CZ" dirty="0" smtClean="0"/>
              <a:t>1/3 </a:t>
            </a:r>
            <a:r>
              <a:rPr lang="cs-CZ" dirty="0"/>
              <a:t>= </a:t>
            </a:r>
            <a:r>
              <a:rPr lang="cs-CZ" dirty="0" smtClean="0"/>
              <a:t>5/6 </a:t>
            </a:r>
            <a:r>
              <a:rPr lang="cs-CZ" dirty="0"/>
              <a:t>=&gt; </a:t>
            </a:r>
            <a:r>
              <a:rPr lang="cs-CZ" dirty="0" smtClean="0"/>
              <a:t>R</a:t>
            </a:r>
            <a:r>
              <a:rPr lang="cs-CZ" baseline="-25000" dirty="0" smtClean="0"/>
              <a:t>10</a:t>
            </a:r>
            <a:r>
              <a:rPr lang="cs-CZ" dirty="0" smtClean="0"/>
              <a:t>= 1,2</a:t>
            </a:r>
            <a:r>
              <a:rPr lang="el-GR" dirty="0" smtClean="0"/>
              <a:t>Ω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Seriově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R = R</a:t>
            </a:r>
            <a:r>
              <a:rPr lang="cs-CZ" baseline="-25000" dirty="0" smtClean="0"/>
              <a:t>10</a:t>
            </a:r>
            <a:r>
              <a:rPr lang="cs-CZ" dirty="0" smtClean="0"/>
              <a:t> + R</a:t>
            </a:r>
            <a:r>
              <a:rPr lang="cs-CZ" baseline="-25000" dirty="0" smtClean="0"/>
              <a:t>5</a:t>
            </a:r>
            <a:r>
              <a:rPr lang="cs-CZ" dirty="0" smtClean="0"/>
              <a:t> + R</a:t>
            </a:r>
            <a:r>
              <a:rPr lang="cs-CZ" baseline="-25000" dirty="0" smtClean="0"/>
              <a:t>6</a:t>
            </a:r>
            <a:r>
              <a:rPr lang="cs-CZ" dirty="0" smtClean="0"/>
              <a:t> + R</a:t>
            </a:r>
            <a:r>
              <a:rPr lang="cs-CZ" baseline="-25000" dirty="0" smtClean="0"/>
              <a:t>7</a:t>
            </a:r>
            <a:r>
              <a:rPr lang="cs-CZ" dirty="0" smtClean="0"/>
              <a:t> = 1,2 + 9 + 7 + 5 = </a:t>
            </a:r>
            <a:r>
              <a:rPr lang="cs-CZ" dirty="0" smtClean="0"/>
              <a:t>22,2</a:t>
            </a:r>
            <a:r>
              <a:rPr lang="el-GR" dirty="0" smtClean="0"/>
              <a:t>Ω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32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4122"/>
          </a:xfrm>
        </p:spPr>
        <p:txBody>
          <a:bodyPr/>
          <a:lstStyle/>
          <a:p>
            <a:pPr algn="just"/>
            <a:r>
              <a:rPr lang="cs-CZ" dirty="0" smtClean="0"/>
              <a:t>Př. 2. Urči výsledný el. odpor.</a:t>
            </a:r>
            <a:endParaRPr lang="cs-CZ" dirty="0"/>
          </a:p>
        </p:txBody>
      </p:sp>
      <p:grpSp>
        <p:nvGrpSpPr>
          <p:cNvPr id="60" name="Skupina 59"/>
          <p:cNvGrpSpPr/>
          <p:nvPr/>
        </p:nvGrpSpPr>
        <p:grpSpPr>
          <a:xfrm>
            <a:off x="683568" y="1844824"/>
            <a:ext cx="7216089" cy="3744416"/>
            <a:chOff x="683568" y="1844824"/>
            <a:chExt cx="7216089" cy="3744416"/>
          </a:xfrm>
        </p:grpSpPr>
        <p:grpSp>
          <p:nvGrpSpPr>
            <p:cNvPr id="87" name="Skupina 86"/>
            <p:cNvGrpSpPr/>
            <p:nvPr/>
          </p:nvGrpSpPr>
          <p:grpSpPr>
            <a:xfrm>
              <a:off x="1763688" y="1844824"/>
              <a:ext cx="5040560" cy="3744416"/>
              <a:chOff x="2662176" y="1628800"/>
              <a:chExt cx="3836844" cy="2592288"/>
            </a:xfrm>
          </p:grpSpPr>
          <p:sp>
            <p:nvSpPr>
              <p:cNvPr id="4" name="Obdélník 3"/>
              <p:cNvSpPr/>
              <p:nvPr/>
            </p:nvSpPr>
            <p:spPr>
              <a:xfrm>
                <a:off x="3779912" y="1628800"/>
                <a:ext cx="1656000" cy="43204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>
                    <a:solidFill>
                      <a:prstClr val="black"/>
                    </a:solidFill>
                  </a:rPr>
                  <a:t>1</a:t>
                </a:r>
                <a:r>
                  <a:rPr lang="cs-CZ" sz="2400" dirty="0">
                    <a:solidFill>
                      <a:prstClr val="black"/>
                    </a:solidFill>
                  </a:rPr>
                  <a:t> = 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10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" name="Obdélník 4"/>
              <p:cNvSpPr/>
              <p:nvPr/>
            </p:nvSpPr>
            <p:spPr>
              <a:xfrm>
                <a:off x="3779912" y="2204864"/>
                <a:ext cx="1656000" cy="43204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 smtClean="0">
                    <a:solidFill>
                      <a:prstClr val="black"/>
                    </a:solidFill>
                  </a:rPr>
                  <a:t>2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15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6" name="Obdélník 5"/>
              <p:cNvSpPr/>
              <p:nvPr/>
            </p:nvSpPr>
            <p:spPr>
              <a:xfrm>
                <a:off x="3707904" y="3212976"/>
                <a:ext cx="1656000" cy="4320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 smtClean="0">
                    <a:solidFill>
                      <a:prstClr val="black"/>
                    </a:solidFill>
                  </a:rPr>
                  <a:t>3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8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7" name="Obdélník 6"/>
              <p:cNvSpPr/>
              <p:nvPr/>
            </p:nvSpPr>
            <p:spPr>
              <a:xfrm>
                <a:off x="3707904" y="3789040"/>
                <a:ext cx="1656184" cy="43204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 smtClean="0">
                    <a:solidFill>
                      <a:prstClr val="black"/>
                    </a:solidFill>
                  </a:rPr>
                  <a:t>4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24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4" name="Přímá spojnice 13"/>
              <p:cNvCxnSpPr>
                <a:stCxn id="4" idx="3"/>
              </p:cNvCxnSpPr>
              <p:nvPr/>
            </p:nvCxnSpPr>
            <p:spPr>
              <a:xfrm>
                <a:off x="5435912" y="1844824"/>
                <a:ext cx="57624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/>
              <p:cNvCxnSpPr>
                <a:stCxn id="5" idx="3"/>
              </p:cNvCxnSpPr>
              <p:nvPr/>
            </p:nvCxnSpPr>
            <p:spPr>
              <a:xfrm>
                <a:off x="5435912" y="2420888"/>
                <a:ext cx="57624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/>
              <p:cNvCxnSpPr/>
              <p:nvPr/>
            </p:nvCxnSpPr>
            <p:spPr>
              <a:xfrm flipV="1">
                <a:off x="6012160" y="1844824"/>
                <a:ext cx="0" cy="57606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nice 19"/>
              <p:cNvCxnSpPr>
                <a:stCxn id="4" idx="1"/>
              </p:cNvCxnSpPr>
              <p:nvPr/>
            </p:nvCxnSpPr>
            <p:spPr>
              <a:xfrm flipH="1">
                <a:off x="3275856" y="1844824"/>
                <a:ext cx="50405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21"/>
              <p:cNvCxnSpPr>
                <a:stCxn id="5" idx="1"/>
              </p:cNvCxnSpPr>
              <p:nvPr/>
            </p:nvCxnSpPr>
            <p:spPr>
              <a:xfrm flipH="1">
                <a:off x="3275856" y="2420888"/>
                <a:ext cx="50405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23"/>
              <p:cNvCxnSpPr/>
              <p:nvPr/>
            </p:nvCxnSpPr>
            <p:spPr>
              <a:xfrm>
                <a:off x="3275856" y="1844824"/>
                <a:ext cx="0" cy="57606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/>
              <p:cNvCxnSpPr>
                <a:stCxn id="6" idx="3"/>
              </p:cNvCxnSpPr>
              <p:nvPr/>
            </p:nvCxnSpPr>
            <p:spPr>
              <a:xfrm>
                <a:off x="5363904" y="3428976"/>
                <a:ext cx="576248" cy="2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/>
              <p:cNvCxnSpPr>
                <a:stCxn id="7" idx="3"/>
              </p:cNvCxnSpPr>
              <p:nvPr/>
            </p:nvCxnSpPr>
            <p:spPr>
              <a:xfrm>
                <a:off x="5364088" y="4005064"/>
                <a:ext cx="576064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nice 30"/>
              <p:cNvCxnSpPr/>
              <p:nvPr/>
            </p:nvCxnSpPr>
            <p:spPr>
              <a:xfrm flipV="1">
                <a:off x="5940152" y="3429000"/>
                <a:ext cx="0" cy="57606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Přímá spojnice 32"/>
              <p:cNvCxnSpPr>
                <a:stCxn id="6" idx="1"/>
              </p:cNvCxnSpPr>
              <p:nvPr/>
            </p:nvCxnSpPr>
            <p:spPr>
              <a:xfrm flipH="1">
                <a:off x="3275856" y="3428976"/>
                <a:ext cx="432048" cy="2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nice 34"/>
              <p:cNvCxnSpPr>
                <a:stCxn id="7" idx="1"/>
              </p:cNvCxnSpPr>
              <p:nvPr/>
            </p:nvCxnSpPr>
            <p:spPr>
              <a:xfrm flipH="1">
                <a:off x="3275856" y="4005064"/>
                <a:ext cx="43204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Přímá spojnice 36"/>
              <p:cNvCxnSpPr/>
              <p:nvPr/>
            </p:nvCxnSpPr>
            <p:spPr>
              <a:xfrm flipV="1">
                <a:off x="3275856" y="3429000"/>
                <a:ext cx="0" cy="57606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Přímá spojnice 38"/>
              <p:cNvCxnSpPr/>
              <p:nvPr/>
            </p:nvCxnSpPr>
            <p:spPr>
              <a:xfrm flipV="1">
                <a:off x="6012160" y="2127317"/>
                <a:ext cx="486860" cy="55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římá spojnice 42"/>
              <p:cNvCxnSpPr/>
              <p:nvPr/>
            </p:nvCxnSpPr>
            <p:spPr>
              <a:xfrm>
                <a:off x="5940152" y="3717032"/>
                <a:ext cx="558868" cy="55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nice 43"/>
              <p:cNvCxnSpPr/>
              <p:nvPr/>
            </p:nvCxnSpPr>
            <p:spPr>
              <a:xfrm>
                <a:off x="2662176" y="2127317"/>
                <a:ext cx="613680" cy="55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>
              <a:xfrm>
                <a:off x="2662176" y="3722571"/>
                <a:ext cx="61368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Obdélník 39"/>
            <p:cNvSpPr/>
            <p:nvPr/>
          </p:nvSpPr>
          <p:spPr>
            <a:xfrm>
              <a:off x="5724128" y="3429000"/>
              <a:ext cx="2175529" cy="59968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spcBef>
                  <a:spcPct val="20000"/>
                </a:spcBef>
              </a:pPr>
              <a:r>
                <a:rPr lang="cs-CZ" sz="2400" dirty="0" smtClean="0">
                  <a:solidFill>
                    <a:prstClr val="black"/>
                  </a:solidFill>
                </a:rPr>
                <a:t>R</a:t>
              </a:r>
              <a:r>
                <a:rPr lang="cs-CZ" sz="2400" baseline="-25000" dirty="0">
                  <a:solidFill>
                    <a:prstClr val="black"/>
                  </a:solidFill>
                </a:rPr>
                <a:t>6</a:t>
              </a:r>
              <a:r>
                <a:rPr lang="cs-CZ" sz="2400" dirty="0" smtClean="0">
                  <a:solidFill>
                    <a:prstClr val="black"/>
                  </a:solidFill>
                </a:rPr>
                <a:t> </a:t>
              </a:r>
              <a:r>
                <a:rPr lang="cs-CZ" sz="2400" dirty="0">
                  <a:solidFill>
                    <a:prstClr val="black"/>
                  </a:solidFill>
                </a:rPr>
                <a:t>= </a:t>
              </a:r>
              <a:r>
                <a:rPr lang="cs-CZ" sz="2400" dirty="0" smtClean="0">
                  <a:solidFill>
                    <a:prstClr val="black"/>
                  </a:solidFill>
                </a:rPr>
                <a:t>14</a:t>
              </a:r>
              <a:r>
                <a:rPr lang="el-GR" sz="2400" dirty="0" smtClean="0">
                  <a:solidFill>
                    <a:prstClr val="black"/>
                  </a:solidFill>
                </a:rPr>
                <a:t>Ω</a:t>
              </a:r>
              <a:endParaRPr lang="cs-CZ" sz="2400" dirty="0">
                <a:solidFill>
                  <a:prstClr val="black"/>
                </a:solidFill>
              </a:endParaRPr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683568" y="3356992"/>
              <a:ext cx="2175529" cy="62406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spcBef>
                  <a:spcPct val="20000"/>
                </a:spcBef>
              </a:pPr>
              <a:r>
                <a:rPr lang="cs-CZ" sz="2400" dirty="0" smtClean="0">
                  <a:solidFill>
                    <a:prstClr val="black"/>
                  </a:solidFill>
                </a:rPr>
                <a:t>R</a:t>
              </a:r>
              <a:r>
                <a:rPr lang="cs-CZ" sz="2400" baseline="-25000" dirty="0">
                  <a:solidFill>
                    <a:prstClr val="black"/>
                  </a:solidFill>
                </a:rPr>
                <a:t>5</a:t>
              </a:r>
              <a:r>
                <a:rPr lang="cs-CZ" sz="2400" dirty="0" smtClean="0">
                  <a:solidFill>
                    <a:prstClr val="black"/>
                  </a:solidFill>
                </a:rPr>
                <a:t> </a:t>
              </a:r>
              <a:r>
                <a:rPr lang="cs-CZ" sz="2400" dirty="0">
                  <a:solidFill>
                    <a:prstClr val="black"/>
                  </a:solidFill>
                </a:rPr>
                <a:t>= </a:t>
              </a:r>
              <a:r>
                <a:rPr lang="cs-CZ" sz="2400" dirty="0" smtClean="0">
                  <a:solidFill>
                    <a:prstClr val="black"/>
                  </a:solidFill>
                </a:rPr>
                <a:t>12</a:t>
              </a:r>
              <a:r>
                <a:rPr lang="el-GR" sz="2400" dirty="0" smtClean="0">
                  <a:solidFill>
                    <a:prstClr val="black"/>
                  </a:solidFill>
                </a:rPr>
                <a:t>Ω</a:t>
              </a:r>
              <a:endParaRPr lang="cs-CZ" sz="2400" dirty="0">
                <a:solidFill>
                  <a:prstClr val="black"/>
                </a:solidFill>
              </a:endParaRPr>
            </a:p>
          </p:txBody>
        </p:sp>
        <p:cxnSp>
          <p:nvCxnSpPr>
            <p:cNvPr id="42" name="Přímá spojnice 41"/>
            <p:cNvCxnSpPr/>
            <p:nvPr/>
          </p:nvCxnSpPr>
          <p:spPr>
            <a:xfrm>
              <a:off x="6516216" y="2924944"/>
              <a:ext cx="56759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Přímá spojnice 49"/>
            <p:cNvCxnSpPr/>
            <p:nvPr/>
          </p:nvCxnSpPr>
          <p:spPr>
            <a:xfrm>
              <a:off x="6660232" y="2996952"/>
              <a:ext cx="28803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nice 51"/>
            <p:cNvCxnSpPr>
              <a:stCxn id="40" idx="0"/>
            </p:cNvCxnSpPr>
            <p:nvPr/>
          </p:nvCxnSpPr>
          <p:spPr>
            <a:xfrm flipH="1" flipV="1">
              <a:off x="6804248" y="2996952"/>
              <a:ext cx="7645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nice 52"/>
            <p:cNvCxnSpPr>
              <a:endCxn id="40" idx="2"/>
            </p:cNvCxnSpPr>
            <p:nvPr/>
          </p:nvCxnSpPr>
          <p:spPr>
            <a:xfrm flipV="1">
              <a:off x="6804248" y="4028684"/>
              <a:ext cx="7645" cy="8404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/>
            <p:cNvCxnSpPr>
              <a:stCxn id="41" idx="2"/>
            </p:cNvCxnSpPr>
            <p:nvPr/>
          </p:nvCxnSpPr>
          <p:spPr>
            <a:xfrm flipH="1">
              <a:off x="1763688" y="3981061"/>
              <a:ext cx="7645" cy="8880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60"/>
            <p:cNvCxnSpPr>
              <a:stCxn id="41" idx="0"/>
            </p:cNvCxnSpPr>
            <p:nvPr/>
          </p:nvCxnSpPr>
          <p:spPr>
            <a:xfrm flipH="1" flipV="1">
              <a:off x="1763688" y="2564904"/>
              <a:ext cx="7645" cy="7920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nice 64"/>
            <p:cNvCxnSpPr/>
            <p:nvPr/>
          </p:nvCxnSpPr>
          <p:spPr>
            <a:xfrm>
              <a:off x="6804248" y="2564904"/>
              <a:ext cx="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1050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Př. 2.                                       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Paralelně:</a:t>
            </a:r>
          </a:p>
          <a:p>
            <a:pPr marL="0" indent="0">
              <a:buNone/>
            </a:pPr>
            <a:r>
              <a:rPr lang="cs-CZ" dirty="0" smtClean="0"/>
              <a:t>1/R</a:t>
            </a:r>
            <a:r>
              <a:rPr lang="cs-CZ" baseline="-25000" dirty="0"/>
              <a:t>7</a:t>
            </a:r>
            <a:r>
              <a:rPr lang="cs-CZ" dirty="0" smtClean="0"/>
              <a:t> </a:t>
            </a:r>
            <a:r>
              <a:rPr lang="cs-CZ" dirty="0"/>
              <a:t>= 1/R</a:t>
            </a:r>
            <a:r>
              <a:rPr lang="cs-CZ" baseline="-25000" dirty="0"/>
              <a:t>1</a:t>
            </a:r>
            <a:r>
              <a:rPr lang="cs-CZ" dirty="0"/>
              <a:t> + 1/R</a:t>
            </a:r>
            <a:r>
              <a:rPr lang="cs-CZ" baseline="-25000" dirty="0"/>
              <a:t>2</a:t>
            </a:r>
            <a:r>
              <a:rPr lang="cs-CZ" dirty="0"/>
              <a:t> = </a:t>
            </a:r>
            <a:r>
              <a:rPr lang="cs-CZ" dirty="0" smtClean="0"/>
              <a:t>1/10 </a:t>
            </a:r>
            <a:r>
              <a:rPr lang="cs-CZ" dirty="0"/>
              <a:t>+</a:t>
            </a:r>
            <a:r>
              <a:rPr lang="cs-CZ" dirty="0" smtClean="0"/>
              <a:t>1/15 =5/30 </a:t>
            </a:r>
            <a:r>
              <a:rPr lang="cs-CZ" dirty="0"/>
              <a:t>=&gt; </a:t>
            </a:r>
            <a:r>
              <a:rPr lang="cs-CZ" dirty="0" smtClean="0"/>
              <a:t>R</a:t>
            </a:r>
            <a:r>
              <a:rPr lang="cs-CZ" baseline="-25000" dirty="0"/>
              <a:t>7</a:t>
            </a:r>
            <a:r>
              <a:rPr lang="cs-CZ" dirty="0" smtClean="0"/>
              <a:t>= 6</a:t>
            </a:r>
            <a:r>
              <a:rPr lang="el-GR" dirty="0" smtClean="0"/>
              <a:t>Ω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1/R</a:t>
            </a:r>
            <a:r>
              <a:rPr lang="cs-CZ" baseline="-25000" dirty="0"/>
              <a:t>8</a:t>
            </a:r>
            <a:r>
              <a:rPr lang="cs-CZ" dirty="0" smtClean="0"/>
              <a:t> = 1/R</a:t>
            </a:r>
            <a:r>
              <a:rPr lang="cs-CZ" baseline="-25000" dirty="0"/>
              <a:t>3</a:t>
            </a:r>
            <a:r>
              <a:rPr lang="cs-CZ" dirty="0" smtClean="0"/>
              <a:t> +</a:t>
            </a:r>
            <a:r>
              <a:rPr lang="cs-CZ" dirty="0"/>
              <a:t> </a:t>
            </a:r>
            <a:r>
              <a:rPr lang="cs-CZ" dirty="0" smtClean="0"/>
              <a:t>1/R</a:t>
            </a:r>
            <a:r>
              <a:rPr lang="cs-CZ" baseline="-25000" dirty="0"/>
              <a:t>4</a:t>
            </a:r>
            <a:r>
              <a:rPr lang="cs-CZ" dirty="0" smtClean="0"/>
              <a:t> = 1/8 +1/24 = 4/24 =&gt; R</a:t>
            </a:r>
            <a:r>
              <a:rPr lang="cs-CZ" baseline="-25000" dirty="0" smtClean="0"/>
              <a:t>8</a:t>
            </a:r>
            <a:r>
              <a:rPr lang="cs-CZ" dirty="0" smtClean="0"/>
              <a:t> = 6</a:t>
            </a:r>
            <a:r>
              <a:rPr lang="el-GR" dirty="0" smtClean="0"/>
              <a:t>Ω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Seriově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R = R</a:t>
            </a:r>
            <a:r>
              <a:rPr lang="cs-CZ" baseline="-25000" dirty="0" smtClean="0"/>
              <a:t>5</a:t>
            </a:r>
            <a:r>
              <a:rPr lang="cs-CZ" dirty="0" smtClean="0"/>
              <a:t> + R</a:t>
            </a:r>
            <a:r>
              <a:rPr lang="cs-CZ" baseline="-25000" dirty="0" smtClean="0"/>
              <a:t>6</a:t>
            </a:r>
            <a:r>
              <a:rPr lang="cs-CZ" dirty="0" smtClean="0"/>
              <a:t> + R</a:t>
            </a:r>
            <a:r>
              <a:rPr lang="cs-CZ" baseline="-25000" dirty="0" smtClean="0"/>
              <a:t>7</a:t>
            </a:r>
            <a:r>
              <a:rPr lang="cs-CZ" dirty="0" smtClean="0"/>
              <a:t> + R</a:t>
            </a:r>
            <a:r>
              <a:rPr lang="cs-CZ" baseline="-25000" dirty="0" smtClean="0"/>
              <a:t>8</a:t>
            </a:r>
            <a:r>
              <a:rPr lang="cs-CZ" dirty="0" smtClean="0"/>
              <a:t> = 12 + 14 + 6 + 6 = 38</a:t>
            </a:r>
            <a:r>
              <a:rPr lang="el-GR" dirty="0" smtClean="0"/>
              <a:t>Ω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3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4122"/>
          </a:xfrm>
        </p:spPr>
        <p:txBody>
          <a:bodyPr/>
          <a:lstStyle/>
          <a:p>
            <a:pPr algn="just"/>
            <a:r>
              <a:rPr lang="cs-CZ" dirty="0" smtClean="0"/>
              <a:t>Př. 3. Urči výsledný el. odpor.</a:t>
            </a:r>
            <a:endParaRPr lang="cs-CZ" dirty="0"/>
          </a:p>
        </p:txBody>
      </p:sp>
      <p:grpSp>
        <p:nvGrpSpPr>
          <p:cNvPr id="9" name="Skupina 8"/>
          <p:cNvGrpSpPr/>
          <p:nvPr/>
        </p:nvGrpSpPr>
        <p:grpSpPr>
          <a:xfrm>
            <a:off x="683568" y="1556792"/>
            <a:ext cx="7848872" cy="4608512"/>
            <a:chOff x="683568" y="1556792"/>
            <a:chExt cx="7848872" cy="4608512"/>
          </a:xfrm>
        </p:grpSpPr>
        <p:grpSp>
          <p:nvGrpSpPr>
            <p:cNvPr id="80" name="Skupina 79"/>
            <p:cNvGrpSpPr/>
            <p:nvPr/>
          </p:nvGrpSpPr>
          <p:grpSpPr>
            <a:xfrm>
              <a:off x="683568" y="1556792"/>
              <a:ext cx="7848872" cy="4608512"/>
              <a:chOff x="827584" y="1772816"/>
              <a:chExt cx="7848872" cy="3528344"/>
            </a:xfrm>
          </p:grpSpPr>
          <p:grpSp>
            <p:nvGrpSpPr>
              <p:cNvPr id="87" name="Skupina 86"/>
              <p:cNvGrpSpPr/>
              <p:nvPr/>
            </p:nvGrpSpPr>
            <p:grpSpPr>
              <a:xfrm>
                <a:off x="827584" y="1988840"/>
                <a:ext cx="7848872" cy="3312320"/>
                <a:chOff x="755576" y="1988840"/>
                <a:chExt cx="7848872" cy="3312320"/>
              </a:xfrm>
            </p:grpSpPr>
            <p:sp>
              <p:nvSpPr>
                <p:cNvPr id="7" name="Obdélník 6"/>
                <p:cNvSpPr/>
                <p:nvPr/>
              </p:nvSpPr>
              <p:spPr>
                <a:xfrm>
                  <a:off x="2483768" y="3789040"/>
                  <a:ext cx="1656184" cy="432048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>
                    <a:spcBef>
                      <a:spcPct val="20000"/>
                    </a:spcBef>
                  </a:pPr>
                  <a:r>
                    <a:rPr lang="cs-CZ" sz="2400" dirty="0" smtClean="0">
                      <a:solidFill>
                        <a:prstClr val="black"/>
                      </a:solidFill>
                    </a:rPr>
                    <a:t>R</a:t>
                  </a:r>
                  <a:r>
                    <a:rPr lang="cs-CZ" sz="2400" baseline="-25000" dirty="0">
                      <a:solidFill>
                        <a:prstClr val="black"/>
                      </a:solidFill>
                    </a:rPr>
                    <a:t>6</a:t>
                  </a:r>
                  <a:r>
                    <a:rPr lang="cs-CZ" sz="2400" dirty="0" smtClean="0">
                      <a:solidFill>
                        <a:prstClr val="black"/>
                      </a:solidFill>
                    </a:rPr>
                    <a:t> </a:t>
                  </a:r>
                  <a:r>
                    <a:rPr lang="cs-CZ" sz="2400" dirty="0">
                      <a:solidFill>
                        <a:prstClr val="black"/>
                      </a:solidFill>
                    </a:rPr>
                    <a:t>= 2</a:t>
                  </a:r>
                  <a:r>
                    <a:rPr lang="el-GR" sz="2400" dirty="0" smtClean="0">
                      <a:solidFill>
                        <a:prstClr val="black"/>
                      </a:solidFill>
                    </a:rPr>
                    <a:t>Ω</a:t>
                  </a:r>
                  <a:endParaRPr lang="cs-CZ" sz="24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" name="Obdélník 7"/>
                <p:cNvSpPr/>
                <p:nvPr/>
              </p:nvSpPr>
              <p:spPr>
                <a:xfrm>
                  <a:off x="2555776" y="4869160"/>
                  <a:ext cx="1656000" cy="43200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>
                    <a:spcBef>
                      <a:spcPct val="20000"/>
                    </a:spcBef>
                  </a:pPr>
                  <a:r>
                    <a:rPr lang="cs-CZ" sz="2400" dirty="0" smtClean="0">
                      <a:solidFill>
                        <a:prstClr val="black"/>
                      </a:solidFill>
                    </a:rPr>
                    <a:t>R</a:t>
                  </a:r>
                  <a:r>
                    <a:rPr lang="cs-CZ" sz="2400" baseline="-25000" dirty="0">
                      <a:solidFill>
                        <a:prstClr val="black"/>
                      </a:solidFill>
                    </a:rPr>
                    <a:t>8</a:t>
                  </a:r>
                  <a:r>
                    <a:rPr lang="cs-CZ" sz="2400" dirty="0" smtClean="0">
                      <a:solidFill>
                        <a:prstClr val="black"/>
                      </a:solidFill>
                    </a:rPr>
                    <a:t> </a:t>
                  </a:r>
                  <a:r>
                    <a:rPr lang="cs-CZ" sz="2400" dirty="0">
                      <a:solidFill>
                        <a:prstClr val="black"/>
                      </a:solidFill>
                    </a:rPr>
                    <a:t>= </a:t>
                  </a:r>
                  <a:r>
                    <a:rPr lang="cs-CZ" sz="2400" dirty="0" smtClean="0">
                      <a:solidFill>
                        <a:prstClr val="black"/>
                      </a:solidFill>
                    </a:rPr>
                    <a:t>9</a:t>
                  </a:r>
                  <a:r>
                    <a:rPr lang="el-GR" sz="2400" dirty="0" smtClean="0">
                      <a:solidFill>
                        <a:prstClr val="black"/>
                      </a:solidFill>
                    </a:rPr>
                    <a:t>Ω</a:t>
                  </a:r>
                  <a:endParaRPr lang="cs-CZ" sz="24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" name="Obdélník 10"/>
                <p:cNvSpPr/>
                <p:nvPr/>
              </p:nvSpPr>
              <p:spPr>
                <a:xfrm>
                  <a:off x="5148064" y="4869160"/>
                  <a:ext cx="1656000" cy="43200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>
                    <a:spcBef>
                      <a:spcPct val="20000"/>
                    </a:spcBef>
                  </a:pPr>
                  <a:r>
                    <a:rPr lang="cs-CZ" sz="2400" dirty="0" smtClean="0">
                      <a:solidFill>
                        <a:prstClr val="black"/>
                      </a:solidFill>
                    </a:rPr>
                    <a:t>R</a:t>
                  </a:r>
                  <a:r>
                    <a:rPr lang="cs-CZ" sz="2400" baseline="-25000" dirty="0" smtClean="0">
                      <a:solidFill>
                        <a:prstClr val="black"/>
                      </a:solidFill>
                    </a:rPr>
                    <a:t>9</a:t>
                  </a:r>
                  <a:r>
                    <a:rPr lang="cs-CZ" sz="2400" dirty="0" smtClean="0">
                      <a:solidFill>
                        <a:prstClr val="black"/>
                      </a:solidFill>
                    </a:rPr>
                    <a:t> </a:t>
                  </a:r>
                  <a:r>
                    <a:rPr lang="cs-CZ" sz="2400" dirty="0">
                      <a:solidFill>
                        <a:prstClr val="black"/>
                      </a:solidFill>
                    </a:rPr>
                    <a:t>= </a:t>
                  </a:r>
                  <a:r>
                    <a:rPr lang="cs-CZ" sz="2400" dirty="0" smtClean="0">
                      <a:solidFill>
                        <a:prstClr val="black"/>
                      </a:solidFill>
                    </a:rPr>
                    <a:t>15</a:t>
                  </a:r>
                  <a:r>
                    <a:rPr lang="el-GR" sz="2400" dirty="0" smtClean="0">
                      <a:solidFill>
                        <a:prstClr val="black"/>
                      </a:solidFill>
                    </a:rPr>
                    <a:t>Ω</a:t>
                  </a:r>
                  <a:endParaRPr lang="cs-CZ" sz="2400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39" name="Přímá spojnice 38"/>
                <p:cNvCxnSpPr>
                  <a:stCxn id="55" idx="3"/>
                </p:cNvCxnSpPr>
                <p:nvPr/>
              </p:nvCxnSpPr>
              <p:spPr>
                <a:xfrm>
                  <a:off x="6804248" y="1988840"/>
                  <a:ext cx="1152128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Přímá spojnice 42"/>
                <p:cNvCxnSpPr>
                  <a:stCxn id="53" idx="3"/>
                </p:cNvCxnSpPr>
                <p:nvPr/>
              </p:nvCxnSpPr>
              <p:spPr>
                <a:xfrm>
                  <a:off x="6732240" y="4005064"/>
                  <a:ext cx="122413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Přímá spojnice 43"/>
                <p:cNvCxnSpPr>
                  <a:endCxn id="57" idx="1"/>
                </p:cNvCxnSpPr>
                <p:nvPr/>
              </p:nvCxnSpPr>
              <p:spPr>
                <a:xfrm>
                  <a:off x="1115616" y="1988840"/>
                  <a:ext cx="129614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Přímá spojnice 44"/>
                <p:cNvCxnSpPr>
                  <a:endCxn id="7" idx="1"/>
                </p:cNvCxnSpPr>
                <p:nvPr/>
              </p:nvCxnSpPr>
              <p:spPr>
                <a:xfrm>
                  <a:off x="1115616" y="4005064"/>
                  <a:ext cx="1368152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Přímá spojnice 45"/>
                <p:cNvCxnSpPr>
                  <a:stCxn id="8" idx="3"/>
                </p:cNvCxnSpPr>
                <p:nvPr/>
              </p:nvCxnSpPr>
              <p:spPr>
                <a:xfrm>
                  <a:off x="4211776" y="5085160"/>
                  <a:ext cx="936288" cy="2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Přímá spojnice 46"/>
                <p:cNvCxnSpPr/>
                <p:nvPr/>
              </p:nvCxnSpPr>
              <p:spPr>
                <a:xfrm>
                  <a:off x="755576" y="5085184"/>
                  <a:ext cx="18002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Přímá spojnice 47"/>
                <p:cNvCxnSpPr>
                  <a:stCxn id="11" idx="3"/>
                </p:cNvCxnSpPr>
                <p:nvPr/>
              </p:nvCxnSpPr>
              <p:spPr>
                <a:xfrm>
                  <a:off x="6804064" y="5085160"/>
                  <a:ext cx="1512352" cy="2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Přímá spojnice 50"/>
                <p:cNvCxnSpPr/>
                <p:nvPr/>
              </p:nvCxnSpPr>
              <p:spPr>
                <a:xfrm>
                  <a:off x="7956376" y="1988840"/>
                  <a:ext cx="0" cy="201622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římá spojnice 55"/>
                <p:cNvCxnSpPr/>
                <p:nvPr/>
              </p:nvCxnSpPr>
              <p:spPr>
                <a:xfrm>
                  <a:off x="1115616" y="1988840"/>
                  <a:ext cx="0" cy="201622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Přímá spojnice 65"/>
                <p:cNvCxnSpPr/>
                <p:nvPr/>
              </p:nvCxnSpPr>
              <p:spPr>
                <a:xfrm>
                  <a:off x="755576" y="2996952"/>
                  <a:ext cx="0" cy="208823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Přímá spojnice 68"/>
                <p:cNvCxnSpPr/>
                <p:nvPr/>
              </p:nvCxnSpPr>
              <p:spPr>
                <a:xfrm flipV="1">
                  <a:off x="8316416" y="2996952"/>
                  <a:ext cx="0" cy="86409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Přímá spojnice 71"/>
                <p:cNvCxnSpPr/>
                <p:nvPr/>
              </p:nvCxnSpPr>
              <p:spPr>
                <a:xfrm>
                  <a:off x="8100392" y="3861048"/>
                  <a:ext cx="50405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Přímá spojnice 75"/>
                <p:cNvCxnSpPr/>
                <p:nvPr/>
              </p:nvCxnSpPr>
              <p:spPr>
                <a:xfrm flipV="1">
                  <a:off x="8316416" y="4005064"/>
                  <a:ext cx="0" cy="108012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Přímá spojnice 80"/>
                <p:cNvCxnSpPr/>
                <p:nvPr/>
              </p:nvCxnSpPr>
              <p:spPr>
                <a:xfrm>
                  <a:off x="8172400" y="4005064"/>
                  <a:ext cx="288032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Přímá spojnice 49"/>
              <p:cNvCxnSpPr/>
              <p:nvPr/>
            </p:nvCxnSpPr>
            <p:spPr>
              <a:xfrm flipH="1">
                <a:off x="827584" y="2988860"/>
                <a:ext cx="359771" cy="80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/>
              <p:cNvCxnSpPr/>
              <p:nvPr/>
            </p:nvCxnSpPr>
            <p:spPr>
              <a:xfrm>
                <a:off x="8028384" y="2996952"/>
                <a:ext cx="36004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Obdélník 52"/>
              <p:cNvSpPr/>
              <p:nvPr/>
            </p:nvSpPr>
            <p:spPr>
              <a:xfrm>
                <a:off x="5148064" y="3789040"/>
                <a:ext cx="1656184" cy="43204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>
                    <a:solidFill>
                      <a:prstClr val="black"/>
                    </a:solidFill>
                  </a:rPr>
                  <a:t>7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6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Obdélník 53"/>
              <p:cNvSpPr/>
              <p:nvPr/>
            </p:nvSpPr>
            <p:spPr>
              <a:xfrm>
                <a:off x="1619672" y="2780928"/>
                <a:ext cx="1656184" cy="43204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>
                    <a:solidFill>
                      <a:prstClr val="black"/>
                    </a:solidFill>
                  </a:rPr>
                  <a:t>3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3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Obdélník 54"/>
              <p:cNvSpPr/>
              <p:nvPr/>
            </p:nvSpPr>
            <p:spPr>
              <a:xfrm>
                <a:off x="5220072" y="1772816"/>
                <a:ext cx="1656184" cy="43204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5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2483768" y="1772816"/>
                <a:ext cx="1656184" cy="43204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>
                    <a:solidFill>
                      <a:prstClr val="black"/>
                    </a:solidFill>
                  </a:rPr>
                  <a:t>1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7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Obdélník 57"/>
              <p:cNvSpPr/>
              <p:nvPr/>
            </p:nvSpPr>
            <p:spPr>
              <a:xfrm>
                <a:off x="6084168" y="2780928"/>
                <a:ext cx="1656184" cy="43204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>
                    <a:solidFill>
                      <a:prstClr val="black"/>
                    </a:solidFill>
                  </a:rPr>
                  <a:t>5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10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Obdélník 59"/>
              <p:cNvSpPr/>
              <p:nvPr/>
            </p:nvSpPr>
            <p:spPr>
              <a:xfrm>
                <a:off x="3923928" y="2780928"/>
                <a:ext cx="1656184" cy="43204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 smtClean="0">
                    <a:solidFill>
                      <a:prstClr val="black"/>
                    </a:solidFill>
                  </a:rPr>
                  <a:t>4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11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70" name="Přímá spojnice 69"/>
              <p:cNvCxnSpPr>
                <a:endCxn id="60" idx="1"/>
              </p:cNvCxnSpPr>
              <p:nvPr/>
            </p:nvCxnSpPr>
            <p:spPr>
              <a:xfrm>
                <a:off x="3275856" y="2996952"/>
                <a:ext cx="64807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Přímá spojnice 70"/>
              <p:cNvCxnSpPr/>
              <p:nvPr/>
            </p:nvCxnSpPr>
            <p:spPr>
              <a:xfrm>
                <a:off x="5580112" y="2996952"/>
                <a:ext cx="50405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Přímá spojnice 72"/>
              <p:cNvCxnSpPr>
                <a:endCxn id="55" idx="1"/>
              </p:cNvCxnSpPr>
              <p:nvPr/>
            </p:nvCxnSpPr>
            <p:spPr>
              <a:xfrm>
                <a:off x="4139952" y="1988840"/>
                <a:ext cx="108012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nice 73"/>
              <p:cNvCxnSpPr>
                <a:endCxn id="53" idx="1"/>
              </p:cNvCxnSpPr>
              <p:nvPr/>
            </p:nvCxnSpPr>
            <p:spPr>
              <a:xfrm>
                <a:off x="4211960" y="4005064"/>
                <a:ext cx="936104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" name="Přímá spojnice 3"/>
            <p:cNvCxnSpPr>
              <a:endCxn id="54" idx="1"/>
            </p:cNvCxnSpPr>
            <p:nvPr/>
          </p:nvCxnSpPr>
          <p:spPr>
            <a:xfrm>
              <a:off x="1043608" y="3140968"/>
              <a:ext cx="432048" cy="1471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Přímá spojnice 5"/>
            <p:cNvCxnSpPr>
              <a:stCxn id="58" idx="3"/>
            </p:cNvCxnSpPr>
            <p:nvPr/>
          </p:nvCxnSpPr>
          <p:spPr>
            <a:xfrm flipV="1">
              <a:off x="7596336" y="3140968"/>
              <a:ext cx="288032" cy="1471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27843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Př. 3.                                       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/>
              <a:t>Seriově</a:t>
            </a:r>
            <a:r>
              <a:rPr lang="cs-CZ" dirty="0"/>
              <a:t> 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R</a:t>
            </a:r>
            <a:r>
              <a:rPr lang="cs-CZ" baseline="-25000" dirty="0" smtClean="0"/>
              <a:t>10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R</a:t>
            </a:r>
            <a:r>
              <a:rPr lang="cs-CZ" baseline="-25000" dirty="0" smtClean="0"/>
              <a:t>1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R</a:t>
            </a:r>
            <a:r>
              <a:rPr lang="cs-CZ" baseline="-25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7 +</a:t>
            </a:r>
            <a:r>
              <a:rPr lang="cs-CZ" dirty="0"/>
              <a:t> </a:t>
            </a:r>
            <a:r>
              <a:rPr lang="cs-CZ" dirty="0" smtClean="0"/>
              <a:t>5 </a:t>
            </a:r>
            <a:r>
              <a:rPr lang="cs-CZ" dirty="0"/>
              <a:t>= </a:t>
            </a:r>
            <a:r>
              <a:rPr lang="cs-CZ" dirty="0" smtClean="0"/>
              <a:t>12</a:t>
            </a:r>
            <a:r>
              <a:rPr lang="el-GR" dirty="0"/>
              <a:t> Ω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</a:t>
            </a:r>
            <a:r>
              <a:rPr lang="cs-CZ" baseline="-25000" dirty="0" smtClean="0"/>
              <a:t>11</a:t>
            </a:r>
            <a:r>
              <a:rPr lang="cs-CZ" dirty="0" smtClean="0"/>
              <a:t> = R</a:t>
            </a:r>
            <a:r>
              <a:rPr lang="cs-CZ" baseline="-25000" dirty="0" smtClean="0"/>
              <a:t>3</a:t>
            </a:r>
            <a:r>
              <a:rPr lang="cs-CZ" dirty="0" smtClean="0"/>
              <a:t> + R</a:t>
            </a:r>
            <a:r>
              <a:rPr lang="cs-CZ" baseline="-25000" dirty="0" smtClean="0"/>
              <a:t>4</a:t>
            </a:r>
            <a:r>
              <a:rPr lang="cs-CZ" dirty="0" smtClean="0"/>
              <a:t> + R</a:t>
            </a:r>
            <a:r>
              <a:rPr lang="cs-CZ" baseline="-25000" dirty="0" smtClean="0"/>
              <a:t>5</a:t>
            </a:r>
            <a:r>
              <a:rPr lang="cs-CZ" dirty="0" smtClean="0"/>
              <a:t> = 3 + 11 + 10 = 24</a:t>
            </a:r>
            <a:r>
              <a:rPr lang="el-GR" dirty="0"/>
              <a:t> </a:t>
            </a:r>
            <a:r>
              <a:rPr lang="el-GR" dirty="0" smtClean="0"/>
              <a:t>Ω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</a:t>
            </a:r>
            <a:r>
              <a:rPr lang="cs-CZ" baseline="-25000" dirty="0" smtClean="0"/>
              <a:t>12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R</a:t>
            </a:r>
            <a:r>
              <a:rPr lang="cs-CZ" baseline="-25000" dirty="0"/>
              <a:t>6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R</a:t>
            </a:r>
            <a:r>
              <a:rPr lang="cs-CZ" baseline="-25000" dirty="0"/>
              <a:t>7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2 +</a:t>
            </a:r>
            <a:r>
              <a:rPr lang="cs-CZ" dirty="0"/>
              <a:t> </a:t>
            </a:r>
            <a:r>
              <a:rPr lang="cs-CZ" dirty="0" smtClean="0"/>
              <a:t>6 </a:t>
            </a:r>
            <a:r>
              <a:rPr lang="cs-CZ" dirty="0"/>
              <a:t>= </a:t>
            </a:r>
            <a:r>
              <a:rPr lang="cs-CZ" dirty="0" smtClean="0"/>
              <a:t>8 </a:t>
            </a:r>
            <a:r>
              <a:rPr lang="el-GR" dirty="0" smtClean="0"/>
              <a:t>Ω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Paralelně:</a:t>
            </a:r>
          </a:p>
          <a:p>
            <a:pPr marL="0" indent="0">
              <a:buNone/>
            </a:pPr>
            <a:r>
              <a:rPr lang="cs-CZ" sz="2600" dirty="0" smtClean="0"/>
              <a:t>1/R</a:t>
            </a:r>
            <a:r>
              <a:rPr lang="cs-CZ" sz="2600" baseline="-25000" dirty="0" smtClean="0"/>
              <a:t>13</a:t>
            </a:r>
            <a:r>
              <a:rPr lang="cs-CZ" sz="2600" dirty="0" smtClean="0"/>
              <a:t>=1/R</a:t>
            </a:r>
            <a:r>
              <a:rPr lang="cs-CZ" sz="2600" baseline="-25000" dirty="0" smtClean="0"/>
              <a:t>10</a:t>
            </a:r>
            <a:r>
              <a:rPr lang="cs-CZ" sz="2600" dirty="0" smtClean="0"/>
              <a:t> + </a:t>
            </a:r>
            <a:r>
              <a:rPr lang="cs-CZ" sz="2600" dirty="0"/>
              <a:t>1/R</a:t>
            </a:r>
            <a:r>
              <a:rPr lang="cs-CZ" sz="2600" baseline="-25000" dirty="0"/>
              <a:t>11</a:t>
            </a:r>
            <a:r>
              <a:rPr lang="cs-CZ" sz="2600" dirty="0"/>
              <a:t> + </a:t>
            </a:r>
            <a:r>
              <a:rPr lang="cs-CZ" sz="2600" dirty="0" smtClean="0"/>
              <a:t>1/R</a:t>
            </a:r>
            <a:r>
              <a:rPr lang="cs-CZ" sz="2600" baseline="-25000" dirty="0" smtClean="0"/>
              <a:t>12</a:t>
            </a:r>
            <a:r>
              <a:rPr lang="cs-CZ" sz="2600" dirty="0" smtClean="0"/>
              <a:t>= </a:t>
            </a:r>
            <a:r>
              <a:rPr lang="cs-CZ" sz="2600" dirty="0"/>
              <a:t>1/12 +1/24 + </a:t>
            </a:r>
            <a:r>
              <a:rPr lang="cs-CZ" sz="2600" dirty="0" smtClean="0"/>
              <a:t>1/8  =6/24 </a:t>
            </a:r>
            <a:r>
              <a:rPr lang="cs-CZ" sz="2600" dirty="0"/>
              <a:t>=&gt; R</a:t>
            </a:r>
            <a:r>
              <a:rPr lang="cs-CZ" sz="2600" baseline="-25000" dirty="0"/>
              <a:t>14</a:t>
            </a:r>
            <a:r>
              <a:rPr lang="cs-CZ" sz="2600" dirty="0"/>
              <a:t>= 4</a:t>
            </a:r>
            <a:r>
              <a:rPr lang="el-GR" sz="2600" dirty="0" smtClean="0"/>
              <a:t>Ω</a:t>
            </a:r>
            <a:endParaRPr lang="cs-CZ" sz="2600" dirty="0" smtClean="0"/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dirty="0" err="1" smtClean="0"/>
              <a:t>Seriově</a:t>
            </a:r>
            <a:r>
              <a:rPr lang="cs-CZ" dirty="0" smtClean="0"/>
              <a:t>: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R </a:t>
            </a:r>
            <a:r>
              <a:rPr lang="cs-CZ" dirty="0"/>
              <a:t>= </a:t>
            </a:r>
            <a:r>
              <a:rPr lang="cs-CZ" dirty="0" smtClean="0"/>
              <a:t>R</a:t>
            </a:r>
            <a:r>
              <a:rPr lang="cs-CZ" baseline="-25000" dirty="0" smtClean="0"/>
              <a:t>8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R</a:t>
            </a:r>
            <a:r>
              <a:rPr lang="cs-CZ" baseline="-25000" dirty="0" smtClean="0"/>
              <a:t>9</a:t>
            </a:r>
            <a:r>
              <a:rPr lang="cs-CZ" dirty="0" smtClean="0"/>
              <a:t> + R</a:t>
            </a:r>
            <a:r>
              <a:rPr lang="cs-CZ" baseline="-25000" dirty="0" smtClean="0"/>
              <a:t>13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9 </a:t>
            </a:r>
            <a:r>
              <a:rPr lang="cs-CZ" dirty="0"/>
              <a:t>+ </a:t>
            </a:r>
            <a:r>
              <a:rPr lang="cs-CZ" dirty="0" smtClean="0"/>
              <a:t>15 + 4 </a:t>
            </a:r>
            <a:r>
              <a:rPr lang="cs-CZ" dirty="0"/>
              <a:t>= </a:t>
            </a:r>
            <a:r>
              <a:rPr lang="cs-CZ" dirty="0" smtClean="0"/>
              <a:t>28 </a:t>
            </a:r>
            <a:r>
              <a:rPr lang="el-GR" dirty="0" smtClean="0"/>
              <a:t>Ω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4037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4122"/>
          </a:xfrm>
        </p:spPr>
        <p:txBody>
          <a:bodyPr/>
          <a:lstStyle/>
          <a:p>
            <a:pPr algn="just"/>
            <a:r>
              <a:rPr lang="cs-CZ" dirty="0" smtClean="0"/>
              <a:t>Př. 4. Urči výsledný el. odpor.</a:t>
            </a:r>
            <a:endParaRPr lang="cs-CZ" dirty="0"/>
          </a:p>
        </p:txBody>
      </p:sp>
      <p:grpSp>
        <p:nvGrpSpPr>
          <p:cNvPr id="142" name="Skupina 141"/>
          <p:cNvGrpSpPr/>
          <p:nvPr/>
        </p:nvGrpSpPr>
        <p:grpSpPr>
          <a:xfrm>
            <a:off x="899592" y="1700808"/>
            <a:ext cx="7488832" cy="4176416"/>
            <a:chOff x="899592" y="2708920"/>
            <a:chExt cx="7488832" cy="3168304"/>
          </a:xfrm>
        </p:grpSpPr>
        <p:cxnSp>
          <p:nvCxnSpPr>
            <p:cNvPr id="41" name="Přímá spojnice 40"/>
            <p:cNvCxnSpPr/>
            <p:nvPr/>
          </p:nvCxnSpPr>
          <p:spPr>
            <a:xfrm>
              <a:off x="2843808" y="2924944"/>
              <a:ext cx="72008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bdélník 41"/>
            <p:cNvSpPr/>
            <p:nvPr/>
          </p:nvSpPr>
          <p:spPr>
            <a:xfrm>
              <a:off x="6012160" y="2708920"/>
              <a:ext cx="1656184" cy="43204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spcBef>
                  <a:spcPct val="20000"/>
                </a:spcBef>
              </a:pPr>
              <a:r>
                <a:rPr lang="cs-CZ" sz="2400" dirty="0" smtClean="0">
                  <a:solidFill>
                    <a:prstClr val="black"/>
                  </a:solidFill>
                </a:rPr>
                <a:t>R</a:t>
              </a:r>
              <a:r>
                <a:rPr lang="cs-CZ" sz="2400" baseline="-25000" dirty="0">
                  <a:solidFill>
                    <a:prstClr val="black"/>
                  </a:solidFill>
                </a:rPr>
                <a:t>3</a:t>
              </a:r>
              <a:r>
                <a:rPr lang="cs-CZ" sz="2400" dirty="0" smtClean="0">
                  <a:solidFill>
                    <a:prstClr val="black"/>
                  </a:solidFill>
                </a:rPr>
                <a:t> </a:t>
              </a:r>
              <a:r>
                <a:rPr lang="cs-CZ" sz="2400" dirty="0">
                  <a:solidFill>
                    <a:prstClr val="black"/>
                  </a:solidFill>
                </a:rPr>
                <a:t>= </a:t>
              </a:r>
              <a:r>
                <a:rPr lang="cs-CZ" sz="2400" dirty="0" smtClean="0">
                  <a:solidFill>
                    <a:prstClr val="black"/>
                  </a:solidFill>
                </a:rPr>
                <a:t>31</a:t>
              </a:r>
              <a:r>
                <a:rPr lang="el-GR" sz="2400" dirty="0" smtClean="0">
                  <a:solidFill>
                    <a:prstClr val="black"/>
                  </a:solidFill>
                </a:rPr>
                <a:t>Ω</a:t>
              </a:r>
              <a:endParaRPr lang="cs-CZ" sz="2400" dirty="0">
                <a:solidFill>
                  <a:prstClr val="black"/>
                </a:solidFill>
              </a:endParaRPr>
            </a:p>
          </p:txBody>
        </p:sp>
        <p:sp>
          <p:nvSpPr>
            <p:cNvPr id="50" name="Obdélník 49"/>
            <p:cNvSpPr/>
            <p:nvPr/>
          </p:nvSpPr>
          <p:spPr>
            <a:xfrm>
              <a:off x="3563888" y="2708920"/>
              <a:ext cx="1656184" cy="43204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spcBef>
                  <a:spcPct val="20000"/>
                </a:spcBef>
              </a:pPr>
              <a:r>
                <a:rPr lang="cs-CZ" sz="2400" dirty="0" smtClean="0">
                  <a:solidFill>
                    <a:prstClr val="black"/>
                  </a:solidFill>
                </a:rPr>
                <a:t>R</a:t>
              </a:r>
              <a:r>
                <a:rPr lang="cs-CZ" sz="2400" baseline="-25000" dirty="0">
                  <a:solidFill>
                    <a:prstClr val="black"/>
                  </a:solidFill>
                </a:rPr>
                <a:t>2</a:t>
              </a:r>
              <a:r>
                <a:rPr lang="cs-CZ" sz="2400" dirty="0" smtClean="0">
                  <a:solidFill>
                    <a:prstClr val="black"/>
                  </a:solidFill>
                </a:rPr>
                <a:t> </a:t>
              </a:r>
              <a:r>
                <a:rPr lang="cs-CZ" sz="2400" dirty="0">
                  <a:solidFill>
                    <a:prstClr val="black"/>
                  </a:solidFill>
                </a:rPr>
                <a:t>= </a:t>
              </a:r>
              <a:r>
                <a:rPr lang="cs-CZ" sz="2400" dirty="0" smtClean="0">
                  <a:solidFill>
                    <a:prstClr val="black"/>
                  </a:solidFill>
                </a:rPr>
                <a:t>15</a:t>
              </a:r>
              <a:r>
                <a:rPr lang="el-GR" sz="2400" dirty="0" smtClean="0">
                  <a:solidFill>
                    <a:prstClr val="black"/>
                  </a:solidFill>
                </a:rPr>
                <a:t>Ω</a:t>
              </a:r>
              <a:endParaRPr lang="cs-CZ" sz="2400" dirty="0">
                <a:solidFill>
                  <a:prstClr val="black"/>
                </a:solidFill>
              </a:endParaRPr>
            </a:p>
          </p:txBody>
        </p:sp>
        <p:sp>
          <p:nvSpPr>
            <p:cNvPr id="52" name="Obdélník 51"/>
            <p:cNvSpPr/>
            <p:nvPr/>
          </p:nvSpPr>
          <p:spPr>
            <a:xfrm>
              <a:off x="1187624" y="2708920"/>
              <a:ext cx="1656184" cy="43204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spcBef>
                  <a:spcPct val="20000"/>
                </a:spcBef>
              </a:pPr>
              <a:r>
                <a:rPr lang="cs-CZ" sz="2400" dirty="0" smtClean="0">
                  <a:solidFill>
                    <a:prstClr val="black"/>
                  </a:solidFill>
                </a:rPr>
                <a:t>R</a:t>
              </a:r>
              <a:r>
                <a:rPr lang="cs-CZ" sz="2400" baseline="-25000" dirty="0">
                  <a:solidFill>
                    <a:prstClr val="black"/>
                  </a:solidFill>
                </a:rPr>
                <a:t>1</a:t>
              </a:r>
              <a:r>
                <a:rPr lang="cs-CZ" sz="2400" dirty="0" smtClean="0">
                  <a:solidFill>
                    <a:prstClr val="black"/>
                  </a:solidFill>
                </a:rPr>
                <a:t> </a:t>
              </a:r>
              <a:r>
                <a:rPr lang="cs-CZ" sz="2400" dirty="0">
                  <a:solidFill>
                    <a:prstClr val="black"/>
                  </a:solidFill>
                </a:rPr>
                <a:t>= </a:t>
              </a:r>
              <a:r>
                <a:rPr lang="cs-CZ" sz="2400" dirty="0" smtClean="0">
                  <a:solidFill>
                    <a:prstClr val="black"/>
                  </a:solidFill>
                </a:rPr>
                <a:t>24</a:t>
              </a:r>
              <a:r>
                <a:rPr lang="el-GR" sz="2400" dirty="0" smtClean="0">
                  <a:solidFill>
                    <a:prstClr val="black"/>
                  </a:solidFill>
                </a:rPr>
                <a:t>Ω</a:t>
              </a:r>
              <a:endParaRPr lang="cs-CZ" sz="2400" dirty="0">
                <a:solidFill>
                  <a:prstClr val="black"/>
                </a:solidFill>
              </a:endParaRPr>
            </a:p>
          </p:txBody>
        </p:sp>
        <p:cxnSp>
          <p:nvCxnSpPr>
            <p:cNvPr id="62" name="Přímá spojnice 61"/>
            <p:cNvCxnSpPr>
              <a:endCxn id="57" idx="3"/>
            </p:cNvCxnSpPr>
            <p:nvPr/>
          </p:nvCxnSpPr>
          <p:spPr>
            <a:xfrm flipH="1" flipV="1">
              <a:off x="5435912" y="4221064"/>
              <a:ext cx="1368336" cy="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Skupina 66"/>
            <p:cNvGrpSpPr/>
            <p:nvPr/>
          </p:nvGrpSpPr>
          <p:grpSpPr>
            <a:xfrm>
              <a:off x="2411760" y="4005064"/>
              <a:ext cx="4392488" cy="1872160"/>
              <a:chOff x="3203848" y="2636912"/>
              <a:chExt cx="4392488" cy="1872160"/>
            </a:xfrm>
          </p:grpSpPr>
          <p:cxnSp>
            <p:nvCxnSpPr>
              <p:cNvPr id="53" name="Přímá spojnice 52"/>
              <p:cNvCxnSpPr/>
              <p:nvPr/>
            </p:nvCxnSpPr>
            <p:spPr>
              <a:xfrm>
                <a:off x="3203848" y="2852936"/>
                <a:ext cx="0" cy="144016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bdélník 53"/>
              <p:cNvSpPr/>
              <p:nvPr/>
            </p:nvSpPr>
            <p:spPr>
              <a:xfrm>
                <a:off x="3491880" y="4077072"/>
                <a:ext cx="1656000" cy="4320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>
                    <a:solidFill>
                      <a:prstClr val="black"/>
                    </a:solidFill>
                  </a:rPr>
                  <a:t>5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6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Obdélník 54"/>
              <p:cNvSpPr/>
              <p:nvPr/>
            </p:nvSpPr>
            <p:spPr>
              <a:xfrm>
                <a:off x="5508104" y="4077072"/>
                <a:ext cx="1656000" cy="4320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>
                    <a:solidFill>
                      <a:prstClr val="black"/>
                    </a:solidFill>
                  </a:rPr>
                  <a:t>6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12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4572000" y="2636912"/>
                <a:ext cx="1656000" cy="4320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spcBef>
                    <a:spcPct val="20000"/>
                  </a:spcBef>
                </a:pPr>
                <a:r>
                  <a:rPr lang="cs-CZ" sz="2400" dirty="0" smtClean="0">
                    <a:solidFill>
                      <a:prstClr val="black"/>
                    </a:solidFill>
                  </a:rPr>
                  <a:t>R</a:t>
                </a:r>
                <a:r>
                  <a:rPr lang="cs-CZ" sz="2400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>
                    <a:solidFill>
                      <a:prstClr val="black"/>
                    </a:solidFill>
                  </a:rPr>
                  <a:t>= 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9</a:t>
                </a:r>
                <a:r>
                  <a:rPr lang="el-GR" sz="2400" dirty="0" smtClean="0">
                    <a:solidFill>
                      <a:prstClr val="black"/>
                    </a:solidFill>
                  </a:rPr>
                  <a:t>Ω</a:t>
                </a:r>
                <a:endParaRPr lang="cs-CZ" sz="2400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58" name="Přímá spojnice 57"/>
              <p:cNvCxnSpPr/>
              <p:nvPr/>
            </p:nvCxnSpPr>
            <p:spPr>
              <a:xfrm flipH="1">
                <a:off x="3203848" y="4293096"/>
                <a:ext cx="28803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Přímá spojnice 59"/>
              <p:cNvCxnSpPr/>
              <p:nvPr/>
            </p:nvCxnSpPr>
            <p:spPr>
              <a:xfrm flipH="1">
                <a:off x="5148064" y="4293096"/>
                <a:ext cx="36004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nice 60"/>
              <p:cNvCxnSpPr>
                <a:stCxn id="57" idx="1"/>
              </p:cNvCxnSpPr>
              <p:nvPr/>
            </p:nvCxnSpPr>
            <p:spPr>
              <a:xfrm flipH="1">
                <a:off x="3203848" y="2852912"/>
                <a:ext cx="1368152" cy="2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Přímá spojnice 67"/>
              <p:cNvCxnSpPr/>
              <p:nvPr/>
            </p:nvCxnSpPr>
            <p:spPr>
              <a:xfrm>
                <a:off x="7596336" y="2852936"/>
                <a:ext cx="0" cy="144016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8" name="Přímá spojnice 77"/>
            <p:cNvCxnSpPr/>
            <p:nvPr/>
          </p:nvCxnSpPr>
          <p:spPr>
            <a:xfrm flipH="1">
              <a:off x="7884368" y="4437112"/>
              <a:ext cx="28803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Přímá spojnice 78"/>
            <p:cNvCxnSpPr/>
            <p:nvPr/>
          </p:nvCxnSpPr>
          <p:spPr>
            <a:xfrm flipV="1">
              <a:off x="8028384" y="4437112"/>
              <a:ext cx="0" cy="7200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Přímá spojnice 82"/>
            <p:cNvCxnSpPr/>
            <p:nvPr/>
          </p:nvCxnSpPr>
          <p:spPr>
            <a:xfrm flipH="1">
              <a:off x="7740352" y="4293096"/>
              <a:ext cx="64807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Přímá spojnice 102"/>
            <p:cNvCxnSpPr/>
            <p:nvPr/>
          </p:nvCxnSpPr>
          <p:spPr>
            <a:xfrm flipH="1">
              <a:off x="6372200" y="5661248"/>
              <a:ext cx="43204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Přímá spojnice 119"/>
            <p:cNvCxnSpPr/>
            <p:nvPr/>
          </p:nvCxnSpPr>
          <p:spPr>
            <a:xfrm>
              <a:off x="5220072" y="2924944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Přímá spojnice 122"/>
            <p:cNvCxnSpPr/>
            <p:nvPr/>
          </p:nvCxnSpPr>
          <p:spPr>
            <a:xfrm flipV="1">
              <a:off x="8028384" y="2924944"/>
              <a:ext cx="0" cy="13681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Přímá spojnice 124"/>
            <p:cNvCxnSpPr/>
            <p:nvPr/>
          </p:nvCxnSpPr>
          <p:spPr>
            <a:xfrm flipV="1">
              <a:off x="899592" y="2924944"/>
              <a:ext cx="0" cy="20882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Přímá spojnice 126"/>
            <p:cNvCxnSpPr/>
            <p:nvPr/>
          </p:nvCxnSpPr>
          <p:spPr>
            <a:xfrm flipH="1">
              <a:off x="899592" y="5013176"/>
              <a:ext cx="151216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Přímá spojnice 129"/>
            <p:cNvCxnSpPr/>
            <p:nvPr/>
          </p:nvCxnSpPr>
          <p:spPr>
            <a:xfrm>
              <a:off x="6804248" y="5157192"/>
              <a:ext cx="122413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Přímá spojnice 133"/>
            <p:cNvCxnSpPr>
              <a:endCxn id="52" idx="1"/>
            </p:cNvCxnSpPr>
            <p:nvPr/>
          </p:nvCxnSpPr>
          <p:spPr>
            <a:xfrm>
              <a:off x="899592" y="2924944"/>
              <a:ext cx="28803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Přímá spojnice 137"/>
            <p:cNvCxnSpPr>
              <a:stCxn id="42" idx="3"/>
            </p:cNvCxnSpPr>
            <p:nvPr/>
          </p:nvCxnSpPr>
          <p:spPr>
            <a:xfrm>
              <a:off x="7668344" y="2924944"/>
              <a:ext cx="36004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" name="Přímá spojnice 142"/>
          <p:cNvCxnSpPr/>
          <p:nvPr/>
        </p:nvCxnSpPr>
        <p:spPr>
          <a:xfrm flipV="1">
            <a:off x="8028384" y="4437112"/>
            <a:ext cx="0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66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Př. 4.                                       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/>
              <a:t>Seriově</a:t>
            </a:r>
            <a:r>
              <a:rPr lang="cs-CZ" dirty="0"/>
              <a:t> 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R</a:t>
            </a:r>
            <a:r>
              <a:rPr lang="cs-CZ" baseline="-25000" dirty="0"/>
              <a:t>7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R</a:t>
            </a:r>
            <a:r>
              <a:rPr lang="cs-CZ" baseline="-25000" dirty="0" smtClean="0"/>
              <a:t>1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R</a:t>
            </a:r>
            <a:r>
              <a:rPr lang="cs-CZ" baseline="-25000" dirty="0" smtClean="0"/>
              <a:t>2</a:t>
            </a:r>
            <a:r>
              <a:rPr lang="cs-CZ" dirty="0" smtClean="0"/>
              <a:t> + </a:t>
            </a:r>
            <a:r>
              <a:rPr lang="cs-CZ" dirty="0"/>
              <a:t>R</a:t>
            </a:r>
            <a:r>
              <a:rPr lang="cs-CZ" baseline="-25000" dirty="0"/>
              <a:t>3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24 +</a:t>
            </a:r>
            <a:r>
              <a:rPr lang="cs-CZ" dirty="0"/>
              <a:t> </a:t>
            </a:r>
            <a:r>
              <a:rPr lang="cs-CZ" dirty="0" smtClean="0"/>
              <a:t>15 + 31 </a:t>
            </a:r>
            <a:r>
              <a:rPr lang="cs-CZ" dirty="0"/>
              <a:t>= </a:t>
            </a:r>
            <a:r>
              <a:rPr lang="cs-CZ" dirty="0" smtClean="0"/>
              <a:t>70</a:t>
            </a:r>
            <a:r>
              <a:rPr lang="el-GR" dirty="0" smtClean="0"/>
              <a:t> </a:t>
            </a:r>
            <a:r>
              <a:rPr lang="el-GR" dirty="0"/>
              <a:t>Ω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</a:t>
            </a:r>
            <a:r>
              <a:rPr lang="cs-CZ" baseline="-25000" dirty="0"/>
              <a:t>8</a:t>
            </a:r>
            <a:r>
              <a:rPr lang="cs-CZ" dirty="0" smtClean="0"/>
              <a:t> = R</a:t>
            </a:r>
            <a:r>
              <a:rPr lang="cs-CZ" baseline="-25000" dirty="0" smtClean="0"/>
              <a:t>5</a:t>
            </a:r>
            <a:r>
              <a:rPr lang="cs-CZ" dirty="0" smtClean="0"/>
              <a:t> + R</a:t>
            </a:r>
            <a:r>
              <a:rPr lang="cs-CZ" baseline="-25000" dirty="0"/>
              <a:t>6</a:t>
            </a:r>
            <a:r>
              <a:rPr lang="cs-CZ" dirty="0" smtClean="0"/>
              <a:t> = 6 + 12 = 18</a:t>
            </a:r>
            <a:r>
              <a:rPr lang="el-GR" dirty="0" smtClean="0"/>
              <a:t> Ω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Paralelně:</a:t>
            </a:r>
          </a:p>
          <a:p>
            <a:pPr marL="0" indent="0">
              <a:buNone/>
            </a:pPr>
            <a:r>
              <a:rPr lang="cs-CZ" dirty="0" smtClean="0"/>
              <a:t>1/R</a:t>
            </a:r>
            <a:r>
              <a:rPr lang="cs-CZ" baseline="-25000" dirty="0" smtClean="0"/>
              <a:t>9</a:t>
            </a:r>
            <a:r>
              <a:rPr lang="cs-CZ" dirty="0" smtClean="0"/>
              <a:t>=1/R</a:t>
            </a:r>
            <a:r>
              <a:rPr lang="cs-CZ" baseline="-25000" dirty="0"/>
              <a:t>4</a:t>
            </a:r>
            <a:r>
              <a:rPr lang="cs-CZ" dirty="0" smtClean="0"/>
              <a:t> + 1/R</a:t>
            </a:r>
            <a:r>
              <a:rPr lang="cs-CZ" baseline="-25000" dirty="0" smtClean="0"/>
              <a:t>8</a:t>
            </a:r>
            <a:r>
              <a:rPr lang="cs-CZ" dirty="0"/>
              <a:t> </a:t>
            </a:r>
            <a:r>
              <a:rPr lang="cs-CZ" dirty="0" smtClean="0"/>
              <a:t>= 1/9 </a:t>
            </a:r>
            <a:r>
              <a:rPr lang="cs-CZ" dirty="0"/>
              <a:t>+</a:t>
            </a:r>
            <a:r>
              <a:rPr lang="cs-CZ" dirty="0" smtClean="0"/>
              <a:t>1/18 = 3/18 </a:t>
            </a:r>
            <a:r>
              <a:rPr lang="cs-CZ" dirty="0"/>
              <a:t>=&gt; </a:t>
            </a:r>
            <a:r>
              <a:rPr lang="cs-CZ" dirty="0" smtClean="0"/>
              <a:t>R</a:t>
            </a:r>
            <a:r>
              <a:rPr lang="cs-CZ" baseline="-25000" dirty="0"/>
              <a:t>9</a:t>
            </a:r>
            <a:r>
              <a:rPr lang="cs-CZ" dirty="0" smtClean="0"/>
              <a:t>= 6</a:t>
            </a:r>
            <a:r>
              <a:rPr lang="el-GR" dirty="0" smtClean="0"/>
              <a:t>Ω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Seriově</a:t>
            </a:r>
            <a:r>
              <a:rPr lang="cs-CZ" dirty="0" smtClean="0"/>
              <a:t>: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R </a:t>
            </a:r>
            <a:r>
              <a:rPr lang="cs-CZ" dirty="0"/>
              <a:t>= </a:t>
            </a:r>
            <a:r>
              <a:rPr lang="cs-CZ" dirty="0" smtClean="0"/>
              <a:t>R</a:t>
            </a:r>
            <a:r>
              <a:rPr lang="cs-CZ" baseline="-25000" dirty="0"/>
              <a:t>7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R</a:t>
            </a:r>
            <a:r>
              <a:rPr lang="cs-CZ" baseline="-25000" dirty="0" smtClean="0"/>
              <a:t>9</a:t>
            </a:r>
            <a:r>
              <a:rPr lang="cs-CZ" dirty="0" smtClean="0"/>
              <a:t> = 70 + 6 = 76</a:t>
            </a:r>
            <a:r>
              <a:rPr lang="el-GR" dirty="0" smtClean="0"/>
              <a:t>Ω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114081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601</Words>
  <Application>Microsoft Office PowerPoint</Application>
  <PresentationFormat>Předvádění na obrazovce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ELEKTRICKÝ ODPOR V OBVODECH</vt:lpstr>
      <vt:lpstr>Př. 1. Urči výsledný el. odpor.</vt:lpstr>
      <vt:lpstr>Př. 1.                                        ŘEŠENÍ</vt:lpstr>
      <vt:lpstr>Př. 2. Urči výsledný el. odpor.</vt:lpstr>
      <vt:lpstr>Př. 2.                                        ŘEŠENÍ</vt:lpstr>
      <vt:lpstr>Př. 3. Urči výsledný el. odpor.</vt:lpstr>
      <vt:lpstr>Př. 3.                                        ŘEŠENÍ</vt:lpstr>
      <vt:lpstr>Př. 4. Urči výsledný el. odpor.</vt:lpstr>
      <vt:lpstr>Př. 4.                                        ŘEŠENÍ</vt:lpstr>
      <vt:lpstr>Př. 5. Urči výsledný el. odpor.</vt:lpstr>
      <vt:lpstr>Př. 3.                                        ŘEŠENÍ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ELEKTRICKÝ ODPOR V OBVODECH</dc:title>
  <dc:creator>Ucitel</dc:creator>
  <cp:lastModifiedBy>Ucitel</cp:lastModifiedBy>
  <cp:revision>22</cp:revision>
  <dcterms:created xsi:type="dcterms:W3CDTF">2011-03-14T19:30:01Z</dcterms:created>
  <dcterms:modified xsi:type="dcterms:W3CDTF">2011-11-24T13:53:39Z</dcterms:modified>
</cp:coreProperties>
</file>