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90906C2-8390-4887-88C1-EDAC8F94243C}">
          <p14:sldIdLst>
            <p14:sldId id="256"/>
            <p14:sldId id="257"/>
            <p14:sldId id="258"/>
            <p14:sldId id="259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54461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FF"/>
                </a:solidFill>
              </a:rPr>
              <a:t>VYUŽITÍ ZÁKONA ZACHOVÁNÍ MECHANICKÉ ENERGIE (ZZME) PŘI PÁDU MÍČKU</a:t>
            </a:r>
            <a:endParaRPr lang="cs-CZ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67744" y="476672"/>
            <a:ext cx="6480720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smtClean="0"/>
              <a:t> </a:t>
            </a:r>
            <a:r>
              <a:rPr lang="cs-CZ" smtClean="0"/>
              <a:t>1. V </a:t>
            </a:r>
            <a:r>
              <a:rPr lang="cs-CZ" smtClean="0">
                <a:solidFill>
                  <a:srgbClr val="00B050"/>
                </a:solidFill>
              </a:rPr>
              <a:t>nejvyšším bodě </a:t>
            </a:r>
            <a:r>
              <a:rPr lang="cs-CZ" smtClean="0"/>
              <a:t>má míček maximální</a:t>
            </a:r>
          </a:p>
          <a:p>
            <a:pPr marL="0" indent="0" algn="just">
              <a:buNone/>
            </a:pPr>
            <a:r>
              <a:rPr lang="cs-CZ" smtClean="0"/>
              <a:t>    polohovou energii (výška je maximální).</a:t>
            </a:r>
          </a:p>
          <a:p>
            <a:pPr marL="0" indent="0" algn="just">
              <a:buNone/>
            </a:pPr>
            <a:r>
              <a:rPr lang="cs-CZ" smtClean="0"/>
              <a:t>    Pohybová energie je nulová (v = 0 m/s).</a:t>
            </a:r>
          </a:p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z="2000" b="1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mtClean="0"/>
              <a:t>2. Při</a:t>
            </a:r>
            <a:r>
              <a:rPr lang="cs-CZ" smtClean="0">
                <a:solidFill>
                  <a:srgbClr val="00B050"/>
                </a:solidFill>
              </a:rPr>
              <a:t> pádu </a:t>
            </a:r>
            <a:r>
              <a:rPr lang="cs-CZ" smtClean="0"/>
              <a:t>se zvětšuje pohybová energie</a:t>
            </a:r>
          </a:p>
          <a:p>
            <a:pPr marL="0" indent="0" algn="just">
              <a:buNone/>
            </a:pPr>
            <a:r>
              <a:rPr lang="cs-CZ" smtClean="0"/>
              <a:t>     (zvětšuje se rychlost). Polohová energie     </a:t>
            </a:r>
          </a:p>
          <a:p>
            <a:pPr marL="0" indent="0" algn="just">
              <a:buNone/>
            </a:pPr>
            <a:r>
              <a:rPr lang="cs-CZ" smtClean="0"/>
              <a:t>     se zmenšuje (zmenšuje se výška).</a:t>
            </a:r>
          </a:p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z="2000" smtClean="0"/>
              <a:t>   </a:t>
            </a:r>
            <a:r>
              <a:rPr lang="cs-CZ" smtClean="0"/>
              <a:t>3. Těsně před </a:t>
            </a:r>
            <a:r>
              <a:rPr lang="cs-CZ" smtClean="0">
                <a:solidFill>
                  <a:srgbClr val="00B050"/>
                </a:solidFill>
              </a:rPr>
              <a:t>dopadem</a:t>
            </a:r>
            <a:r>
              <a:rPr lang="cs-CZ" smtClean="0"/>
              <a:t> má míček</a:t>
            </a:r>
          </a:p>
          <a:p>
            <a:pPr marL="0" indent="0" algn="just">
              <a:buNone/>
            </a:pPr>
            <a:r>
              <a:rPr lang="cs-CZ" smtClean="0"/>
              <a:t>     maximální pohybovou energii (dopadá s   </a:t>
            </a:r>
          </a:p>
          <a:p>
            <a:pPr marL="0" indent="0" algn="just">
              <a:buNone/>
            </a:pPr>
            <a:r>
              <a:rPr lang="cs-CZ" smtClean="0"/>
              <a:t>     maximální rychlostí). Polohová energie</a:t>
            </a:r>
          </a:p>
          <a:p>
            <a:pPr marL="0" indent="0" algn="just">
              <a:buNone/>
            </a:pPr>
            <a:r>
              <a:rPr lang="cs-CZ" smtClean="0"/>
              <a:t>     je nulová (h = 0)</a:t>
            </a:r>
          </a:p>
          <a:p>
            <a:pPr marL="0" indent="0">
              <a:buNone/>
            </a:pPr>
            <a:r>
              <a:rPr lang="cs-CZ" sz="2000" b="1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cs-CZ" sz="2000" smtClean="0"/>
              <a:t>             </a:t>
            </a:r>
            <a:endParaRPr lang="cs-CZ" sz="2000" dirty="0"/>
          </a:p>
        </p:txBody>
      </p:sp>
      <p:sp>
        <p:nvSpPr>
          <p:cNvPr id="5" name="Ovál 4"/>
          <p:cNvSpPr/>
          <p:nvPr/>
        </p:nvSpPr>
        <p:spPr>
          <a:xfrm>
            <a:off x="755576" y="548680"/>
            <a:ext cx="914400" cy="914400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755576" y="30689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755576" y="53012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683568" y="6237312"/>
            <a:ext cx="1800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5" idx="4"/>
            <a:endCxn id="7" idx="0"/>
          </p:cNvCxnSpPr>
          <p:nvPr/>
        </p:nvCxnSpPr>
        <p:spPr>
          <a:xfrm>
            <a:off x="1212776" y="1463080"/>
            <a:ext cx="0" cy="16058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7" idx="4"/>
            <a:endCxn id="8" idx="0"/>
          </p:cNvCxnSpPr>
          <p:nvPr/>
        </p:nvCxnSpPr>
        <p:spPr>
          <a:xfrm>
            <a:off x="1212776" y="3983360"/>
            <a:ext cx="0" cy="131784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467544" y="620688"/>
            <a:ext cx="0" cy="56166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42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PŘI PÁDU MÍČKU JE V KAŽDÉM BODĚ TRAJEKTORIE SOUČET POLOHOVÉ A POHYBOVÉ ENERGIE STEJNÝ.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8800" b="1" dirty="0" smtClean="0">
                <a:solidFill>
                  <a:srgbClr val="FF00FF"/>
                </a:solidFill>
              </a:rPr>
              <a:t>E</a:t>
            </a:r>
            <a:r>
              <a:rPr lang="cs-CZ" sz="8800" b="1" baseline="-25000" dirty="0" smtClean="0">
                <a:solidFill>
                  <a:srgbClr val="FF00FF"/>
                </a:solidFill>
              </a:rPr>
              <a:t>K</a:t>
            </a:r>
            <a:r>
              <a:rPr lang="cs-CZ" sz="8800" b="1" dirty="0" smtClean="0">
                <a:solidFill>
                  <a:srgbClr val="FF00FF"/>
                </a:solidFill>
              </a:rPr>
              <a:t> + E</a:t>
            </a:r>
            <a:r>
              <a:rPr lang="cs-CZ" sz="8800" b="1" baseline="-25000" dirty="0" smtClean="0">
                <a:solidFill>
                  <a:srgbClr val="FF00FF"/>
                </a:solidFill>
              </a:rPr>
              <a:t>P</a:t>
            </a:r>
            <a:r>
              <a:rPr lang="cs-CZ" sz="8800" b="1" dirty="0" smtClean="0">
                <a:solidFill>
                  <a:srgbClr val="FF00FF"/>
                </a:solidFill>
              </a:rPr>
              <a:t> = </a:t>
            </a:r>
            <a:r>
              <a:rPr lang="cs-CZ" sz="8800" b="1" dirty="0" err="1" smtClean="0">
                <a:solidFill>
                  <a:srgbClr val="FF00FF"/>
                </a:solidFill>
              </a:rPr>
              <a:t>konst</a:t>
            </a:r>
            <a:r>
              <a:rPr lang="cs-CZ" sz="8800" b="1" dirty="0" smtClean="0">
                <a:solidFill>
                  <a:srgbClr val="FF00FF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FF00FF"/>
                </a:solidFill>
              </a:rPr>
              <a:t>Zákon </a:t>
            </a:r>
            <a:r>
              <a:rPr lang="cs-CZ" sz="3600" b="1" dirty="0">
                <a:solidFill>
                  <a:srgbClr val="FF00FF"/>
                </a:solidFill>
              </a:rPr>
              <a:t>z</a:t>
            </a:r>
            <a:r>
              <a:rPr lang="cs-CZ" sz="3600" b="1" dirty="0" smtClean="0">
                <a:solidFill>
                  <a:srgbClr val="FF00FF"/>
                </a:solidFill>
              </a:rPr>
              <a:t>achování mechanické energie (ZZME)</a:t>
            </a:r>
            <a:endParaRPr lang="cs-CZ" sz="36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1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 i="1" dirty="0" smtClean="0"/>
              <a:t>Př. 1. </a:t>
            </a:r>
            <a:r>
              <a:rPr lang="cs-CZ" dirty="0" smtClean="0"/>
              <a:t>Vypočítej z jaké výšky padá míček, dopadl-li rychlostí 6 m/s.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78112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E</a:t>
            </a:r>
            <a:r>
              <a:rPr lang="cs-CZ" baseline="-25000" dirty="0" smtClean="0"/>
              <a:t>p1</a:t>
            </a:r>
            <a:r>
              <a:rPr lang="cs-CZ" dirty="0" smtClean="0"/>
              <a:t> = m. g . 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E</a:t>
            </a:r>
            <a:r>
              <a:rPr lang="cs-CZ" baseline="-25000" dirty="0" smtClean="0"/>
              <a:t>k1</a:t>
            </a:r>
            <a:r>
              <a:rPr lang="cs-CZ" dirty="0" smtClean="0"/>
              <a:t> = 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cs-CZ" dirty="0" smtClean="0"/>
              <a:t>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E</a:t>
            </a:r>
            <a:r>
              <a:rPr lang="cs-CZ" baseline="-25000" dirty="0" smtClean="0"/>
              <a:t>p2</a:t>
            </a:r>
            <a:r>
              <a:rPr lang="cs-CZ" dirty="0" smtClean="0"/>
              <a:t> </a:t>
            </a:r>
            <a:r>
              <a:rPr lang="cs-CZ" dirty="0"/>
              <a:t>= 0</a:t>
            </a:r>
          </a:p>
          <a:p>
            <a:pPr marL="0" indent="0">
              <a:buNone/>
            </a:pPr>
            <a:r>
              <a:rPr lang="cs-CZ" dirty="0"/>
              <a:t>                   </a:t>
            </a:r>
            <a:r>
              <a:rPr lang="cs-CZ" dirty="0" smtClean="0"/>
              <a:t>E</a:t>
            </a:r>
            <a:r>
              <a:rPr lang="cs-CZ" baseline="-25000" dirty="0" smtClean="0"/>
              <a:t>k2</a:t>
            </a:r>
            <a:r>
              <a:rPr lang="cs-CZ" dirty="0" smtClean="0"/>
              <a:t> = ½ . m . v</a:t>
            </a:r>
            <a:r>
              <a:rPr lang="cs-CZ" baseline="30000" dirty="0" smtClean="0"/>
              <a:t>2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211960" y="1600200"/>
                <a:ext cx="4474840" cy="4997152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ZZME</a:t>
                </a:r>
              </a:p>
              <a:p>
                <a:pPr marL="0" indent="0" algn="ctr">
                  <a:buNone/>
                </a:pPr>
                <a:r>
                  <a:rPr lang="cs-CZ" dirty="0" smtClean="0"/>
                  <a:t>E</a:t>
                </a:r>
                <a:r>
                  <a:rPr lang="cs-CZ" baseline="-25000" dirty="0" smtClean="0"/>
                  <a:t>p1 </a:t>
                </a:r>
                <a:r>
                  <a:rPr lang="cs-CZ" dirty="0" smtClean="0"/>
                  <a:t> + E</a:t>
                </a:r>
                <a:r>
                  <a:rPr lang="cs-CZ" baseline="-25000" dirty="0" smtClean="0"/>
                  <a:t>k1</a:t>
                </a:r>
                <a:r>
                  <a:rPr lang="cs-CZ" dirty="0" smtClean="0"/>
                  <a:t> = E</a:t>
                </a:r>
                <a:r>
                  <a:rPr lang="cs-CZ" baseline="-25000" dirty="0" smtClean="0"/>
                  <a:t>p2 </a:t>
                </a:r>
                <a:r>
                  <a:rPr lang="cs-CZ" dirty="0" smtClean="0"/>
                  <a:t> + E</a:t>
                </a:r>
                <a:r>
                  <a:rPr lang="cs-CZ" baseline="-25000" dirty="0" smtClean="0"/>
                  <a:t>k2</a:t>
                </a:r>
              </a:p>
              <a:p>
                <a:pPr marL="0" indent="0" algn="ctr">
                  <a:buNone/>
                </a:pPr>
                <a:r>
                  <a:rPr lang="cs-CZ" dirty="0" smtClean="0"/>
                  <a:t>   m</a:t>
                </a:r>
                <a:r>
                  <a:rPr lang="cs-CZ" dirty="0"/>
                  <a:t>. g . </a:t>
                </a:r>
                <a:r>
                  <a:rPr lang="cs-CZ" dirty="0" smtClean="0"/>
                  <a:t>h = </a:t>
                </a:r>
                <a:r>
                  <a:rPr lang="cs-CZ" dirty="0"/>
                  <a:t>½ . m . v</a:t>
                </a:r>
                <a:r>
                  <a:rPr lang="cs-CZ" baseline="30000" dirty="0"/>
                  <a:t>2</a:t>
                </a:r>
                <a:r>
                  <a:rPr lang="cs-CZ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cs-CZ" sz="4000" b="1" dirty="0" smtClean="0">
                    <a:solidFill>
                      <a:srgbClr val="FF00FF"/>
                    </a:solidFill>
                  </a:rPr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4000" b="1" dirty="0">
                            <a:solidFill>
                              <a:srgbClr val="FF00FF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cs-CZ" sz="4000" b="1" baseline="30000" dirty="0">
                            <a:solidFill>
                              <a:srgbClr val="FF00FF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cs-CZ" sz="4000" b="1" i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sz="4000" b="1" i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sz="4000" b="1" i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𝐠</m:t>
                        </m:r>
                      </m:den>
                    </m:f>
                  </m:oMath>
                </a14:m>
                <a:endParaRPr lang="cs-CZ" sz="4000" b="1" dirty="0" smtClean="0"/>
              </a:p>
              <a:p>
                <a:pPr marL="0" indent="0" algn="ctr">
                  <a:buNone/>
                </a:pPr>
                <a:endParaRPr lang="cs-CZ" b="1" dirty="0" smtClean="0"/>
              </a:p>
              <a:p>
                <a:pPr marL="0" indent="0" algn="ctr">
                  <a:buNone/>
                </a:pPr>
                <a:r>
                  <a:rPr lang="cs-CZ" dirty="0" smtClean="0"/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2 . 10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 algn="ctr">
                  <a:buNone/>
                </a:pPr>
                <a:endParaRPr lang="cs-CZ" baseline="-25000" dirty="0" smtClean="0"/>
              </a:p>
              <a:p>
                <a:pPr marL="0" indent="0" algn="ctr">
                  <a:buNone/>
                </a:pPr>
                <a:r>
                  <a:rPr lang="cs-CZ" dirty="0" smtClean="0"/>
                  <a:t>   h = 1,8 m </a:t>
                </a:r>
              </a:p>
              <a:p>
                <a:pPr marL="0" indent="0" algn="ctr">
                  <a:buNone/>
                </a:pPr>
                <a:r>
                  <a:rPr lang="cs-CZ" dirty="0" smtClean="0"/>
                  <a:t>Míček padá z výšky 1,8 m. </a:t>
                </a:r>
                <a:r>
                  <a:rPr lang="cs-CZ" baseline="-25000" dirty="0" smtClean="0"/>
                  <a:t> </a:t>
                </a:r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211960" y="1600200"/>
                <a:ext cx="4474840" cy="4997152"/>
              </a:xfrm>
              <a:blipFill rotWithShape="1">
                <a:blip r:embed="rId2"/>
                <a:stretch>
                  <a:fillRect t="-1954" b="-3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>
            <a:off x="611560" y="2060848"/>
            <a:ext cx="0" cy="41044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Skupina 1"/>
          <p:cNvGrpSpPr/>
          <p:nvPr/>
        </p:nvGrpSpPr>
        <p:grpSpPr>
          <a:xfrm>
            <a:off x="611560" y="2060848"/>
            <a:ext cx="1080120" cy="4104456"/>
            <a:chOff x="611560" y="2060848"/>
            <a:chExt cx="1080120" cy="4104456"/>
          </a:xfrm>
        </p:grpSpPr>
        <p:sp>
          <p:nvSpPr>
            <p:cNvPr id="13" name="Ovál 12"/>
            <p:cNvSpPr/>
            <p:nvPr/>
          </p:nvSpPr>
          <p:spPr>
            <a:xfrm>
              <a:off x="755576" y="2060848"/>
              <a:ext cx="72008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 </a:t>
              </a:r>
              <a:endParaRPr lang="cs-CZ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755576" y="5445224"/>
              <a:ext cx="72008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6" name="Přímá spojnice 15"/>
            <p:cNvCxnSpPr/>
            <p:nvPr/>
          </p:nvCxnSpPr>
          <p:spPr>
            <a:xfrm>
              <a:off x="611560" y="6165304"/>
              <a:ext cx="1080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>
              <a:stCxn id="13" idx="4"/>
              <a:endCxn id="14" idx="0"/>
            </p:cNvCxnSpPr>
            <p:nvPr/>
          </p:nvCxnSpPr>
          <p:spPr>
            <a:xfrm>
              <a:off x="1115616" y="2780928"/>
              <a:ext cx="0" cy="2664296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bdélník 30"/>
          <p:cNvSpPr/>
          <p:nvPr/>
        </p:nvSpPr>
        <p:spPr>
          <a:xfrm>
            <a:off x="5364088" y="2996952"/>
            <a:ext cx="2448272" cy="129614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FF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51520" y="1628800"/>
            <a:ext cx="3960440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7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 i="1" dirty="0" smtClean="0"/>
              <a:t>Př. 2. </a:t>
            </a:r>
            <a:r>
              <a:rPr lang="cs-CZ" dirty="0" smtClean="0"/>
              <a:t>Vypočítej jakou rychlostí dopadne míček hozený z výšky 7,2 m.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78112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E</a:t>
            </a:r>
            <a:r>
              <a:rPr lang="cs-CZ" baseline="-25000" dirty="0" smtClean="0"/>
              <a:t>p1</a:t>
            </a:r>
            <a:r>
              <a:rPr lang="cs-CZ" dirty="0" smtClean="0"/>
              <a:t> = m. g . 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E</a:t>
            </a:r>
            <a:r>
              <a:rPr lang="cs-CZ" baseline="-25000" dirty="0" smtClean="0"/>
              <a:t>k1</a:t>
            </a:r>
            <a:r>
              <a:rPr lang="cs-CZ" dirty="0" smtClean="0"/>
              <a:t> = 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cs-CZ" dirty="0" smtClean="0"/>
              <a:t>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E</a:t>
            </a:r>
            <a:r>
              <a:rPr lang="cs-CZ" baseline="-25000" dirty="0" smtClean="0"/>
              <a:t>p2</a:t>
            </a:r>
            <a:r>
              <a:rPr lang="cs-CZ" dirty="0" smtClean="0"/>
              <a:t> </a:t>
            </a:r>
            <a:r>
              <a:rPr lang="cs-CZ" dirty="0"/>
              <a:t>= 0</a:t>
            </a:r>
          </a:p>
          <a:p>
            <a:pPr marL="0" indent="0">
              <a:buNone/>
            </a:pPr>
            <a:r>
              <a:rPr lang="cs-CZ" dirty="0"/>
              <a:t>                   </a:t>
            </a:r>
            <a:r>
              <a:rPr lang="cs-CZ" dirty="0" smtClean="0"/>
              <a:t>E</a:t>
            </a:r>
            <a:r>
              <a:rPr lang="cs-CZ" baseline="-25000" dirty="0" smtClean="0"/>
              <a:t>k2</a:t>
            </a:r>
            <a:r>
              <a:rPr lang="cs-CZ" dirty="0" smtClean="0"/>
              <a:t> = ½ . m . v</a:t>
            </a:r>
            <a:r>
              <a:rPr lang="cs-CZ" baseline="30000" dirty="0" smtClean="0"/>
              <a:t>2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211960" y="1600200"/>
                <a:ext cx="4608512" cy="4997152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ZZME</a:t>
                </a:r>
              </a:p>
              <a:p>
                <a:pPr marL="0" indent="0" algn="ctr">
                  <a:buNone/>
                </a:pPr>
                <a:r>
                  <a:rPr lang="cs-CZ" dirty="0" smtClean="0"/>
                  <a:t>E</a:t>
                </a:r>
                <a:r>
                  <a:rPr lang="cs-CZ" baseline="-25000" dirty="0" smtClean="0"/>
                  <a:t>p1 </a:t>
                </a:r>
                <a:r>
                  <a:rPr lang="cs-CZ" dirty="0" smtClean="0"/>
                  <a:t> + E</a:t>
                </a:r>
                <a:r>
                  <a:rPr lang="cs-CZ" baseline="-25000" dirty="0" smtClean="0"/>
                  <a:t>k1</a:t>
                </a:r>
                <a:r>
                  <a:rPr lang="cs-CZ" dirty="0" smtClean="0"/>
                  <a:t> = E</a:t>
                </a:r>
                <a:r>
                  <a:rPr lang="cs-CZ" baseline="-25000" dirty="0" smtClean="0"/>
                  <a:t>p2 </a:t>
                </a:r>
                <a:r>
                  <a:rPr lang="cs-CZ" dirty="0" smtClean="0"/>
                  <a:t> + E</a:t>
                </a:r>
                <a:r>
                  <a:rPr lang="cs-CZ" baseline="-25000" dirty="0" smtClean="0"/>
                  <a:t>k2</a:t>
                </a:r>
              </a:p>
              <a:p>
                <a:pPr marL="0" indent="0" algn="ctr">
                  <a:buNone/>
                </a:pPr>
                <a:r>
                  <a:rPr lang="cs-CZ" dirty="0" smtClean="0"/>
                  <a:t>   m</a:t>
                </a:r>
                <a:r>
                  <a:rPr lang="cs-CZ" dirty="0"/>
                  <a:t>. g . </a:t>
                </a:r>
                <a:r>
                  <a:rPr lang="cs-CZ" dirty="0" smtClean="0"/>
                  <a:t>h = </a:t>
                </a:r>
                <a:r>
                  <a:rPr lang="cs-CZ" dirty="0"/>
                  <a:t>½ . m . v</a:t>
                </a:r>
                <a:r>
                  <a:rPr lang="cs-CZ" baseline="30000" dirty="0"/>
                  <a:t>2</a:t>
                </a:r>
                <a:r>
                  <a:rPr lang="cs-CZ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cs-CZ" sz="4000" b="1" dirty="0" smtClean="0">
                    <a:solidFill>
                      <a:srgbClr val="FF00FF"/>
                    </a:solidFill>
                  </a:rPr>
                  <a:t>v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4000" b="1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4000" b="1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sz="4000" b="1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sz="4000" b="1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𝒈</m:t>
                        </m:r>
                        <m:r>
                          <a:rPr lang="cs-CZ" sz="4000" b="1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 .</m:t>
                        </m:r>
                        <m:r>
                          <a:rPr lang="cs-CZ" sz="4000" b="1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𝒉</m:t>
                        </m:r>
                      </m:e>
                    </m:rad>
                  </m:oMath>
                </a14:m>
                <a:endParaRPr lang="cs-CZ" sz="4000" b="1" dirty="0" smtClean="0"/>
              </a:p>
              <a:p>
                <a:pPr marL="0" indent="0" algn="ctr">
                  <a:buNone/>
                </a:pPr>
                <a:endParaRPr lang="cs-CZ" b="1" dirty="0" smtClean="0"/>
              </a:p>
              <a:p>
                <a:pPr marL="0" indent="0" algn="ctr">
                  <a:buNone/>
                </a:pPr>
                <a:r>
                  <a:rPr lang="cs-CZ" dirty="0" smtClean="0"/>
                  <a:t>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/>
                          </a:rPr>
                          <m:t>2 . 10 . 7,2</m:t>
                        </m:r>
                      </m:e>
                    </m:rad>
                  </m:oMath>
                </a14:m>
                <a:endParaRPr lang="cs-CZ" dirty="0"/>
              </a:p>
              <a:p>
                <a:pPr marL="0" indent="0" algn="ctr">
                  <a:buNone/>
                </a:pPr>
                <a:endParaRPr lang="cs-CZ" baseline="-25000" dirty="0" smtClean="0"/>
              </a:p>
              <a:p>
                <a:pPr marL="0" indent="0" algn="ctr">
                  <a:buNone/>
                </a:pPr>
                <a:r>
                  <a:rPr lang="cs-CZ" dirty="0" smtClean="0"/>
                  <a:t>   v = 12 m/s </a:t>
                </a:r>
              </a:p>
              <a:p>
                <a:pPr marL="0" indent="0" algn="ctr">
                  <a:buNone/>
                </a:pPr>
                <a:endParaRPr lang="cs-CZ" sz="2400" dirty="0" smtClean="0"/>
              </a:p>
              <a:p>
                <a:pPr marL="0" indent="0" algn="ctr">
                  <a:buNone/>
                </a:pPr>
                <a:r>
                  <a:rPr lang="cs-CZ" dirty="0" smtClean="0"/>
                  <a:t>Míček dopadl rychlostí 12m/s. </a:t>
                </a:r>
                <a:r>
                  <a:rPr lang="cs-CZ" baseline="-25000" dirty="0" smtClean="0"/>
                  <a:t> </a:t>
                </a:r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211960" y="1600200"/>
                <a:ext cx="4608512" cy="4997152"/>
              </a:xfrm>
              <a:blipFill rotWithShape="1">
                <a:blip r:embed="rId2"/>
                <a:stretch>
                  <a:fillRect l="-1720" t="-1954" r="-3836" b="-3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Skupina 1"/>
          <p:cNvGrpSpPr/>
          <p:nvPr/>
        </p:nvGrpSpPr>
        <p:grpSpPr>
          <a:xfrm>
            <a:off x="611560" y="2060848"/>
            <a:ext cx="1080120" cy="4104456"/>
            <a:chOff x="611560" y="2060848"/>
            <a:chExt cx="1080120" cy="4104456"/>
          </a:xfrm>
        </p:grpSpPr>
        <p:sp>
          <p:nvSpPr>
            <p:cNvPr id="13" name="Ovál 12"/>
            <p:cNvSpPr/>
            <p:nvPr/>
          </p:nvSpPr>
          <p:spPr>
            <a:xfrm>
              <a:off x="755576" y="2060848"/>
              <a:ext cx="72008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 </a:t>
              </a:r>
              <a:endParaRPr lang="cs-CZ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755576" y="5445224"/>
              <a:ext cx="72008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6" name="Přímá spojnice 15"/>
            <p:cNvCxnSpPr/>
            <p:nvPr/>
          </p:nvCxnSpPr>
          <p:spPr>
            <a:xfrm>
              <a:off x="611560" y="6165304"/>
              <a:ext cx="1080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/>
            <p:nvPr/>
          </p:nvCxnSpPr>
          <p:spPr>
            <a:xfrm>
              <a:off x="611560" y="2060848"/>
              <a:ext cx="0" cy="4104456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>
              <a:stCxn id="13" idx="4"/>
              <a:endCxn id="14" idx="0"/>
            </p:cNvCxnSpPr>
            <p:nvPr/>
          </p:nvCxnSpPr>
          <p:spPr>
            <a:xfrm>
              <a:off x="1115616" y="2780928"/>
              <a:ext cx="0" cy="2664296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bdélník 30"/>
          <p:cNvSpPr/>
          <p:nvPr/>
        </p:nvSpPr>
        <p:spPr>
          <a:xfrm>
            <a:off x="4788024" y="2996952"/>
            <a:ext cx="3240360" cy="100811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FF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51520" y="1628800"/>
            <a:ext cx="3960440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70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just"/>
            <a:r>
              <a:rPr lang="cs-CZ" sz="4000" dirty="0" smtClean="0">
                <a:solidFill>
                  <a:srgbClr val="FF00FF"/>
                </a:solidFill>
              </a:rPr>
              <a:t>CVIČENÍ                                         ZADÁNÍ</a:t>
            </a:r>
            <a:endParaRPr lang="cs-CZ" sz="4000" dirty="0">
              <a:solidFill>
                <a:srgbClr val="FF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Jakou rychlostí dopadne na zem míček hozený z výšky 5 m?</a:t>
            </a:r>
          </a:p>
          <a:p>
            <a:pPr marL="514350" indent="-514350">
              <a:buAutoNum type="arabicPeriod"/>
            </a:pPr>
            <a:r>
              <a:rPr lang="cs-CZ" dirty="0" smtClean="0"/>
              <a:t>Z jaké výšky padá </a:t>
            </a:r>
            <a:r>
              <a:rPr lang="cs-CZ" smtClean="0"/>
              <a:t>těleso </a:t>
            </a:r>
            <a:r>
              <a:rPr lang="cs-CZ" smtClean="0"/>
              <a:t>dopadne-li </a:t>
            </a:r>
            <a:r>
              <a:rPr lang="cs-CZ" dirty="0" smtClean="0"/>
              <a:t>rychlostí 50,4 km/h?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Jakou rychlostí jsme vyhodili míč, doletěl-li do výšky 4,05 m?</a:t>
            </a:r>
          </a:p>
          <a:p>
            <a:pPr marL="514350" indent="-514350">
              <a:buAutoNum type="arabicPeriod"/>
            </a:pPr>
            <a:r>
              <a:rPr lang="cs-CZ" dirty="0" smtClean="0"/>
              <a:t>Do jaké výšky vyletělo těleso hozené rychlostí 7 m/s?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67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rgbClr val="FF00FF"/>
                </a:solidFill>
              </a:rPr>
              <a:t>CVIČENÍ   </a:t>
            </a:r>
            <a:r>
              <a:rPr lang="cs-CZ" dirty="0" smtClean="0"/>
              <a:t>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r>
              <a:rPr lang="cs-CZ" dirty="0" smtClean="0"/>
              <a:t>  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1. v </a:t>
                </a:r>
                <a:r>
                  <a:rPr lang="cs-CZ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/>
                          </a:rPr>
                          <m:t>2 . 10 . </m:t>
                        </m:r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cs-CZ" dirty="0" smtClean="0"/>
                  <a:t> = 10 m/s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2. h </a:t>
                </a:r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196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2 . 10</m:t>
                        </m:r>
                      </m:den>
                    </m:f>
                  </m:oMath>
                </a14:m>
                <a:r>
                  <a:rPr lang="cs-CZ" dirty="0" smtClean="0"/>
                  <a:t> = 9,8 m 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3. v </a:t>
                </a:r>
                <a:r>
                  <a:rPr lang="cs-CZ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/>
                          </a:rPr>
                          <m:t>2 . 10 . </m:t>
                        </m:r>
                        <m:r>
                          <a:rPr lang="cs-CZ" b="0" i="1" smtClean="0">
                            <a:latin typeface="Cambria Math"/>
                          </a:rPr>
                          <m:t>4,05</m:t>
                        </m:r>
                      </m:e>
                    </m:rad>
                  </m:oMath>
                </a14:m>
                <a:r>
                  <a:rPr lang="cs-CZ" dirty="0" smtClean="0"/>
                  <a:t> = 9 m/s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4. </a:t>
                </a:r>
                <a:r>
                  <a:rPr lang="cs-CZ" dirty="0"/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49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2 . 10</m:t>
                        </m:r>
                      </m:den>
                    </m:f>
                  </m:oMath>
                </a14:m>
                <a:r>
                  <a:rPr lang="cs-CZ" dirty="0" smtClean="0"/>
                  <a:t> = 2,45 m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013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408</Words>
  <Application>Microsoft Office PowerPoint</Application>
  <PresentationFormat>Předvádění na obrazovce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VYUŽITÍ ZÁKONA ZACHOVÁNÍ MECHANICKÉ ENERGIE (ZZME) PŘI PÁDU MÍČKU</vt:lpstr>
      <vt:lpstr>Prezentace aplikace PowerPoint</vt:lpstr>
      <vt:lpstr>Prezentace aplikace PowerPoint</vt:lpstr>
      <vt:lpstr>Př. 1. Vypočítej z jaké výšky padá míček, dopadl-li rychlostí 6 m/s.</vt:lpstr>
      <vt:lpstr>Př. 2. Vypočítej jakou rychlostí dopadne míček hozený z výšky 7,2 m.</vt:lpstr>
      <vt:lpstr>CVIČENÍ                                         ZADÁNÍ</vt:lpstr>
      <vt:lpstr>CVIČENÍ                                    ŘEŠENÍ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ZÁKONA ZACHOVÁNÍ MECHANICKÉ ENERGIE PŘI PÁDU MÍČKU</dc:title>
  <dc:creator>Ucitel</dc:creator>
  <cp:lastModifiedBy>Ucitel</cp:lastModifiedBy>
  <cp:revision>20</cp:revision>
  <dcterms:created xsi:type="dcterms:W3CDTF">2011-03-14T19:16:36Z</dcterms:created>
  <dcterms:modified xsi:type="dcterms:W3CDTF">2011-11-29T14:35:54Z</dcterms:modified>
</cp:coreProperties>
</file>