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472608"/>
          </a:xfrm>
        </p:spPr>
        <p:txBody>
          <a:bodyPr>
            <a:normAutofit/>
          </a:bodyPr>
          <a:lstStyle/>
          <a:p>
            <a:r>
              <a:rPr lang="cs-CZ" sz="8000" b="1" dirty="0" smtClean="0">
                <a:solidFill>
                  <a:srgbClr val="CC3300"/>
                </a:solidFill>
              </a:rPr>
              <a:t>ZAPOJOVÁNÍ REZISTORŮ</a:t>
            </a:r>
            <a:endParaRPr lang="cs-CZ" sz="8000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24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C3300"/>
                </a:solidFill>
              </a:rPr>
              <a:t>Sériové zapojení</a:t>
            </a:r>
            <a:br>
              <a:rPr lang="cs-CZ" b="1" dirty="0" smtClean="0">
                <a:solidFill>
                  <a:srgbClr val="CC3300"/>
                </a:solidFill>
              </a:rPr>
            </a:br>
            <a:r>
              <a:rPr lang="cs-CZ" sz="2700" b="1" dirty="0" smtClean="0">
                <a:solidFill>
                  <a:srgbClr val="CC3300"/>
                </a:solidFill>
              </a:rPr>
              <a:t>(za sebou)</a:t>
            </a:r>
            <a:endParaRPr lang="cs-CZ" sz="2700" b="1" dirty="0">
              <a:solidFill>
                <a:srgbClr val="CC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382676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           U</a:t>
            </a:r>
            <a:r>
              <a:rPr lang="cs-CZ" baseline="-25000" dirty="0" smtClean="0">
                <a:solidFill>
                  <a:srgbClr val="002060"/>
                </a:solidFill>
              </a:rPr>
              <a:t>1</a:t>
            </a:r>
            <a:r>
              <a:rPr lang="cs-CZ" dirty="0" smtClean="0">
                <a:solidFill>
                  <a:srgbClr val="002060"/>
                </a:solidFill>
              </a:rPr>
              <a:t>             U</a:t>
            </a:r>
            <a:r>
              <a:rPr lang="cs-CZ" baseline="-25000" dirty="0">
                <a:solidFill>
                  <a:srgbClr val="002060"/>
                </a:solidFill>
              </a:rPr>
              <a:t>2</a:t>
            </a:r>
            <a:r>
              <a:rPr lang="cs-CZ" baseline="-25000" dirty="0" smtClean="0">
                <a:solidFill>
                  <a:srgbClr val="002060"/>
                </a:solidFill>
              </a:rPr>
              <a:t>                                        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</a:t>
            </a:r>
            <a:r>
              <a:rPr lang="cs-CZ" dirty="0" smtClean="0">
                <a:solidFill>
                  <a:srgbClr val="CC3300"/>
                </a:solidFill>
              </a:rPr>
              <a:t>             </a:t>
            </a:r>
            <a:endParaRPr lang="cs-CZ" baseline="-25000" dirty="0" smtClean="0">
              <a:solidFill>
                <a:srgbClr val="CC3300"/>
              </a:solidFill>
            </a:endParaRPr>
          </a:p>
          <a:p>
            <a:pPr marL="0" indent="0">
              <a:buNone/>
            </a:pPr>
            <a:endParaRPr lang="cs-CZ" baseline="-25000" dirty="0"/>
          </a:p>
          <a:p>
            <a:pPr marL="0" indent="0">
              <a:buNone/>
            </a:pPr>
            <a:r>
              <a:rPr lang="cs-CZ" baseline="-25000" dirty="0"/>
              <a:t> </a:t>
            </a:r>
            <a:r>
              <a:rPr lang="cs-CZ" dirty="0" smtClean="0"/>
              <a:t>                                         </a:t>
            </a:r>
            <a:r>
              <a:rPr lang="cs-CZ" dirty="0" smtClean="0">
                <a:solidFill>
                  <a:srgbClr val="FF00FF"/>
                </a:solidFill>
              </a:rPr>
              <a:t>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</a:t>
            </a:r>
            <a:r>
              <a:rPr lang="cs-CZ" dirty="0" smtClean="0">
                <a:solidFill>
                  <a:srgbClr val="002060"/>
                </a:solidFill>
              </a:rPr>
              <a:t>U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CC3300"/>
                </a:solidFill>
              </a:rPr>
              <a:t>Výsledný odpor je roven součtu odporů jednotlivých rezistorů.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</a:p>
          <a:p>
            <a:pPr marL="0" indent="0">
              <a:lnSpc>
                <a:spcPct val="200000"/>
              </a:lnSpc>
              <a:buNone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Oběma rezistory prochází </a:t>
            </a:r>
            <a:r>
              <a:rPr lang="cs-CZ" dirty="0" smtClean="0">
                <a:solidFill>
                  <a:srgbClr val="FF00FF"/>
                </a:solidFill>
              </a:rPr>
              <a:t>stejný proud 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Napětí</a:t>
            </a:r>
            <a:r>
              <a:rPr lang="cs-CZ" dirty="0" smtClean="0"/>
              <a:t> na rezistorech je </a:t>
            </a:r>
            <a:r>
              <a:rPr lang="cs-CZ" dirty="0" smtClean="0">
                <a:solidFill>
                  <a:srgbClr val="002060"/>
                </a:solidFill>
              </a:rPr>
              <a:t>různé </a:t>
            </a:r>
            <a:r>
              <a:rPr lang="cs-CZ" dirty="0" smtClean="0"/>
              <a:t>a platí: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002060"/>
                </a:solidFill>
              </a:rPr>
              <a:t>U = U</a:t>
            </a:r>
            <a:r>
              <a:rPr lang="cs-CZ" baseline="-25000" dirty="0" smtClean="0">
                <a:solidFill>
                  <a:srgbClr val="002060"/>
                </a:solidFill>
              </a:rPr>
              <a:t>1</a:t>
            </a:r>
            <a:r>
              <a:rPr lang="cs-CZ" dirty="0" smtClean="0">
                <a:solidFill>
                  <a:srgbClr val="002060"/>
                </a:solidFill>
              </a:rPr>
              <a:t> + U</a:t>
            </a:r>
            <a:r>
              <a:rPr lang="cs-CZ" baseline="-25000" dirty="0" smtClean="0">
                <a:solidFill>
                  <a:srgbClr val="002060"/>
                </a:solidFill>
              </a:rPr>
              <a:t>2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/>
              <a:t>Dosadíme za </a:t>
            </a:r>
            <a:r>
              <a:rPr lang="cs-CZ" dirty="0" smtClean="0">
                <a:solidFill>
                  <a:srgbClr val="002060"/>
                </a:solidFill>
              </a:rPr>
              <a:t>U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CC3300"/>
                </a:solidFill>
              </a:rPr>
              <a:t>R</a:t>
            </a:r>
            <a:r>
              <a:rPr lang="cs-CZ" dirty="0" smtClean="0"/>
              <a:t> . </a:t>
            </a:r>
            <a:r>
              <a:rPr lang="cs-CZ" dirty="0" smtClean="0">
                <a:solidFill>
                  <a:srgbClr val="FF00FF"/>
                </a:solidFill>
              </a:rPr>
              <a:t>I</a:t>
            </a:r>
            <a:r>
              <a:rPr lang="cs-CZ" dirty="0" smtClean="0"/>
              <a:t>: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CC3300"/>
                </a:solidFill>
              </a:rPr>
              <a:t>R</a:t>
            </a:r>
            <a:r>
              <a:rPr lang="cs-CZ" dirty="0" smtClean="0"/>
              <a:t> . </a:t>
            </a:r>
            <a:r>
              <a:rPr lang="cs-CZ" dirty="0" smtClean="0">
                <a:solidFill>
                  <a:srgbClr val="FF00FF"/>
                </a:solidFill>
              </a:rPr>
              <a:t>I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CC3300"/>
                </a:solidFill>
              </a:rPr>
              <a:t>R</a:t>
            </a:r>
            <a:r>
              <a:rPr lang="cs-CZ" baseline="-25000" dirty="0" smtClean="0">
                <a:solidFill>
                  <a:srgbClr val="CC3300"/>
                </a:solidFill>
              </a:rPr>
              <a:t>1</a:t>
            </a:r>
            <a:r>
              <a:rPr lang="cs-CZ" dirty="0" smtClean="0"/>
              <a:t> . </a:t>
            </a:r>
            <a:r>
              <a:rPr lang="cs-CZ" dirty="0" smtClean="0">
                <a:solidFill>
                  <a:srgbClr val="FF00FF"/>
                </a:solidFill>
              </a:rPr>
              <a:t>I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CC3300"/>
                </a:solidFill>
              </a:rPr>
              <a:t>R</a:t>
            </a:r>
            <a:r>
              <a:rPr lang="cs-CZ" baseline="-25000" dirty="0" smtClean="0">
                <a:solidFill>
                  <a:srgbClr val="CC3300"/>
                </a:solidFill>
              </a:rPr>
              <a:t>2</a:t>
            </a:r>
            <a:r>
              <a:rPr lang="cs-CZ" dirty="0" smtClean="0"/>
              <a:t> </a:t>
            </a:r>
            <a:r>
              <a:rPr lang="cs-CZ" dirty="0"/>
              <a:t>.</a:t>
            </a:r>
            <a:r>
              <a:rPr lang="cs-CZ" dirty="0">
                <a:solidFill>
                  <a:srgbClr val="FF00FF"/>
                </a:solidFill>
              </a:rPr>
              <a:t> </a:t>
            </a:r>
            <a:r>
              <a:rPr lang="cs-CZ" dirty="0" smtClean="0">
                <a:solidFill>
                  <a:srgbClr val="FF00FF"/>
                </a:solidFill>
              </a:rPr>
              <a:t>I</a:t>
            </a:r>
          </a:p>
          <a:p>
            <a:pPr marL="0" indent="0">
              <a:buNone/>
            </a:pPr>
            <a:r>
              <a:rPr lang="cs-CZ" dirty="0" smtClean="0"/>
              <a:t>Zkrátíme </a:t>
            </a:r>
            <a:r>
              <a:rPr lang="cs-CZ" dirty="0" smtClean="0">
                <a:solidFill>
                  <a:srgbClr val="FF00FF"/>
                </a:solidFill>
              </a:rPr>
              <a:t>I</a:t>
            </a:r>
            <a:r>
              <a:rPr lang="cs-CZ" dirty="0" smtClean="0"/>
              <a:t> a dostaneme:</a:t>
            </a:r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CC3300"/>
                </a:solidFill>
              </a:rPr>
              <a:t>R = R</a:t>
            </a:r>
            <a:r>
              <a:rPr lang="cs-CZ" sz="4400" b="1" baseline="-25000" dirty="0" smtClean="0">
                <a:solidFill>
                  <a:srgbClr val="CC3300"/>
                </a:solidFill>
              </a:rPr>
              <a:t>1</a:t>
            </a:r>
            <a:r>
              <a:rPr lang="cs-CZ" sz="4400" b="1" dirty="0" smtClean="0">
                <a:solidFill>
                  <a:srgbClr val="CC3300"/>
                </a:solidFill>
              </a:rPr>
              <a:t> + R</a:t>
            </a:r>
            <a:r>
              <a:rPr lang="cs-CZ" sz="4400" b="1" baseline="-25000" dirty="0" smtClean="0">
                <a:solidFill>
                  <a:srgbClr val="CC3300"/>
                </a:solidFill>
              </a:rPr>
              <a:t>2</a:t>
            </a:r>
            <a:endParaRPr lang="cs-CZ" sz="4400" b="1" dirty="0" smtClean="0">
              <a:solidFill>
                <a:srgbClr val="CC33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43608" y="2060848"/>
            <a:ext cx="1008112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CC3300"/>
                </a:solidFill>
              </a:rPr>
              <a:t>R</a:t>
            </a:r>
            <a:r>
              <a:rPr lang="cs-CZ" sz="3200" baseline="-25000" dirty="0" smtClean="0">
                <a:solidFill>
                  <a:srgbClr val="CC3300"/>
                </a:solidFill>
              </a:rPr>
              <a:t>1</a:t>
            </a:r>
            <a:endParaRPr lang="cs-CZ" sz="3200" dirty="0">
              <a:solidFill>
                <a:srgbClr val="CC33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55776" y="2060848"/>
            <a:ext cx="1008000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R</a:t>
            </a:r>
            <a:r>
              <a:rPr lang="cs-CZ" sz="3200" dirty="0" smtClean="0">
                <a:solidFill>
                  <a:srgbClr val="CC3300"/>
                </a:solidFill>
              </a:rPr>
              <a:t>R</a:t>
            </a:r>
            <a:r>
              <a:rPr lang="cs-CZ" sz="3200" baseline="-25000" dirty="0" smtClean="0">
                <a:solidFill>
                  <a:srgbClr val="CC3300"/>
                </a:solidFill>
              </a:rPr>
              <a:t>2</a:t>
            </a:r>
            <a:r>
              <a:rPr lang="cs-CZ" dirty="0" smtClean="0"/>
              <a:t>R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539552" y="2348880"/>
            <a:ext cx="5040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stCxn id="6" idx="3"/>
            <a:endCxn id="7" idx="1"/>
          </p:cNvCxnSpPr>
          <p:nvPr/>
        </p:nvCxnSpPr>
        <p:spPr>
          <a:xfrm>
            <a:off x="2051720" y="2384884"/>
            <a:ext cx="5040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 flipH="1">
            <a:off x="3563888" y="2420888"/>
            <a:ext cx="57606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539552" y="2348880"/>
            <a:ext cx="0" cy="14401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4139952" y="2420888"/>
            <a:ext cx="0" cy="138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/>
          <p:nvPr/>
        </p:nvCxnSpPr>
        <p:spPr>
          <a:xfrm flipV="1">
            <a:off x="4139952" y="2780928"/>
            <a:ext cx="0" cy="720080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104"/>
          <p:cNvCxnSpPr/>
          <p:nvPr/>
        </p:nvCxnSpPr>
        <p:spPr>
          <a:xfrm>
            <a:off x="539552" y="3789040"/>
            <a:ext cx="16561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Přímá spojnice 109"/>
          <p:cNvCxnSpPr/>
          <p:nvPr/>
        </p:nvCxnSpPr>
        <p:spPr>
          <a:xfrm flipH="1">
            <a:off x="2339752" y="3789040"/>
            <a:ext cx="1800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nice 114"/>
          <p:cNvCxnSpPr/>
          <p:nvPr/>
        </p:nvCxnSpPr>
        <p:spPr>
          <a:xfrm>
            <a:off x="2339752" y="3429000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117"/>
          <p:cNvCxnSpPr/>
          <p:nvPr/>
        </p:nvCxnSpPr>
        <p:spPr>
          <a:xfrm>
            <a:off x="2195736" y="3645024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bdélník 119"/>
          <p:cNvSpPr/>
          <p:nvPr/>
        </p:nvSpPr>
        <p:spPr>
          <a:xfrm>
            <a:off x="5220072" y="5229200"/>
            <a:ext cx="2808312" cy="720080"/>
          </a:xfrm>
          <a:prstGeom prst="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47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C3300"/>
                </a:solidFill>
              </a:rPr>
              <a:t>Paralelní zapojení</a:t>
            </a:r>
            <a:br>
              <a:rPr lang="cs-CZ" b="1" dirty="0" smtClean="0">
                <a:solidFill>
                  <a:srgbClr val="CC3300"/>
                </a:solidFill>
              </a:rPr>
            </a:br>
            <a:r>
              <a:rPr lang="cs-CZ" sz="2700" b="1" dirty="0" smtClean="0">
                <a:solidFill>
                  <a:srgbClr val="CC3300"/>
                </a:solidFill>
              </a:rPr>
              <a:t>(vedle sebe)</a:t>
            </a:r>
            <a:endParaRPr lang="cs-CZ" sz="2700" b="1" dirty="0">
              <a:solidFill>
                <a:srgbClr val="CC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9120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                                            </a:t>
            </a:r>
            <a:r>
              <a:rPr lang="cs-CZ" sz="2000" dirty="0" smtClean="0">
                <a:solidFill>
                  <a:srgbClr val="002060"/>
                </a:solidFill>
              </a:rPr>
              <a:t>U</a:t>
            </a:r>
          </a:p>
          <a:p>
            <a:pPr marL="0" indent="0"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FF00FF"/>
                </a:solidFill>
              </a:rPr>
              <a:t> I</a:t>
            </a:r>
            <a:r>
              <a:rPr lang="cs-CZ" sz="2000" baseline="-25000" dirty="0" smtClean="0">
                <a:solidFill>
                  <a:srgbClr val="FF00FF"/>
                </a:solidFill>
              </a:rPr>
              <a:t>1</a:t>
            </a:r>
            <a:r>
              <a:rPr lang="cs-CZ" sz="2000" dirty="0" smtClean="0">
                <a:solidFill>
                  <a:srgbClr val="FF00FF"/>
                </a:solidFill>
              </a:rPr>
              <a:t>                    </a:t>
            </a:r>
            <a:r>
              <a:rPr lang="cs-CZ" sz="2000" dirty="0" smtClean="0">
                <a:solidFill>
                  <a:srgbClr val="CC3300"/>
                </a:solidFill>
              </a:rPr>
              <a:t>R</a:t>
            </a:r>
            <a:r>
              <a:rPr lang="cs-CZ" sz="2000" baseline="-25000" dirty="0" smtClean="0">
                <a:solidFill>
                  <a:srgbClr val="CC3300"/>
                </a:solidFill>
              </a:rPr>
              <a:t>1</a:t>
            </a:r>
          </a:p>
          <a:p>
            <a:pPr marL="0" indent="0">
              <a:buNone/>
            </a:pPr>
            <a:r>
              <a:rPr lang="cs-CZ" sz="2000" baseline="-25000" dirty="0" smtClean="0"/>
              <a:t>  </a:t>
            </a:r>
          </a:p>
          <a:p>
            <a:pPr marL="0" indent="0">
              <a:buNone/>
            </a:pPr>
            <a:r>
              <a:rPr lang="cs-CZ" sz="2000" baseline="-25000" dirty="0" smtClean="0"/>
              <a:t>       </a:t>
            </a:r>
            <a:r>
              <a:rPr lang="cs-CZ" sz="2000" dirty="0" smtClean="0">
                <a:solidFill>
                  <a:srgbClr val="FF00FF"/>
                </a:solidFill>
              </a:rPr>
              <a:t>I</a:t>
            </a:r>
            <a:r>
              <a:rPr lang="cs-CZ" sz="2000" baseline="-25000" dirty="0" smtClean="0"/>
              <a:t>                                                          </a:t>
            </a:r>
            <a:r>
              <a:rPr lang="cs-CZ" sz="2000" baseline="-25000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U</a:t>
            </a:r>
            <a:endParaRPr lang="cs-CZ" sz="2000" baseline="-25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baseline="-25000" dirty="0" smtClean="0"/>
              <a:t>               </a:t>
            </a:r>
            <a:r>
              <a:rPr lang="cs-CZ" sz="2000" dirty="0" smtClean="0"/>
              <a:t>          </a:t>
            </a:r>
            <a:r>
              <a:rPr lang="cs-CZ" sz="2000" baseline="-25000" dirty="0" smtClean="0"/>
              <a:t> </a:t>
            </a:r>
            <a:r>
              <a:rPr lang="cs-CZ" sz="2000" dirty="0" smtClean="0">
                <a:solidFill>
                  <a:srgbClr val="FF00FF"/>
                </a:solidFill>
              </a:rPr>
              <a:t>I</a:t>
            </a:r>
            <a:r>
              <a:rPr lang="cs-CZ" sz="2000" baseline="-25000" dirty="0" smtClean="0">
                <a:solidFill>
                  <a:srgbClr val="FF00FF"/>
                </a:solidFill>
              </a:rPr>
              <a:t>2</a:t>
            </a:r>
            <a:r>
              <a:rPr lang="cs-CZ" sz="2000" dirty="0" smtClean="0"/>
              <a:t>                     </a:t>
            </a:r>
            <a:r>
              <a:rPr lang="cs-CZ" sz="2000" dirty="0" smtClean="0">
                <a:solidFill>
                  <a:srgbClr val="CC3300"/>
                </a:solidFill>
              </a:rPr>
              <a:t>R</a:t>
            </a:r>
            <a:r>
              <a:rPr lang="cs-CZ" sz="2000" baseline="-25000" dirty="0" smtClean="0">
                <a:solidFill>
                  <a:srgbClr val="CC3300"/>
                </a:solidFill>
              </a:rPr>
              <a:t>2</a:t>
            </a:r>
          </a:p>
          <a:p>
            <a:pPr marL="0" indent="0">
              <a:buNone/>
            </a:pPr>
            <a:r>
              <a:rPr lang="cs-CZ" sz="2000" baseline="-25000" dirty="0"/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U</a:t>
            </a:r>
            <a:endParaRPr lang="cs-CZ" sz="2000" baseline="-25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baseline="-25000" dirty="0" smtClean="0"/>
          </a:p>
          <a:p>
            <a:pPr marL="0" indent="0">
              <a:buNone/>
            </a:pPr>
            <a:endParaRPr lang="cs-CZ" sz="2000" baseline="-25000" dirty="0" smtClean="0"/>
          </a:p>
          <a:p>
            <a:pPr marL="0" indent="0">
              <a:buNone/>
            </a:pPr>
            <a:endParaRPr lang="cs-CZ" sz="2000" baseline="-25000" dirty="0"/>
          </a:p>
          <a:p>
            <a:pPr marL="0" indent="0" algn="ctr">
              <a:buNone/>
            </a:pPr>
            <a:r>
              <a:rPr lang="cs-CZ" sz="2400" dirty="0" smtClean="0">
                <a:solidFill>
                  <a:srgbClr val="CC3300"/>
                </a:solidFill>
              </a:rPr>
              <a:t>Převrácená hodnota výsledného odporu se rovná součtu převrácených hodnot odporů jednotlivých rezistorů.</a:t>
            </a:r>
          </a:p>
          <a:p>
            <a:pPr marL="0" indent="0">
              <a:buNone/>
            </a:pPr>
            <a:endParaRPr lang="cs-CZ" sz="2000" baseline="-25000" dirty="0"/>
          </a:p>
          <a:p>
            <a:pPr marL="0" indent="0">
              <a:buNone/>
            </a:pPr>
            <a:endParaRPr lang="cs-CZ" sz="2000" baseline="-25000" dirty="0" smtClean="0"/>
          </a:p>
          <a:p>
            <a:pPr marL="0" indent="0">
              <a:buNone/>
            </a:pPr>
            <a:endParaRPr lang="cs-CZ" sz="2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4008" y="1340768"/>
                <a:ext cx="4038600" cy="540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002060"/>
                    </a:solidFill>
                  </a:rPr>
                  <a:t>Napětí</a:t>
                </a:r>
                <a:r>
                  <a:rPr lang="cs-CZ" dirty="0" smtClean="0"/>
                  <a:t> na obou rezistorech je </a:t>
                </a:r>
                <a:r>
                  <a:rPr lang="cs-CZ" dirty="0" smtClean="0">
                    <a:solidFill>
                      <a:srgbClr val="002060"/>
                    </a:solidFill>
                  </a:rPr>
                  <a:t>stejné</a:t>
                </a:r>
                <a:r>
                  <a:rPr lang="cs-CZ" dirty="0" smtClean="0"/>
                  <a:t>.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FF"/>
                    </a:solidFill>
                  </a:rPr>
                  <a:t>Proud</a:t>
                </a:r>
                <a:r>
                  <a:rPr lang="cs-CZ" dirty="0" smtClean="0"/>
                  <a:t> na rezistorech je </a:t>
                </a:r>
                <a:r>
                  <a:rPr lang="cs-CZ" dirty="0" smtClean="0">
                    <a:solidFill>
                      <a:srgbClr val="FF00FF"/>
                    </a:solidFill>
                  </a:rPr>
                  <a:t>různý</a:t>
                </a:r>
                <a:r>
                  <a:rPr lang="cs-CZ" dirty="0" smtClean="0">
                    <a:solidFill>
                      <a:srgbClr val="002060"/>
                    </a:solidFill>
                  </a:rPr>
                  <a:t> </a:t>
                </a:r>
                <a:r>
                  <a:rPr lang="cs-CZ" dirty="0" smtClean="0"/>
                  <a:t>a platí:</a:t>
                </a:r>
              </a:p>
              <a:p>
                <a:pPr marL="0" indent="0" algn="ctr">
                  <a:buNone/>
                </a:pPr>
                <a:r>
                  <a:rPr lang="cs-CZ" dirty="0" smtClean="0">
                    <a:solidFill>
                      <a:srgbClr val="FF00FF"/>
                    </a:solidFill>
                  </a:rPr>
                  <a:t>I = I</a:t>
                </a:r>
                <a:r>
                  <a:rPr lang="cs-CZ" baseline="-25000" dirty="0" smtClean="0">
                    <a:solidFill>
                      <a:srgbClr val="FF00FF"/>
                    </a:solidFill>
                  </a:rPr>
                  <a:t>1</a:t>
                </a:r>
                <a:r>
                  <a:rPr lang="cs-CZ" dirty="0" smtClean="0">
                    <a:solidFill>
                      <a:srgbClr val="FF00FF"/>
                    </a:solidFill>
                  </a:rPr>
                  <a:t> + I</a:t>
                </a:r>
                <a:r>
                  <a:rPr lang="cs-CZ" baseline="-25000" dirty="0" smtClean="0">
                    <a:solidFill>
                      <a:srgbClr val="FF00FF"/>
                    </a:solidFill>
                  </a:rPr>
                  <a:t>2</a:t>
                </a:r>
              </a:p>
              <a:p>
                <a:pPr marL="0" indent="0">
                  <a:buNone/>
                </a:pPr>
                <a:r>
                  <a:rPr lang="cs-CZ" dirty="0" smtClean="0"/>
                  <a:t>Dosadíme za</a:t>
                </a:r>
                <a:r>
                  <a:rPr lang="cs-CZ" dirty="0" smtClean="0">
                    <a:solidFill>
                      <a:srgbClr val="FF00FF"/>
                    </a:solidFill>
                  </a:rPr>
                  <a:t> </a:t>
                </a:r>
                <a:r>
                  <a:rPr lang="cs-CZ" sz="2400" dirty="0" smtClean="0">
                    <a:solidFill>
                      <a:srgbClr val="FF00FF"/>
                    </a:solidFill>
                  </a:rPr>
                  <a:t>I </a:t>
                </a:r>
                <a:r>
                  <a:rPr lang="cs-CZ" sz="24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U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R</m:t>
                        </m:r>
                      </m:den>
                    </m:f>
                  </m:oMath>
                </a14:m>
                <a:r>
                  <a:rPr lang="cs-CZ" sz="2400" dirty="0" smtClean="0"/>
                  <a:t> :</a:t>
                </a:r>
              </a:p>
              <a:p>
                <a:pPr marL="0" indent="0" algn="ctr">
                  <a:buNone/>
                </a:pPr>
                <a:r>
                  <a:rPr lang="cs-CZ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U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000" i="0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R</m:t>
                        </m:r>
                      </m:den>
                    </m:f>
                  </m:oMath>
                </a14:m>
                <a:r>
                  <a:rPr lang="cs-CZ" sz="20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U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000" dirty="0" smtClean="0">
                            <a:solidFill>
                              <a:srgbClr val="CC3300"/>
                            </a:solidFill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cs-CZ" sz="2000" baseline="-25000" dirty="0" smtClean="0">
                            <a:solidFill>
                              <a:srgbClr val="CC33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sz="2000" baseline="-250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den>
                    </m:f>
                    <m:r>
                      <a:rPr lang="cs-CZ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cs-CZ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U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000" dirty="0" smtClean="0">
                            <a:solidFill>
                              <a:srgbClr val="CC3300"/>
                            </a:solidFill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cs-CZ" sz="2000" baseline="-25000" dirty="0" smtClean="0">
                            <a:solidFill>
                              <a:srgbClr val="CC330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sz="2000" baseline="-250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dirty="0" smtClean="0"/>
                  <a:t>Zkrátíme </a:t>
                </a:r>
                <a:r>
                  <a:rPr lang="cs-CZ" dirty="0" smtClean="0">
                    <a:solidFill>
                      <a:srgbClr val="002060"/>
                    </a:solidFill>
                  </a:rPr>
                  <a:t>U</a:t>
                </a:r>
                <a:r>
                  <a:rPr lang="cs-CZ" dirty="0" smtClean="0"/>
                  <a:t> a dostaneme: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0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rgbClr val="CC3300"/>
                            </a:solidFill>
                          </a:rPr>
                          <m:t>R</m:t>
                        </m:r>
                      </m:den>
                    </m:f>
                  </m:oMath>
                </a14:m>
                <a:r>
                  <a:rPr lang="cs-CZ" sz="4000" b="1" dirty="0">
                    <a:solidFill>
                      <a:srgbClr val="CC3300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>
                            <a:solidFill>
                              <a:srgbClr val="CC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0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rgbClr val="CC3300"/>
                            </a:solidFill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cs-CZ" sz="4000" b="1" baseline="-25000" dirty="0">
                            <a:solidFill>
                              <a:srgbClr val="CC3300"/>
                            </a:solidFill>
                          </a:rPr>
                          <m:t>1 </m:t>
                        </m:r>
                      </m:den>
                    </m:f>
                    <m:r>
                      <a:rPr lang="cs-CZ" sz="4000" b="1" i="0">
                        <a:solidFill>
                          <a:srgbClr val="CC3300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cs-CZ" sz="4000" b="1" dirty="0">
                    <a:solidFill>
                      <a:srgbClr val="CC33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>
                            <a:solidFill>
                              <a:srgbClr val="CC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0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rgbClr val="CC3300"/>
                            </a:solidFill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cs-CZ" sz="4000" b="1" baseline="-25000" dirty="0">
                            <a:solidFill>
                              <a:srgbClr val="CC3300"/>
                            </a:solidFill>
                          </a:rPr>
                          <m:t>2 </m:t>
                        </m:r>
                      </m:den>
                    </m:f>
                  </m:oMath>
                </a14:m>
                <a:endParaRPr lang="cs-CZ" sz="4000" b="1" dirty="0" smtClean="0">
                  <a:solidFill>
                    <a:srgbClr val="CC33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4008" y="1340768"/>
                <a:ext cx="4038600" cy="5400600"/>
              </a:xfrm>
              <a:blipFill rotWithShape="1">
                <a:blip r:embed="rId2"/>
                <a:stretch>
                  <a:fillRect l="-3172" t="-10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9"/>
          <p:cNvCxnSpPr/>
          <p:nvPr/>
        </p:nvCxnSpPr>
        <p:spPr>
          <a:xfrm>
            <a:off x="1979712" y="2204864"/>
            <a:ext cx="0" cy="93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6"/>
          <p:cNvGrpSpPr/>
          <p:nvPr/>
        </p:nvGrpSpPr>
        <p:grpSpPr>
          <a:xfrm>
            <a:off x="755576" y="1988840"/>
            <a:ext cx="3672408" cy="2088232"/>
            <a:chOff x="755576" y="1988840"/>
            <a:chExt cx="3672408" cy="2088232"/>
          </a:xfrm>
        </p:grpSpPr>
        <p:sp>
          <p:nvSpPr>
            <p:cNvPr id="5" name="Obdélník 4"/>
            <p:cNvSpPr/>
            <p:nvPr/>
          </p:nvSpPr>
          <p:spPr>
            <a:xfrm>
              <a:off x="2555776" y="1988840"/>
              <a:ext cx="1152128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2555776" y="2924944"/>
              <a:ext cx="1224136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nice 7"/>
            <p:cNvCxnSpPr/>
            <p:nvPr/>
          </p:nvCxnSpPr>
          <p:spPr>
            <a:xfrm flipH="1">
              <a:off x="1979712" y="2204864"/>
              <a:ext cx="5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979712" y="3140968"/>
              <a:ext cx="5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>
              <a:stCxn id="5" idx="3"/>
            </p:cNvCxnSpPr>
            <p:nvPr/>
          </p:nvCxnSpPr>
          <p:spPr>
            <a:xfrm>
              <a:off x="3707904" y="2204864"/>
              <a:ext cx="57606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4283968" y="2204864"/>
              <a:ext cx="0" cy="9361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>
              <a:endCxn id="6" idx="3"/>
            </p:cNvCxnSpPr>
            <p:nvPr/>
          </p:nvCxnSpPr>
          <p:spPr>
            <a:xfrm flipH="1">
              <a:off x="3779912" y="3140968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4283968" y="2708920"/>
              <a:ext cx="14401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4427984" y="2708920"/>
              <a:ext cx="0" cy="1368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 flipH="1">
              <a:off x="971600" y="4077072"/>
              <a:ext cx="345638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 flipH="1">
              <a:off x="971600" y="2708920"/>
              <a:ext cx="1008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>
              <a:off x="971600" y="2708920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971600" y="357301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>
              <a:off x="755576" y="3429000"/>
              <a:ext cx="4320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>
              <a:off x="899592" y="3573016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se šipkou 46"/>
            <p:cNvCxnSpPr/>
            <p:nvPr/>
          </p:nvCxnSpPr>
          <p:spPr>
            <a:xfrm flipV="1">
              <a:off x="1979712" y="2276872"/>
              <a:ext cx="0" cy="288032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se šipkou 48"/>
            <p:cNvCxnSpPr/>
            <p:nvPr/>
          </p:nvCxnSpPr>
          <p:spPr>
            <a:xfrm>
              <a:off x="1979712" y="2780928"/>
              <a:ext cx="0" cy="288032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se šipkou 52"/>
            <p:cNvCxnSpPr/>
            <p:nvPr/>
          </p:nvCxnSpPr>
          <p:spPr>
            <a:xfrm flipV="1">
              <a:off x="971600" y="2780928"/>
              <a:ext cx="0" cy="432048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bdélník 54"/>
          <p:cNvSpPr/>
          <p:nvPr/>
        </p:nvSpPr>
        <p:spPr>
          <a:xfrm>
            <a:off x="5076056" y="5517232"/>
            <a:ext cx="3096344" cy="1080120"/>
          </a:xfrm>
          <a:prstGeom prst="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7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i="1" dirty="0" smtClean="0"/>
              <a:t>Př. </a:t>
            </a:r>
            <a:r>
              <a:rPr lang="cs-CZ" sz="2800" dirty="0" smtClean="0"/>
              <a:t>Nakresli schéma a vypočítej výsledný odpor dvou rezistorů 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= 6 </a:t>
            </a:r>
            <a:r>
              <a:rPr lang="el-GR" sz="2800" dirty="0" smtClean="0"/>
              <a:t>Ω</a:t>
            </a:r>
            <a:r>
              <a:rPr lang="cs-CZ" sz="2800" dirty="0" smtClean="0"/>
              <a:t> a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9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  <a:r>
              <a:rPr lang="cs-CZ" sz="2800" dirty="0" smtClean="0"/>
              <a:t>jsou-li </a:t>
            </a:r>
            <a:r>
              <a:rPr lang="cs-CZ" sz="2800" dirty="0" smtClean="0"/>
              <a:t>zapojeny: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27984" y="1340768"/>
                <a:ext cx="4464000" cy="5400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b) paralelně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                  R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=6</a:t>
                </a:r>
                <a:r>
                  <a:rPr lang="el-GR" dirty="0" smtClean="0"/>
                  <a:t>Ω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                            R</a:t>
                </a:r>
                <a:r>
                  <a:rPr lang="cs-CZ" baseline="-25000" dirty="0" smtClean="0"/>
                  <a:t>2</a:t>
                </a:r>
                <a:r>
                  <a:rPr lang="cs-CZ" dirty="0" smtClean="0"/>
                  <a:t>=9</a:t>
                </a:r>
                <a:r>
                  <a:rPr lang="el-GR" dirty="0" smtClean="0"/>
                  <a:t>Ω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R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</a:rPr>
                          <m:t>1 </m:t>
                        </m:r>
                      </m:den>
                    </m:f>
                    <m:r>
                      <a:rPr lang="cs-CZ" b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</a:rPr>
                          <m:t>2 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R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den>
                    </m:f>
                    <m:r>
                      <a:rPr lang="cs-CZ" b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18</m:t>
                        </m:r>
                      </m:den>
                    </m:f>
                  </m:oMath>
                </a14:m>
                <a:r>
                  <a:rPr lang="cs-CZ" dirty="0" smtClean="0"/>
                  <a:t>  =&gt;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dirty="0" smtClean="0"/>
                  <a:t> 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                        R = 3,6</a:t>
                </a:r>
                <a:r>
                  <a:rPr lang="el-GR" dirty="0" smtClean="0"/>
                  <a:t>Ω</a:t>
                </a:r>
                <a:r>
                  <a:rPr lang="cs-CZ" dirty="0" smtClean="0"/>
                  <a:t>     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27984" y="1340768"/>
                <a:ext cx="4464000" cy="5400600"/>
              </a:xfrm>
              <a:blipFill rotWithShape="1">
                <a:blip r:embed="rId2"/>
                <a:stretch>
                  <a:fillRect l="-2729" t="-10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sériově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R</a:t>
            </a:r>
            <a:r>
              <a:rPr lang="cs-CZ" baseline="-25000" dirty="0" smtClean="0"/>
              <a:t>1</a:t>
            </a:r>
            <a:r>
              <a:rPr lang="cs-CZ" dirty="0" smtClean="0"/>
              <a:t>=6</a:t>
            </a:r>
            <a:r>
              <a:rPr lang="el-GR" dirty="0" smtClean="0"/>
              <a:t>Ω</a:t>
            </a:r>
            <a:r>
              <a:rPr lang="cs-CZ" dirty="0" smtClean="0"/>
              <a:t>        R</a:t>
            </a:r>
            <a:r>
              <a:rPr lang="cs-CZ" baseline="-25000" dirty="0" smtClean="0"/>
              <a:t>2</a:t>
            </a:r>
            <a:r>
              <a:rPr lang="cs-CZ" dirty="0" smtClean="0"/>
              <a:t>=9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 = R</a:t>
            </a:r>
            <a:r>
              <a:rPr lang="cs-CZ" baseline="-25000" dirty="0" smtClean="0"/>
              <a:t>1</a:t>
            </a:r>
            <a:r>
              <a:rPr lang="cs-CZ" dirty="0" smtClean="0"/>
              <a:t> + R</a:t>
            </a:r>
            <a:r>
              <a:rPr lang="cs-CZ" baseline="-25000" dirty="0" smtClean="0"/>
              <a:t>2</a:t>
            </a:r>
          </a:p>
          <a:p>
            <a:pPr marL="0" indent="0">
              <a:buNone/>
            </a:pP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R = 6 + 9 = 15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6732240" y="1916832"/>
            <a:ext cx="100811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1600" y="2708920"/>
            <a:ext cx="100811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555776" y="2708920"/>
            <a:ext cx="10801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>
            <a:stCxn id="5" idx="3"/>
            <a:endCxn id="6" idx="1"/>
          </p:cNvCxnSpPr>
          <p:nvPr/>
        </p:nvCxnSpPr>
        <p:spPr>
          <a:xfrm>
            <a:off x="1979712" y="2924944"/>
            <a:ext cx="5760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6" idx="3"/>
          </p:cNvCxnSpPr>
          <p:nvPr/>
        </p:nvCxnSpPr>
        <p:spPr>
          <a:xfrm>
            <a:off x="3635896" y="2924944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1"/>
          </p:cNvCxnSpPr>
          <p:nvPr/>
        </p:nvCxnSpPr>
        <p:spPr>
          <a:xfrm flipH="1">
            <a:off x="827584" y="2924944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779912" y="2924944"/>
            <a:ext cx="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827584" y="2924944"/>
            <a:ext cx="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827584" y="3717032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2339752" y="3717032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195736" y="3501008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339752" y="3645024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6732240" y="2924944"/>
            <a:ext cx="100811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>
            <a:stCxn id="17" idx="3"/>
          </p:cNvCxnSpPr>
          <p:nvPr/>
        </p:nvCxnSpPr>
        <p:spPr>
          <a:xfrm>
            <a:off x="7740352" y="2132856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8100392" y="2132856"/>
            <a:ext cx="0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H="1">
            <a:off x="7740352" y="3212976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17" idx="1"/>
          </p:cNvCxnSpPr>
          <p:nvPr/>
        </p:nvCxnSpPr>
        <p:spPr>
          <a:xfrm flipH="1">
            <a:off x="6300192" y="2132856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6300192" y="2132856"/>
            <a:ext cx="0" cy="10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>
            <a:endCxn id="19" idx="1"/>
          </p:cNvCxnSpPr>
          <p:nvPr/>
        </p:nvCxnSpPr>
        <p:spPr>
          <a:xfrm>
            <a:off x="6300192" y="3176972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00392" y="2636912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8388424" y="2636912"/>
            <a:ext cx="0" cy="12241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 flipH="1">
            <a:off x="5148064" y="3861048"/>
            <a:ext cx="324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flipH="1">
            <a:off x="5148064" y="2636912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148064" y="2636912"/>
            <a:ext cx="0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>
            <a:off x="5148064" y="3429000"/>
            <a:ext cx="0" cy="432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4860032" y="3284984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>
            <a:off x="5004048" y="3429000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39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CC3300"/>
                </a:solidFill>
              </a:rPr>
              <a:t>CVIČENÍ                                   ZADÁNÍ</a:t>
            </a:r>
            <a:endParaRPr lang="cs-CZ" dirty="0">
              <a:solidFill>
                <a:srgbClr val="CC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cs-CZ" sz="2400" dirty="0"/>
              <a:t>Vypočítej výsledný odpor dvou </a:t>
            </a:r>
            <a:r>
              <a:rPr lang="cs-CZ" sz="2400" dirty="0" smtClean="0"/>
              <a:t>rezistorů </a:t>
            </a:r>
            <a:r>
              <a:rPr lang="cs-CZ" sz="2400" dirty="0"/>
              <a:t>R</a:t>
            </a:r>
            <a:r>
              <a:rPr lang="cs-CZ" sz="2400" baseline="-25000" dirty="0"/>
              <a:t>1</a:t>
            </a:r>
            <a:r>
              <a:rPr lang="cs-CZ" sz="2400" dirty="0" smtClean="0"/>
              <a:t>= 12 </a:t>
            </a:r>
            <a:r>
              <a:rPr lang="el-GR" sz="2400" dirty="0" smtClean="0"/>
              <a:t>Ω</a:t>
            </a:r>
            <a:r>
              <a:rPr lang="cs-CZ" sz="2400" dirty="0" smtClean="0"/>
              <a:t> </a:t>
            </a:r>
            <a:r>
              <a:rPr lang="cs-CZ" sz="2400" dirty="0"/>
              <a:t>a R</a:t>
            </a:r>
            <a:r>
              <a:rPr lang="cs-CZ" sz="2400" baseline="-25000" dirty="0"/>
              <a:t>2</a:t>
            </a:r>
            <a:r>
              <a:rPr lang="cs-CZ" sz="2400" dirty="0" smtClean="0"/>
              <a:t>= 24 </a:t>
            </a:r>
            <a:r>
              <a:rPr lang="el-GR" sz="2400" dirty="0" smtClean="0"/>
              <a:t>Ω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jsou-li </a:t>
            </a:r>
            <a:r>
              <a:rPr lang="cs-CZ" sz="2400" dirty="0"/>
              <a:t>zapojeny a) sériově</a:t>
            </a:r>
          </a:p>
          <a:p>
            <a:pPr marL="0" indent="0" algn="just">
              <a:buNone/>
            </a:pPr>
            <a:r>
              <a:rPr lang="cs-CZ" sz="2400" dirty="0"/>
              <a:t>                                    </a:t>
            </a:r>
            <a:r>
              <a:rPr lang="cs-CZ" sz="2400" dirty="0" smtClean="0"/>
              <a:t>b)paralelně</a:t>
            </a:r>
          </a:p>
          <a:p>
            <a:pPr marL="0" indent="0" algn="just">
              <a:buNone/>
            </a:pPr>
            <a:endParaRPr lang="cs-CZ" sz="2400" dirty="0"/>
          </a:p>
          <a:p>
            <a:pPr marL="457200" indent="-457200" algn="just">
              <a:buAutoNum type="arabicPeriod" startAt="2"/>
            </a:pPr>
            <a:r>
              <a:rPr lang="cs-CZ" sz="2400" dirty="0" smtClean="0"/>
              <a:t>Vypočítej </a:t>
            </a:r>
            <a:r>
              <a:rPr lang="cs-CZ" sz="2400" dirty="0"/>
              <a:t>výsledný odpor </a:t>
            </a:r>
            <a:r>
              <a:rPr lang="cs-CZ" sz="2400" dirty="0" smtClean="0"/>
              <a:t>tří rezistorů R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= 36 </a:t>
            </a:r>
            <a:r>
              <a:rPr lang="el-GR" sz="2400" dirty="0" smtClean="0"/>
              <a:t>Ω</a:t>
            </a:r>
            <a:r>
              <a:rPr lang="cs-CZ" sz="2400" dirty="0" smtClean="0"/>
              <a:t>, R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= 18 </a:t>
            </a:r>
            <a:r>
              <a:rPr lang="el-GR" sz="2400" dirty="0" smtClean="0"/>
              <a:t>Ω</a:t>
            </a:r>
            <a:r>
              <a:rPr lang="cs-CZ" sz="2400" dirty="0" smtClean="0"/>
              <a:t>,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      R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= 6 </a:t>
            </a:r>
            <a:r>
              <a:rPr lang="el-GR" sz="2400" dirty="0" smtClean="0"/>
              <a:t>Ω</a:t>
            </a:r>
            <a:r>
              <a:rPr lang="cs-CZ" sz="2400" dirty="0" smtClean="0"/>
              <a:t>  </a:t>
            </a:r>
            <a:r>
              <a:rPr lang="cs-CZ" sz="2400" dirty="0"/>
              <a:t>jsou-li zapojeny a) sériově</a:t>
            </a:r>
          </a:p>
          <a:p>
            <a:pPr marL="0" indent="0" algn="just">
              <a:buNone/>
            </a:pPr>
            <a:r>
              <a:rPr lang="cs-CZ" sz="2400" dirty="0"/>
              <a:t>                                                  </a:t>
            </a:r>
            <a:r>
              <a:rPr lang="cs-CZ" sz="2400" dirty="0" smtClean="0"/>
              <a:t> b)paralelně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3.   Vypočítej </a:t>
            </a:r>
            <a:r>
              <a:rPr lang="cs-CZ" sz="2400" dirty="0"/>
              <a:t>výsledný odpor </a:t>
            </a:r>
            <a:r>
              <a:rPr lang="cs-CZ" sz="2400" dirty="0" smtClean="0"/>
              <a:t>čtyř rezistorů R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= 3 </a:t>
            </a:r>
            <a:r>
              <a:rPr lang="el-GR" sz="2400" dirty="0" smtClean="0"/>
              <a:t>Ω</a:t>
            </a:r>
            <a:r>
              <a:rPr lang="cs-CZ" sz="2400" dirty="0" smtClean="0"/>
              <a:t>, </a:t>
            </a:r>
            <a:r>
              <a:rPr lang="cs-CZ" sz="2400" dirty="0" smtClean="0"/>
              <a:t> </a:t>
            </a:r>
            <a:r>
              <a:rPr lang="cs-CZ" sz="2400" dirty="0" smtClean="0"/>
              <a:t>R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=24 </a:t>
            </a:r>
            <a:r>
              <a:rPr lang="el-GR" sz="2400" dirty="0" smtClean="0"/>
              <a:t>Ω</a:t>
            </a:r>
            <a:r>
              <a:rPr lang="cs-CZ" sz="2400" dirty="0" smtClean="0"/>
              <a:t>,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R</a:t>
            </a:r>
            <a:r>
              <a:rPr lang="cs-CZ" sz="2400" baseline="-25000" dirty="0"/>
              <a:t>3</a:t>
            </a:r>
            <a:r>
              <a:rPr lang="cs-CZ" sz="2400" dirty="0" smtClean="0"/>
              <a:t>= 4 </a:t>
            </a:r>
            <a:r>
              <a:rPr lang="el-GR" sz="2400" dirty="0" smtClean="0"/>
              <a:t>Ω</a:t>
            </a:r>
            <a:r>
              <a:rPr lang="cs-CZ" sz="2400" dirty="0" smtClean="0"/>
              <a:t> a </a:t>
            </a:r>
            <a:r>
              <a:rPr lang="el-GR" sz="2400" dirty="0" smtClean="0"/>
              <a:t> </a:t>
            </a:r>
            <a:r>
              <a:rPr lang="cs-CZ" sz="2400" dirty="0" smtClean="0"/>
              <a:t>R</a:t>
            </a:r>
            <a:r>
              <a:rPr lang="cs-CZ" sz="2400" baseline="-25000" dirty="0"/>
              <a:t>4</a:t>
            </a:r>
            <a:r>
              <a:rPr lang="cs-CZ" sz="2400" dirty="0" smtClean="0"/>
              <a:t>= </a:t>
            </a:r>
            <a:r>
              <a:rPr lang="cs-CZ" sz="2400" dirty="0" smtClean="0"/>
              <a:t>8 </a:t>
            </a:r>
            <a:r>
              <a:rPr lang="el-GR" sz="2400" dirty="0" smtClean="0"/>
              <a:t>Ω </a:t>
            </a:r>
            <a:r>
              <a:rPr lang="cs-CZ" sz="2400" dirty="0" smtClean="0"/>
              <a:t>jsou-li </a:t>
            </a:r>
            <a:r>
              <a:rPr lang="cs-CZ" sz="2400" dirty="0"/>
              <a:t>zapojeny a) sériově</a:t>
            </a:r>
          </a:p>
          <a:p>
            <a:pPr marL="0" indent="0" algn="just">
              <a:buNone/>
            </a:pPr>
            <a:r>
              <a:rPr lang="cs-CZ" sz="2400" dirty="0"/>
              <a:t>                                                                </a:t>
            </a:r>
            <a:r>
              <a:rPr lang="cs-CZ" sz="2400" dirty="0" smtClean="0"/>
              <a:t>    b)paralelně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733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rgbClr val="CC3300"/>
                </a:solidFill>
              </a:rPr>
              <a:t>CVIČENÍ</a:t>
            </a:r>
            <a:r>
              <a:rPr lang="cs-CZ" dirty="0" smtClean="0"/>
              <a:t>   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r>
              <a:rPr lang="cs-CZ" sz="12800" dirty="0" smtClean="0"/>
              <a:t>a) R = 12 + 24 = 36 </a:t>
            </a:r>
            <a:r>
              <a:rPr lang="el-GR" sz="12800" dirty="0" smtClean="0"/>
              <a:t>Ω</a:t>
            </a:r>
            <a:r>
              <a:rPr lang="cs-CZ" sz="12800" dirty="0" smtClean="0"/>
              <a:t> </a:t>
            </a:r>
          </a:p>
          <a:p>
            <a:pPr marL="0" indent="0">
              <a:buNone/>
            </a:pPr>
            <a:r>
              <a:rPr lang="cs-CZ" sz="12800" dirty="0" smtClean="0"/>
              <a:t>      b) 1/R =1/12 + 1/24 = 3/24 =&gt; R = 24/3 = 6</a:t>
            </a:r>
            <a:r>
              <a:rPr lang="el-GR" sz="12800" dirty="0" smtClean="0"/>
              <a:t>Ω</a:t>
            </a:r>
            <a:endParaRPr lang="cs-CZ" sz="12800" dirty="0" smtClean="0"/>
          </a:p>
          <a:p>
            <a:pPr marL="0" indent="0">
              <a:buNone/>
            </a:pPr>
            <a:endParaRPr lang="cs-CZ" sz="12800" dirty="0" smtClean="0"/>
          </a:p>
          <a:p>
            <a:pPr marL="0" indent="0">
              <a:buNone/>
            </a:pPr>
            <a:r>
              <a:rPr lang="cs-CZ" sz="12800" dirty="0" smtClean="0"/>
              <a:t>2.  a</a:t>
            </a:r>
            <a:r>
              <a:rPr lang="cs-CZ" sz="12800" dirty="0"/>
              <a:t>) R </a:t>
            </a:r>
            <a:r>
              <a:rPr lang="cs-CZ" sz="12800" dirty="0" smtClean="0"/>
              <a:t>= 36 + 18 + 6 = 60 </a:t>
            </a:r>
            <a:r>
              <a:rPr lang="el-GR" sz="12800" dirty="0"/>
              <a:t>Ω</a:t>
            </a:r>
            <a:r>
              <a:rPr lang="cs-CZ" sz="12800" dirty="0"/>
              <a:t> </a:t>
            </a:r>
          </a:p>
          <a:p>
            <a:pPr marL="0" indent="0">
              <a:buNone/>
            </a:pPr>
            <a:r>
              <a:rPr lang="cs-CZ" sz="12800" dirty="0"/>
              <a:t>     </a:t>
            </a:r>
            <a:r>
              <a:rPr lang="cs-CZ" sz="12800" dirty="0" smtClean="0"/>
              <a:t>b</a:t>
            </a:r>
            <a:r>
              <a:rPr lang="cs-CZ" sz="12800" dirty="0"/>
              <a:t>) 1/R =</a:t>
            </a:r>
            <a:r>
              <a:rPr lang="cs-CZ" sz="12800" dirty="0" smtClean="0"/>
              <a:t>1/36 </a:t>
            </a:r>
            <a:r>
              <a:rPr lang="cs-CZ" sz="12800" dirty="0"/>
              <a:t>+ </a:t>
            </a:r>
            <a:r>
              <a:rPr lang="cs-CZ" sz="12800" dirty="0" smtClean="0"/>
              <a:t>1/18 + 1/6 </a:t>
            </a:r>
            <a:r>
              <a:rPr lang="cs-CZ" sz="12800" dirty="0"/>
              <a:t>= </a:t>
            </a:r>
            <a:r>
              <a:rPr lang="cs-CZ" sz="12800" dirty="0" smtClean="0"/>
              <a:t>9/36</a:t>
            </a:r>
          </a:p>
          <a:p>
            <a:pPr marL="0" indent="0">
              <a:buNone/>
            </a:pPr>
            <a:r>
              <a:rPr lang="cs-CZ" sz="12800" dirty="0"/>
              <a:t> </a:t>
            </a:r>
            <a:r>
              <a:rPr lang="cs-CZ" sz="12800" dirty="0" smtClean="0"/>
              <a:t>     </a:t>
            </a:r>
            <a:r>
              <a:rPr lang="cs-CZ" sz="12800" dirty="0"/>
              <a:t>=&gt; R = </a:t>
            </a:r>
            <a:r>
              <a:rPr lang="cs-CZ" sz="12800" dirty="0" smtClean="0"/>
              <a:t>36/9 </a:t>
            </a:r>
            <a:r>
              <a:rPr lang="cs-CZ" sz="12800" dirty="0"/>
              <a:t>= </a:t>
            </a:r>
            <a:r>
              <a:rPr lang="cs-CZ" sz="12800" dirty="0" smtClean="0"/>
              <a:t>4 </a:t>
            </a:r>
            <a:r>
              <a:rPr lang="el-GR" sz="12800" dirty="0" smtClean="0"/>
              <a:t>Ω</a:t>
            </a:r>
            <a:endParaRPr lang="cs-CZ" sz="12800" dirty="0" smtClean="0"/>
          </a:p>
          <a:p>
            <a:pPr marL="0" indent="0">
              <a:buNone/>
            </a:pPr>
            <a:endParaRPr lang="cs-CZ" sz="12800" dirty="0"/>
          </a:p>
          <a:p>
            <a:pPr marL="0" indent="0">
              <a:buNone/>
            </a:pPr>
            <a:r>
              <a:rPr lang="cs-CZ" sz="12800" dirty="0" smtClean="0"/>
              <a:t>3.   a</a:t>
            </a:r>
            <a:r>
              <a:rPr lang="cs-CZ" sz="12800" dirty="0"/>
              <a:t>) R = 3</a:t>
            </a:r>
            <a:r>
              <a:rPr lang="cs-CZ" sz="12800" dirty="0" smtClean="0"/>
              <a:t> </a:t>
            </a:r>
            <a:r>
              <a:rPr lang="cs-CZ" sz="12800" dirty="0"/>
              <a:t>+ </a:t>
            </a:r>
            <a:r>
              <a:rPr lang="cs-CZ" sz="12800" dirty="0" smtClean="0"/>
              <a:t>24 + 4 + 8 </a:t>
            </a:r>
            <a:r>
              <a:rPr lang="cs-CZ" sz="12800" dirty="0"/>
              <a:t>= </a:t>
            </a:r>
            <a:r>
              <a:rPr lang="cs-CZ" sz="12800" dirty="0" smtClean="0"/>
              <a:t>39 </a:t>
            </a:r>
            <a:r>
              <a:rPr lang="el-GR" sz="12800" dirty="0"/>
              <a:t>Ω</a:t>
            </a:r>
            <a:r>
              <a:rPr lang="cs-CZ" sz="12800" dirty="0"/>
              <a:t> </a:t>
            </a:r>
          </a:p>
          <a:p>
            <a:pPr marL="0" indent="0">
              <a:buNone/>
            </a:pPr>
            <a:r>
              <a:rPr lang="cs-CZ" sz="12800" dirty="0"/>
              <a:t>     </a:t>
            </a:r>
            <a:r>
              <a:rPr lang="cs-CZ" sz="12800" dirty="0" smtClean="0"/>
              <a:t>  </a:t>
            </a:r>
            <a:r>
              <a:rPr lang="cs-CZ" sz="12800" dirty="0"/>
              <a:t>b) 1/R =</a:t>
            </a:r>
            <a:r>
              <a:rPr lang="cs-CZ" sz="12800" dirty="0" smtClean="0"/>
              <a:t>1/3 </a:t>
            </a:r>
            <a:r>
              <a:rPr lang="cs-CZ" sz="12800" dirty="0"/>
              <a:t>+ 1/24 </a:t>
            </a:r>
            <a:r>
              <a:rPr lang="cs-CZ" sz="12800" dirty="0" smtClean="0"/>
              <a:t>+ 1/4 + 1/8 = 18/24</a:t>
            </a:r>
          </a:p>
          <a:p>
            <a:pPr marL="0" indent="0">
              <a:buNone/>
            </a:pPr>
            <a:r>
              <a:rPr lang="cs-CZ" sz="12800" dirty="0"/>
              <a:t> </a:t>
            </a:r>
            <a:r>
              <a:rPr lang="cs-CZ" sz="12800" dirty="0" smtClean="0"/>
              <a:t>      </a:t>
            </a:r>
            <a:r>
              <a:rPr lang="cs-CZ" sz="12800" dirty="0"/>
              <a:t>=&gt; R = </a:t>
            </a:r>
            <a:r>
              <a:rPr lang="cs-CZ" sz="12800" dirty="0" smtClean="0"/>
              <a:t>24/18 </a:t>
            </a:r>
            <a:r>
              <a:rPr lang="cs-CZ" sz="12800" dirty="0"/>
              <a:t>= </a:t>
            </a:r>
            <a:r>
              <a:rPr lang="cs-CZ" sz="12800" dirty="0" smtClean="0"/>
              <a:t>4/3</a:t>
            </a:r>
            <a:r>
              <a:rPr lang="el-GR" sz="12800" dirty="0" smtClean="0"/>
              <a:t>Ω</a:t>
            </a:r>
            <a:endParaRPr lang="cs-CZ" sz="12800" dirty="0"/>
          </a:p>
          <a:p>
            <a:pPr marL="0" indent="0">
              <a:buNone/>
            </a:pPr>
            <a:endParaRPr lang="cs-CZ" sz="4200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260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461</Words>
  <Application>Microsoft Office PowerPoint</Application>
  <PresentationFormat>Předvádění na obrazovce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ZAPOJOVÁNÍ REZISTORŮ</vt:lpstr>
      <vt:lpstr>Sériové zapojení (za sebou)</vt:lpstr>
      <vt:lpstr>Paralelní zapojení (vedle sebe)</vt:lpstr>
      <vt:lpstr>Př. Nakresli schéma a vypočítej výsledný odpor dvou rezistorů R1 = 6 Ω a R2 = 9 Ω, jsou-li zapojeny:</vt:lpstr>
      <vt:lpstr>CVIČENÍ                                   ZADÁNÍ</vt:lpstr>
      <vt:lpstr>CVIČENÍ                  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ZAPOJOVÁNÍ REZISTORŮ</dc:title>
  <dc:creator>Ucitel</dc:creator>
  <cp:lastModifiedBy>Ucitel</cp:lastModifiedBy>
  <cp:revision>28</cp:revision>
  <dcterms:created xsi:type="dcterms:W3CDTF">2011-03-14T19:27:58Z</dcterms:created>
  <dcterms:modified xsi:type="dcterms:W3CDTF">2011-11-24T13:44:20Z</dcterms:modified>
</cp:coreProperties>
</file>