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71649C-1334-4C52-8F63-45B27CDEA23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B59484-EA3C-4E8A-9012-CFDF042C8D2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1649C-1334-4C52-8F63-45B27CDEA23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59484-EA3C-4E8A-9012-CFDF042C8D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A71649C-1334-4C52-8F63-45B27CDEA23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B59484-EA3C-4E8A-9012-CFDF042C8D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1649C-1334-4C52-8F63-45B27CDEA23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59484-EA3C-4E8A-9012-CFDF042C8D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71649C-1334-4C52-8F63-45B27CDEA23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4B59484-EA3C-4E8A-9012-CFDF042C8D2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1649C-1334-4C52-8F63-45B27CDEA23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59484-EA3C-4E8A-9012-CFDF042C8D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1649C-1334-4C52-8F63-45B27CDEA23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59484-EA3C-4E8A-9012-CFDF042C8D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1649C-1334-4C52-8F63-45B27CDEA23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59484-EA3C-4E8A-9012-CFDF042C8D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71649C-1334-4C52-8F63-45B27CDEA23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59484-EA3C-4E8A-9012-CFDF042C8D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1649C-1334-4C52-8F63-45B27CDEA23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59484-EA3C-4E8A-9012-CFDF042C8D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1649C-1334-4C52-8F63-45B27CDEA23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59484-EA3C-4E8A-9012-CFDF042C8D2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A71649C-1334-4C52-8F63-45B27CDEA23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4B59484-EA3C-4E8A-9012-CFDF042C8D2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BUŇKA, TKÁNĚ , ORGÁNY</a:t>
            </a:r>
            <a:br>
              <a:rPr lang="cs-CZ" dirty="0" smtClean="0"/>
            </a:br>
            <a:r>
              <a:rPr lang="cs-CZ" dirty="0" smtClean="0"/>
              <a:t>RISKUJ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Marie Šimková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63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 funkce jádra: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Řídí životní děje v buňce, podílí se na rozmnožování, chromozomy nesou genetické informace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48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čemu slouží plazmatická membrána?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Zajišťuje výměnu látek mezi buňkou a prostředím, je polopropustná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24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Pojmenuj polotekutý roztok látek uvnitř buňky: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Cytoplazma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06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tkáně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Definuj tkáně: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Soubor buněk stejného tvaru a funkce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21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Tkáně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Povrch těla kryje tkáň: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Výstelková (epitelová)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80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TKÁNĚ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3 typy pojivové tkáně: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Vazivo, chrupavka, kost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13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TKÁNĚ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Znáš 3 typy svalové tkáně?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Srdeční, hladká a příčně pruhovaná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60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TKÁNĚ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patří mezi tělní tekutiny?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Krev, míza a tkáňový mok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98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čeho vzniká orgán?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Jde o seskupení tkání určité funkce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46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Který orgán slouží k dýchání?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Plíce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71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83560452"/>
              </p:ext>
            </p:extLst>
          </p:nvPr>
        </p:nvGraphicFramePr>
        <p:xfrm>
          <a:off x="539552" y="1772816"/>
          <a:ext cx="7560840" cy="4123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767"/>
                <a:gridCol w="1497767"/>
                <a:gridCol w="1497767"/>
                <a:gridCol w="1497767"/>
                <a:gridCol w="1569772"/>
              </a:tblGrid>
              <a:tr h="687255">
                <a:tc>
                  <a:txBody>
                    <a:bodyPr/>
                    <a:lstStyle/>
                    <a:p>
                      <a:r>
                        <a:rPr lang="cs-CZ" dirty="0" smtClean="0"/>
                        <a:t>BUŇKA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FUNKCE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TKÁNĚ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ORGÁNY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POJMY</a:t>
                      </a:r>
                      <a:endParaRPr lang="cs-CZ" dirty="0"/>
                    </a:p>
                  </a:txBody>
                  <a:tcPr anchor="ctr"/>
                </a:tc>
              </a:tr>
              <a:tr h="687255">
                <a:tc>
                  <a:txBody>
                    <a:bodyPr/>
                    <a:lstStyle/>
                    <a:p>
                      <a:r>
                        <a:rPr lang="cs-CZ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</a:tr>
              <a:tr h="687255"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</a:tr>
              <a:tr h="687255"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</a:tr>
              <a:tr h="687255"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</a:tr>
              <a:tr h="687255"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lačítko akce: Dopředu nebo Další 1">
            <a:hlinkClick r:id="rId2" action="ppaction://hlinksldjump" highlightClick="1"/>
          </p:cNvPr>
          <p:cNvSpPr/>
          <p:nvPr/>
        </p:nvSpPr>
        <p:spPr>
          <a:xfrm>
            <a:off x="1259632" y="2708920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rId3" action="ppaction://hlinksldjump" highlightClick="1"/>
          </p:cNvPr>
          <p:cNvSpPr/>
          <p:nvPr/>
        </p:nvSpPr>
        <p:spPr>
          <a:xfrm>
            <a:off x="1259632" y="3356992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rId4" action="ppaction://hlinksldjump" highlightClick="1"/>
          </p:cNvPr>
          <p:cNvSpPr/>
          <p:nvPr/>
        </p:nvSpPr>
        <p:spPr>
          <a:xfrm>
            <a:off x="1259632" y="4005064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Dopředu nebo Další 6">
            <a:hlinkClick r:id="rId5" action="ppaction://hlinksldjump" highlightClick="1"/>
          </p:cNvPr>
          <p:cNvSpPr/>
          <p:nvPr/>
        </p:nvSpPr>
        <p:spPr>
          <a:xfrm>
            <a:off x="1306871" y="4581128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rId6" action="ppaction://hlinksldjump" highlightClick="1"/>
          </p:cNvPr>
          <p:cNvSpPr/>
          <p:nvPr/>
        </p:nvSpPr>
        <p:spPr>
          <a:xfrm>
            <a:off x="1305356" y="5373216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Dopředu nebo Další 8">
            <a:hlinkClick r:id="rId7" action="ppaction://hlinksldjump" highlightClick="1"/>
          </p:cNvPr>
          <p:cNvSpPr/>
          <p:nvPr/>
        </p:nvSpPr>
        <p:spPr>
          <a:xfrm>
            <a:off x="2771800" y="2735529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předu nebo Další 9">
            <a:hlinkClick r:id="rId8" action="ppaction://hlinksldjump" highlightClick="1"/>
          </p:cNvPr>
          <p:cNvSpPr/>
          <p:nvPr/>
        </p:nvSpPr>
        <p:spPr>
          <a:xfrm>
            <a:off x="2771800" y="3361362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lačítko akce: Dopředu nebo Další 10">
            <a:hlinkClick r:id="rId9" action="ppaction://hlinksldjump" highlightClick="1"/>
          </p:cNvPr>
          <p:cNvSpPr/>
          <p:nvPr/>
        </p:nvSpPr>
        <p:spPr>
          <a:xfrm>
            <a:off x="2789192" y="4009434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lačítko akce: Dopředu nebo Další 11">
            <a:hlinkClick r:id="rId10" action="ppaction://hlinksldjump" highlightClick="1"/>
          </p:cNvPr>
          <p:cNvSpPr/>
          <p:nvPr/>
        </p:nvSpPr>
        <p:spPr>
          <a:xfrm>
            <a:off x="2789192" y="4714560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Dopředu nebo Další 12">
            <a:hlinkClick r:id="rId11" action="ppaction://hlinksldjump" highlightClick="1"/>
          </p:cNvPr>
          <p:cNvSpPr/>
          <p:nvPr/>
        </p:nvSpPr>
        <p:spPr>
          <a:xfrm>
            <a:off x="2789192" y="5405295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lačítko akce: Dopředu nebo Další 13">
            <a:hlinkClick r:id="rId12" action="ppaction://hlinksldjump" highlightClick="1"/>
          </p:cNvPr>
          <p:cNvSpPr/>
          <p:nvPr/>
        </p:nvSpPr>
        <p:spPr>
          <a:xfrm>
            <a:off x="4283968" y="2708920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lačítko akce: Dopředu nebo Další 14">
            <a:hlinkClick r:id="rId13" action="ppaction://hlinksldjump" highlightClick="1"/>
          </p:cNvPr>
          <p:cNvSpPr/>
          <p:nvPr/>
        </p:nvSpPr>
        <p:spPr>
          <a:xfrm>
            <a:off x="4279950" y="3356992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lačítko akce: Dopředu nebo Další 15">
            <a:hlinkClick r:id="rId14" action="ppaction://hlinksldjump" highlightClick="1"/>
          </p:cNvPr>
          <p:cNvSpPr/>
          <p:nvPr/>
        </p:nvSpPr>
        <p:spPr>
          <a:xfrm>
            <a:off x="4303497" y="3974441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Dopředu nebo Další 16">
            <a:hlinkClick r:id="rId15" action="ppaction://hlinksldjump" highlightClick="1"/>
          </p:cNvPr>
          <p:cNvSpPr/>
          <p:nvPr/>
        </p:nvSpPr>
        <p:spPr>
          <a:xfrm>
            <a:off x="4283968" y="4713460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Dopředu nebo Další 17">
            <a:hlinkClick r:id="rId16" action="ppaction://hlinksldjump" highlightClick="1"/>
          </p:cNvPr>
          <p:cNvSpPr/>
          <p:nvPr/>
        </p:nvSpPr>
        <p:spPr>
          <a:xfrm>
            <a:off x="4303497" y="5373216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Dopředu nebo Další 18">
            <a:hlinkClick r:id="rId17" action="ppaction://hlinksldjump" highlightClick="1"/>
          </p:cNvPr>
          <p:cNvSpPr/>
          <p:nvPr/>
        </p:nvSpPr>
        <p:spPr>
          <a:xfrm>
            <a:off x="5652120" y="2698336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Dopředu nebo Další 19">
            <a:hlinkClick r:id="rId18" action="ppaction://hlinksldjump" highlightClick="1"/>
          </p:cNvPr>
          <p:cNvSpPr/>
          <p:nvPr/>
        </p:nvSpPr>
        <p:spPr>
          <a:xfrm>
            <a:off x="5652120" y="3361362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Dopředu nebo Další 20">
            <a:hlinkClick r:id="rId19" action="ppaction://hlinksldjump" highlightClick="1"/>
          </p:cNvPr>
          <p:cNvSpPr/>
          <p:nvPr/>
        </p:nvSpPr>
        <p:spPr>
          <a:xfrm>
            <a:off x="5667489" y="4012705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Dopředu nebo Další 21">
            <a:hlinkClick r:id="rId20" action="ppaction://hlinksldjump" highlightClick="1"/>
          </p:cNvPr>
          <p:cNvSpPr/>
          <p:nvPr/>
        </p:nvSpPr>
        <p:spPr>
          <a:xfrm>
            <a:off x="5699359" y="4713460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Dopředu nebo Další 22">
            <a:hlinkClick r:id="rId21" action="ppaction://hlinksldjump" highlightClick="1"/>
          </p:cNvPr>
          <p:cNvSpPr/>
          <p:nvPr/>
        </p:nvSpPr>
        <p:spPr>
          <a:xfrm>
            <a:off x="5699359" y="5377586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Dopředu nebo Další 23">
            <a:hlinkClick r:id="rId22" action="ppaction://hlinksldjump" highlightClick="1"/>
          </p:cNvPr>
          <p:cNvSpPr/>
          <p:nvPr/>
        </p:nvSpPr>
        <p:spPr>
          <a:xfrm>
            <a:off x="7236296" y="2626863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lačítko akce: Dopředu nebo Další 24">
            <a:hlinkClick r:id="rId23" action="ppaction://hlinksldjump" highlightClick="1"/>
          </p:cNvPr>
          <p:cNvSpPr/>
          <p:nvPr/>
        </p:nvSpPr>
        <p:spPr>
          <a:xfrm>
            <a:off x="7241971" y="3346408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lačítko akce: Dopředu nebo Další 25">
            <a:hlinkClick r:id="rId24" action="ppaction://hlinksldjump" highlightClick="1"/>
          </p:cNvPr>
          <p:cNvSpPr/>
          <p:nvPr/>
        </p:nvSpPr>
        <p:spPr>
          <a:xfrm>
            <a:off x="7188068" y="4012705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lačítko akce: Dopředu nebo Další 26">
            <a:hlinkClick r:id="rId25" action="ppaction://hlinksldjump" highlightClick="1"/>
          </p:cNvPr>
          <p:cNvSpPr/>
          <p:nvPr/>
        </p:nvSpPr>
        <p:spPr>
          <a:xfrm>
            <a:off x="7236296" y="4725144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lačítko akce: Dopředu nebo Další 27">
            <a:hlinkClick r:id="rId26" action="ppaction://hlinksldjump" highlightClick="1"/>
          </p:cNvPr>
          <p:cNvSpPr/>
          <p:nvPr/>
        </p:nvSpPr>
        <p:spPr>
          <a:xfrm>
            <a:off x="7232277" y="5409665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06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Který orgán zajišťuje vylučování?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Ledviny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34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tvoří nervovou soustavu?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Mozek, mícha a nervy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16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5 částí mozku: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Koncový mozek, mezimozek, střední mozek, mozeček a prodloužená mícha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90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neuron?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Nervová buňka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49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synapse?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Zápoj, neboli spojení neuronů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0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dráždivost?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Schopnost reagovat na podněty, předávat vzruchy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46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dendrit a neurit?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Dendrit je krátký výběžek neuronu a neurit dlouhý výběžek neuronu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16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5 typů tkáně: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Výstelková, pojivová, svalová, nervová a tělní tekutiny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93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BUŇKA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Definuj buňku: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Je to základní stavební a funkční jednotka všech živých organismů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29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BUŇKA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</a:t>
            </a:r>
            <a:r>
              <a:rPr lang="cs-CZ" dirty="0" err="1" smtClean="0"/>
              <a:t>prokariotická</a:t>
            </a:r>
            <a:r>
              <a:rPr lang="cs-CZ" dirty="0" smtClean="0"/>
              <a:t> buňka?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Je to jednoduchá buňka např. u bakterií, nemá pravé jádro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50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BUŇKA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3 rozdíly mezi rostlinnou a živočišnou buňkou: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Rostlinná má navíc chloroplasty, vakuoly a buněčnou stěnu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08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BUŇKA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4 základní organely živočišné buňky: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Jádro, cytoplazma, cytoplazmatická membrána, mitochondrie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80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BUŇKA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Jakém organely má rostlinná buňka?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Buněčná stěna, cytoplazmatická membrána, jádro, cytoplazma, vakuoly, mitochondrie..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6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čemu slouží chloroplasty?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Obsahují chlorofyl, probíhá v nich fotosyntéza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47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zajišťují mitochondrie?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Buněčné dýchání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19872" y="5157192"/>
            <a:ext cx="1512168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77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158</TotalTime>
  <Words>424</Words>
  <Application>Microsoft Office PowerPoint</Application>
  <PresentationFormat>Předvádění na obrazovce (4:3)</PresentationFormat>
  <Paragraphs>187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Bohatý</vt:lpstr>
      <vt:lpstr>BUŇKA, TKÁNĚ , ORGÁNY RISKUJ</vt:lpstr>
      <vt:lpstr>Prezentace aplikace PowerPoint</vt:lpstr>
      <vt:lpstr>BUŇKA - 100</vt:lpstr>
      <vt:lpstr>BUŇKA - 200</vt:lpstr>
      <vt:lpstr>BUŇKA - 300</vt:lpstr>
      <vt:lpstr>BUŇKA - 400</vt:lpstr>
      <vt:lpstr>BUŇKA - 500</vt:lpstr>
      <vt:lpstr>FUNKCE - 100</vt:lpstr>
      <vt:lpstr>FUNKCE - 200</vt:lpstr>
      <vt:lpstr>Funkce - 300</vt:lpstr>
      <vt:lpstr>FUNKCE - 400</vt:lpstr>
      <vt:lpstr>FUNKCE - 500</vt:lpstr>
      <vt:lpstr>tkáně - 100</vt:lpstr>
      <vt:lpstr>Tkáně - 200</vt:lpstr>
      <vt:lpstr>TKÁNĚ - 300</vt:lpstr>
      <vt:lpstr>TKÁNĚ - 400</vt:lpstr>
      <vt:lpstr>TKÁNĚ - 500</vt:lpstr>
      <vt:lpstr>ORGÁNY - 100</vt:lpstr>
      <vt:lpstr>ORGÁNY - 200</vt:lpstr>
      <vt:lpstr>ORGÁNY - 300</vt:lpstr>
      <vt:lpstr>ORGÁNY - 400</vt:lpstr>
      <vt:lpstr>ORGÁNY - 500</vt:lpstr>
      <vt:lpstr>POJMY - 100</vt:lpstr>
      <vt:lpstr>POJMY - 200</vt:lpstr>
      <vt:lpstr>POJMY - 300</vt:lpstr>
      <vt:lpstr>POJMY - 400</vt:lpstr>
      <vt:lpstr>POJMY - 500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BUŇKA, TKÁNĚ , ORGÁNY RISKUJ</dc:title>
  <dc:creator>Šimková Marie</dc:creator>
  <cp:lastModifiedBy>Šimková Marie</cp:lastModifiedBy>
  <cp:revision>8</cp:revision>
  <dcterms:created xsi:type="dcterms:W3CDTF">2012-05-15T08:20:14Z</dcterms:created>
  <dcterms:modified xsi:type="dcterms:W3CDTF">2012-05-18T09:42:16Z</dcterms:modified>
</cp:coreProperties>
</file>