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1" autoAdjust="0"/>
    <p:restoredTop sz="94660"/>
  </p:normalViewPr>
  <p:slideViewPr>
    <p:cSldViewPr>
      <p:cViewPr varScale="1">
        <p:scale>
          <a:sx n="39" d="100"/>
          <a:sy n="39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3A3827-6357-4601-8958-2DB15E7F022B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24A757-C8BD-4159-83FB-B9CEEA6F953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OBĚHOVÁ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66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slouží hemoglobin?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Červené krevní barvivo, slouží k přenášení kyslíku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93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nazývá složka krve, </a:t>
            </a:r>
            <a:r>
              <a:rPr lang="cs-CZ" dirty="0" smtClean="0"/>
              <a:t>nemá </a:t>
            </a:r>
            <a:r>
              <a:rPr lang="cs-CZ" dirty="0" smtClean="0"/>
              <a:t>jádro, </a:t>
            </a:r>
            <a:r>
              <a:rPr lang="cs-CZ" dirty="0" smtClean="0"/>
              <a:t>je kulatá </a:t>
            </a:r>
            <a:r>
              <a:rPr lang="cs-CZ" dirty="0" smtClean="0"/>
              <a:t>a </a:t>
            </a:r>
            <a:r>
              <a:rPr lang="cs-CZ" smtClean="0"/>
              <a:t>uprostřed </a:t>
            </a:r>
            <a:r>
              <a:rPr lang="cs-CZ" smtClean="0"/>
              <a:t>ztenčená?       </a:t>
            </a:r>
            <a:r>
              <a:rPr lang="cs-CZ" dirty="0" smtClean="0"/>
              <a:t>v 1 mm³je jich 5-5,5 miliónů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Červené krvinky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17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Kdo to byl Jan Jánský a co se zasloužil?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Rozlišil 4 krevní skupiny: A, B, AB, O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7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slouží krevní destičky?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Zacelují rány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0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jsou to žíly?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Žíly vedou neokysličenou krev do srdce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60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jsou to věnčité tepny?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Jsou na povrchu srdce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27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EKG?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Elektrokardiograf je přístroj zapisující činnost srdce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01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pojmy erytrocyty a leukocyty: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Červené krvinky a bílé krvinky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5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hypertenze (vysoký krevní tlak)?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to tlak vyšší než 120/80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56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leukemie?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Zmnožení nefunkčních bílých krvinek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44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824892"/>
              </p:ext>
            </p:extLst>
          </p:nvPr>
        </p:nvGraphicFramePr>
        <p:xfrm>
          <a:off x="683568" y="1196752"/>
          <a:ext cx="7056784" cy="4896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4196"/>
                <a:gridCol w="1764196"/>
                <a:gridCol w="1764196"/>
                <a:gridCol w="1764196"/>
              </a:tblGrid>
              <a:tr h="816091">
                <a:tc>
                  <a:txBody>
                    <a:bodyPr/>
                    <a:lstStyle/>
                    <a:p>
                      <a:r>
                        <a:rPr lang="cs-CZ" dirty="0" smtClean="0"/>
                        <a:t>SRDCE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KREV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POJMY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NEMOCI</a:t>
                      </a:r>
                      <a:endParaRPr lang="cs-CZ" dirty="0"/>
                    </a:p>
                  </a:txBody>
                  <a:tcPr anchor="ctr"/>
                </a:tc>
              </a:tr>
              <a:tr h="816091"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</a:tr>
              <a:tr h="816091"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</a:tr>
              <a:tr h="816091"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</a:tr>
              <a:tr h="816091"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</a:tr>
              <a:tr h="816091"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259632" y="234888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1297151" y="306896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4" action="ppaction://hlinksldjump" highlightClick="1"/>
          </p:cNvPr>
          <p:cNvSpPr/>
          <p:nvPr/>
        </p:nvSpPr>
        <p:spPr>
          <a:xfrm>
            <a:off x="1352569" y="386104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5" action="ppaction://hlinksldjump" highlightClick="1"/>
          </p:cNvPr>
          <p:cNvSpPr/>
          <p:nvPr/>
        </p:nvSpPr>
        <p:spPr>
          <a:xfrm>
            <a:off x="1366423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6" action="ppaction://hlinksldjump" highlightClick="1"/>
          </p:cNvPr>
          <p:cNvSpPr/>
          <p:nvPr/>
        </p:nvSpPr>
        <p:spPr>
          <a:xfrm>
            <a:off x="1412032" y="551723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7" action="ppaction://hlinksldjump" highlightClick="1"/>
          </p:cNvPr>
          <p:cNvSpPr/>
          <p:nvPr/>
        </p:nvSpPr>
        <p:spPr>
          <a:xfrm>
            <a:off x="3059832" y="23009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8" action="ppaction://hlinksldjump" highlightClick="1"/>
          </p:cNvPr>
          <p:cNvSpPr/>
          <p:nvPr/>
        </p:nvSpPr>
        <p:spPr>
          <a:xfrm>
            <a:off x="3065596" y="306896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9" action="ppaction://hlinksldjump" highlightClick="1"/>
          </p:cNvPr>
          <p:cNvSpPr/>
          <p:nvPr/>
        </p:nvSpPr>
        <p:spPr>
          <a:xfrm>
            <a:off x="3065596" y="386104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10" action="ppaction://hlinksldjump" highlightClick="1"/>
          </p:cNvPr>
          <p:cNvSpPr/>
          <p:nvPr/>
        </p:nvSpPr>
        <p:spPr>
          <a:xfrm>
            <a:off x="3127910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1" action="ppaction://hlinksldjump" highlightClick="1"/>
          </p:cNvPr>
          <p:cNvSpPr/>
          <p:nvPr/>
        </p:nvSpPr>
        <p:spPr>
          <a:xfrm>
            <a:off x="3127910" y="551723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2" action="ppaction://hlinksldjump" highlightClick="1"/>
          </p:cNvPr>
          <p:cNvSpPr/>
          <p:nvPr/>
        </p:nvSpPr>
        <p:spPr>
          <a:xfrm>
            <a:off x="4788024" y="23009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3" action="ppaction://hlinksldjump" highlightClick="1"/>
          </p:cNvPr>
          <p:cNvSpPr/>
          <p:nvPr/>
        </p:nvSpPr>
        <p:spPr>
          <a:xfrm>
            <a:off x="4788024" y="306896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4" action="ppaction://hlinksldjump" highlightClick="1"/>
          </p:cNvPr>
          <p:cNvSpPr/>
          <p:nvPr/>
        </p:nvSpPr>
        <p:spPr>
          <a:xfrm>
            <a:off x="4788024" y="386104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5" action="ppaction://hlinksldjump" highlightClick="1"/>
          </p:cNvPr>
          <p:cNvSpPr/>
          <p:nvPr/>
        </p:nvSpPr>
        <p:spPr>
          <a:xfrm>
            <a:off x="4860032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6" action="ppaction://hlinksldjump" highlightClick="1"/>
          </p:cNvPr>
          <p:cNvSpPr/>
          <p:nvPr/>
        </p:nvSpPr>
        <p:spPr>
          <a:xfrm>
            <a:off x="4860032" y="550153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7" action="ppaction://hlinksldjump" highlightClick="1"/>
          </p:cNvPr>
          <p:cNvSpPr/>
          <p:nvPr/>
        </p:nvSpPr>
        <p:spPr>
          <a:xfrm>
            <a:off x="6588224" y="23009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8" action="ppaction://hlinksldjump" highlightClick="1"/>
          </p:cNvPr>
          <p:cNvSpPr/>
          <p:nvPr/>
        </p:nvSpPr>
        <p:spPr>
          <a:xfrm>
            <a:off x="6588224" y="306896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9" action="ppaction://hlinksldjump" highlightClick="1"/>
          </p:cNvPr>
          <p:cNvSpPr/>
          <p:nvPr/>
        </p:nvSpPr>
        <p:spPr>
          <a:xfrm>
            <a:off x="6593988" y="386104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20" action="ppaction://hlinksldjump" highlightClick="1"/>
          </p:cNvPr>
          <p:cNvSpPr/>
          <p:nvPr/>
        </p:nvSpPr>
        <p:spPr>
          <a:xfrm>
            <a:off x="6593988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1" action="ppaction://hlinksldjump" highlightClick="1"/>
          </p:cNvPr>
          <p:cNvSpPr/>
          <p:nvPr/>
        </p:nvSpPr>
        <p:spPr>
          <a:xfrm>
            <a:off x="6593988" y="5501533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61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Víš co je arytmie?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to porucha pravidelného rytmu srdce.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08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infarkt?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Při ucpání věnčitých tepen dochází k odumření srdeční svaloviny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01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faktory mající vliv na kornatění cév: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Kouření, stres, nedostatek pohybu, nadměrné množství tuků, málo odpočinku…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3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Srdce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typ svaloviny tvoří srdce?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Srdeční svalová tkáň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88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SRDCE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průtok krve srdcem za 1 minutu: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Asi 5 l krve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62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SRDCE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kterých částí se skládá srdce: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Levá síň, levá komora, pravá síň a pravá komora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9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SRDCE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slouží chlopně a uveď názvy 2 chlopní: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Chlopně zabraňují zpětnému toku krve</a:t>
            </a:r>
            <a:r>
              <a:rPr lang="cs-CZ" smtClean="0"/>
              <a:t>, mezi </a:t>
            </a:r>
            <a:r>
              <a:rPr lang="cs-CZ" dirty="0" smtClean="0"/>
              <a:t>síní a komorami jsou cípaté chlopně, poloměsíčité chlopně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27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SRDCE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 velký krevní oběh: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Začíná srdečnicí (aortou), ta vychází k levé komory, vede okysličenou krev a větví se do celého těla. A z těla vede neokysličenou krev do pravé síně horní a dolní dutá žíla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80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litrů krve má dospělý člověk?</a:t>
            </a:r>
          </a:p>
          <a:p>
            <a:pPr marL="0" indent="0">
              <a:buNone/>
            </a:pPr>
            <a:r>
              <a:rPr lang="cs-CZ" dirty="0" smtClean="0"/>
              <a:t>    a) 3 l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b) 4 l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c) 5 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c) 5 l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99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kterých částí se skládá krev?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Červené a bílé krvinky, krevní destičky, krevní plazma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589240"/>
            <a:ext cx="936104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06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140</TotalTime>
  <Words>420</Words>
  <Application>Microsoft Office PowerPoint</Application>
  <PresentationFormat>Předvádění na obrazovce (4:3)</PresentationFormat>
  <Paragraphs>161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Bohatý</vt:lpstr>
      <vt:lpstr>RISKUJ  OBĚHOVÁ SOUSTAVA</vt:lpstr>
      <vt:lpstr>Prezentace aplikace PowerPoint</vt:lpstr>
      <vt:lpstr>Srdce - 100</vt:lpstr>
      <vt:lpstr>SRDCE - 200</vt:lpstr>
      <vt:lpstr>SRDCE - 300</vt:lpstr>
      <vt:lpstr>SRDCE - 400</vt:lpstr>
      <vt:lpstr>SRDCE - 500</vt:lpstr>
      <vt:lpstr>KREV - 100</vt:lpstr>
      <vt:lpstr>KREV - 200</vt:lpstr>
      <vt:lpstr>KREV - 300</vt:lpstr>
      <vt:lpstr>KREV - 400</vt:lpstr>
      <vt:lpstr>KREV - 500</vt:lpstr>
      <vt:lpstr>POJMY - 100</vt:lpstr>
      <vt:lpstr>POJMY - 200</vt:lpstr>
      <vt:lpstr>POJMY - 300</vt:lpstr>
      <vt:lpstr>POJMY - 400</vt:lpstr>
      <vt:lpstr>POJMY - 500</vt:lpstr>
      <vt:lpstr>NEMOCI - 100</vt:lpstr>
      <vt:lpstr>NEMOCI - 200</vt:lpstr>
      <vt:lpstr>NEMOCI - 300</vt:lpstr>
      <vt:lpstr>NEMOCI - 400</vt:lpstr>
      <vt:lpstr>NEMOCI - 500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 OBĚHOVÁ SOUSTAVA</dc:title>
  <dc:creator>Šimková Marie</dc:creator>
  <cp:lastModifiedBy>Šimková Marie</cp:lastModifiedBy>
  <cp:revision>15</cp:revision>
  <dcterms:created xsi:type="dcterms:W3CDTF">2012-04-18T12:56:45Z</dcterms:created>
  <dcterms:modified xsi:type="dcterms:W3CDTF">2013-04-03T11:32:13Z</dcterms:modified>
</cp:coreProperties>
</file>