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A5483-61F5-49B3-91C7-147B4B9B24B8}" type="datetimeFigureOut">
              <a:rPr lang="cs-CZ" smtClean="0"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84995-E363-4023-8C19-2E4601449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341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A5483-61F5-49B3-91C7-147B4B9B24B8}" type="datetimeFigureOut">
              <a:rPr lang="cs-CZ" smtClean="0"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84995-E363-4023-8C19-2E4601449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61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A5483-61F5-49B3-91C7-147B4B9B24B8}" type="datetimeFigureOut">
              <a:rPr lang="cs-CZ" smtClean="0"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84995-E363-4023-8C19-2E4601449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53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A5483-61F5-49B3-91C7-147B4B9B24B8}" type="datetimeFigureOut">
              <a:rPr lang="cs-CZ" smtClean="0"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84995-E363-4023-8C19-2E4601449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40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A5483-61F5-49B3-91C7-147B4B9B24B8}" type="datetimeFigureOut">
              <a:rPr lang="cs-CZ" smtClean="0"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84995-E363-4023-8C19-2E4601449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92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A5483-61F5-49B3-91C7-147B4B9B24B8}" type="datetimeFigureOut">
              <a:rPr lang="cs-CZ" smtClean="0"/>
              <a:t>28.4.2012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84995-E363-4023-8C19-2E4601449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7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A5483-61F5-49B3-91C7-147B4B9B24B8}" type="datetimeFigureOut">
              <a:rPr lang="cs-CZ" smtClean="0"/>
              <a:t>28.4.2012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84995-E363-4023-8C19-2E4601449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80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A5483-61F5-49B3-91C7-147B4B9B24B8}" type="datetimeFigureOut">
              <a:rPr lang="cs-CZ" smtClean="0"/>
              <a:t>28.4.2012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84995-E363-4023-8C19-2E4601449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41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A5483-61F5-49B3-91C7-147B4B9B24B8}" type="datetimeFigureOut">
              <a:rPr lang="cs-CZ" smtClean="0"/>
              <a:t>28.4.2012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84995-E363-4023-8C19-2E4601449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657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A5483-61F5-49B3-91C7-147B4B9B24B8}" type="datetimeFigureOut">
              <a:rPr lang="cs-CZ" smtClean="0"/>
              <a:t>28.4.2012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84995-E363-4023-8C19-2E4601449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84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A5483-61F5-49B3-91C7-147B4B9B24B8}" type="datetimeFigureOut">
              <a:rPr lang="cs-CZ" smtClean="0"/>
              <a:t>28.4.2012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84995-E363-4023-8C19-2E4601449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137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A5483-61F5-49B3-91C7-147B4B9B24B8}" type="datetimeFigureOut">
              <a:rPr lang="cs-CZ" smtClean="0"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84995-E363-4023-8C19-2E4601449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152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Lucanus_cervus.jpg" TargetMode="External"/><Relationship Id="rId2" Type="http://schemas.openxmlformats.org/officeDocument/2006/relationships/hyperlink" Target="http://cs.wikipedia.org/wiki/Soubor:Colorado_potato_beetl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Soubor:Cicindela.campestris.1809.jpg" TargetMode="External"/><Relationship Id="rId5" Type="http://schemas.openxmlformats.org/officeDocument/2006/relationships/hyperlink" Target="http://cs.wikipedia.org/wiki/Soubor:Pyrrhocoris_apterus_(aka).jpg" TargetMode="External"/><Relationship Id="rId4" Type="http://schemas.openxmlformats.org/officeDocument/2006/relationships/hyperlink" Target="http://cs.wikipedia.org/wiki/Soubor:Mole_cricket02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RISKUJ </a:t>
            </a:r>
            <a:br>
              <a:rPr lang="cs-CZ" dirty="0" smtClean="0"/>
            </a:br>
            <a:r>
              <a:rPr lang="cs-CZ" dirty="0" smtClean="0"/>
              <a:t>HMYZ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Marie Šimková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38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PROMĚNA NEDOKONALÁ - 30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poznáš kobylku od sarančete?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KOBYLKA MÁ DLOUHÁ TYKADLA, JE DRAVÁ, SARANČE MÁ KRÁTKÁ TYKADLA, JE BÝLOŽRAVÉ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75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PROMĚNA NEDOKONALÁ - 40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4 zástupce ploštic (i druhové názvy)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ŠTĚNICE DOMÁCÍ, BRUSLAŘKA OBECNÁ, VODOMĚRKA ŠTÍHLÁ, RUMĚNICE POSPOLNÁ, KNĚŽICE PRUHOVANÁ…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11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PROMĚNA NEDOKONALÁ - 50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Řekni 5 znaků krtonožky: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MÁ LOPATOVITÉ KONČETINY, VYHRABÁVÁ NORY V ZEMI, OŽÍRÁ KOŘÍNKY, UMÍ PLAVAT, ŽERE I LARVY, MÁ AŽ 7 CM…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02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PROMĚNA DOKONALÁ -10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stadia proměny dokonalé:</a:t>
            </a:r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VAJÍČKO, LARVA, KUKLA, DOSPĚLEC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47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PROMĚNA DOKONALÁ -20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 2 zástupce síťokřídlých: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ZLATOOČKA OBECNÁ, MRAVKOLEV BĚŽNÝ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71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PROMĚNA DOKONALÁ -30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3 zástupce blanokřídlého hmyzu: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VOSA ÚTOČNÁ, VČELA MEDONOSNÁ, MRAVENEC LESNÍ, ČMELÁK ZEMNÍ, SRŠEŇ OBECNÁ….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42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PROMĚNA DOKONALÁ -40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Znáš 4 zástupce dvoukřídlého hmyzu?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KOMÁR PISKLAVÝ, OVÁD HOVĚZÍ, BZUČIVKA OBECNÁ, MOUCHA DOMÁCÍ….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092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PROMĚNA DOKONALÁ -50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3 denní a 2 noční motýli: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BABOČKY, OTAKÁRCI, BĚLÁSEK ZELNÝ, ŽLUŤÁSEK ŽEŠETLÁKOVÝ….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NOČNÍ: MŮRY, MARTINÁČ HRUŠŇOVÝ, MOL ŠATNÍ….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2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NYMFA?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LARVA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549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Vysvětli pojem NÁJADA: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LARVA VÁŽKY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82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957062"/>
              </p:ext>
            </p:extLst>
          </p:nvPr>
        </p:nvGraphicFramePr>
        <p:xfrm>
          <a:off x="971600" y="1397000"/>
          <a:ext cx="7344815" cy="4624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963"/>
                <a:gridCol w="1555373"/>
                <a:gridCol w="1382553"/>
                <a:gridCol w="1468963"/>
                <a:gridCol w="1468963"/>
              </a:tblGrid>
              <a:tr h="770715">
                <a:tc>
                  <a:txBody>
                    <a:bodyPr/>
                    <a:lstStyle/>
                    <a:p>
                      <a:r>
                        <a:rPr lang="cs-CZ" dirty="0" smtClean="0"/>
                        <a:t>STAVBA</a:t>
                      </a:r>
                    </a:p>
                    <a:p>
                      <a:r>
                        <a:rPr lang="cs-CZ" dirty="0" smtClean="0"/>
                        <a:t>TĚLA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PROMĚNA NEDOKONALÁ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PROMĚNA DOKONALÁ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POJMY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OBRÁZKY</a:t>
                      </a:r>
                      <a:endParaRPr lang="cs-CZ" dirty="0"/>
                    </a:p>
                  </a:txBody>
                  <a:tcPr anchor="ctr"/>
                </a:tc>
              </a:tr>
              <a:tr h="770715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 anchor="ctr"/>
                </a:tc>
              </a:tr>
              <a:tr h="770715"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 anchor="ctr"/>
                </a:tc>
              </a:tr>
              <a:tr h="770715"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 anchor="ctr"/>
                </a:tc>
              </a:tr>
              <a:tr h="770715">
                <a:tc>
                  <a:txBody>
                    <a:bodyPr/>
                    <a:lstStyle/>
                    <a:p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 anchor="ctr"/>
                </a:tc>
              </a:tr>
              <a:tr h="770715"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lačítko akce: Dopředu nebo Další 4">
            <a:hlinkClick r:id="rId2" action="ppaction://hlinksldjump" highlightClick="1"/>
          </p:cNvPr>
          <p:cNvSpPr/>
          <p:nvPr/>
        </p:nvSpPr>
        <p:spPr>
          <a:xfrm>
            <a:off x="1475656" y="242088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3" action="ppaction://hlinksldjump" highlightClick="1"/>
          </p:cNvPr>
          <p:cNvSpPr/>
          <p:nvPr/>
        </p:nvSpPr>
        <p:spPr>
          <a:xfrm>
            <a:off x="1493671" y="314096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Dopředu nebo Další 6">
            <a:hlinkClick r:id="rId4" action="ppaction://hlinksldjump" highlightClick="1"/>
          </p:cNvPr>
          <p:cNvSpPr/>
          <p:nvPr/>
        </p:nvSpPr>
        <p:spPr>
          <a:xfrm>
            <a:off x="1493671" y="393305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rId5" action="ppaction://hlinksldjump" highlightClick="1"/>
          </p:cNvPr>
          <p:cNvSpPr/>
          <p:nvPr/>
        </p:nvSpPr>
        <p:spPr>
          <a:xfrm>
            <a:off x="1493671" y="472514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předu nebo Další 8">
            <a:hlinkClick r:id="rId6" action="ppaction://hlinksldjump" highlightClick="1"/>
          </p:cNvPr>
          <p:cNvSpPr/>
          <p:nvPr/>
        </p:nvSpPr>
        <p:spPr>
          <a:xfrm>
            <a:off x="1504612" y="544522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Dopředu nebo Další 10">
            <a:hlinkClick r:id="rId7" action="ppaction://hlinksldjump" highlightClick="1"/>
          </p:cNvPr>
          <p:cNvSpPr/>
          <p:nvPr/>
        </p:nvSpPr>
        <p:spPr>
          <a:xfrm>
            <a:off x="2987824" y="242927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Dopředu nebo Další 11">
            <a:hlinkClick r:id="rId8" action="ppaction://hlinksldjump" highlightClick="1"/>
          </p:cNvPr>
          <p:cNvSpPr/>
          <p:nvPr/>
        </p:nvSpPr>
        <p:spPr>
          <a:xfrm>
            <a:off x="3030635" y="314096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Dopředu nebo Další 12">
            <a:hlinkClick r:id="rId9" action="ppaction://hlinksldjump" highlightClick="1"/>
          </p:cNvPr>
          <p:cNvSpPr/>
          <p:nvPr/>
        </p:nvSpPr>
        <p:spPr>
          <a:xfrm>
            <a:off x="3030635" y="3907160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Dopředu nebo Další 13">
            <a:hlinkClick r:id="rId10" action="ppaction://hlinksldjump" highlightClick="1"/>
          </p:cNvPr>
          <p:cNvSpPr/>
          <p:nvPr/>
        </p:nvSpPr>
        <p:spPr>
          <a:xfrm>
            <a:off x="3030635" y="472514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lačítko akce: Dopředu nebo Další 14">
            <a:hlinkClick r:id="rId11" action="ppaction://hlinksldjump" highlightClick="1"/>
          </p:cNvPr>
          <p:cNvSpPr/>
          <p:nvPr/>
        </p:nvSpPr>
        <p:spPr>
          <a:xfrm>
            <a:off x="3031882" y="544522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lačítko akce: Dopředu nebo Další 15">
            <a:hlinkClick r:id="rId12" action="ppaction://hlinksldjump" highlightClick="1"/>
          </p:cNvPr>
          <p:cNvSpPr/>
          <p:nvPr/>
        </p:nvSpPr>
        <p:spPr>
          <a:xfrm>
            <a:off x="4572000" y="242927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Dopředu nebo Další 16">
            <a:hlinkClick r:id="rId13" action="ppaction://hlinksldjump" highlightClick="1"/>
          </p:cNvPr>
          <p:cNvSpPr/>
          <p:nvPr/>
        </p:nvSpPr>
        <p:spPr>
          <a:xfrm>
            <a:off x="4572000" y="314096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Dopředu nebo Další 17">
            <a:hlinkClick r:id="rId14" action="ppaction://hlinksldjump" highlightClick="1"/>
          </p:cNvPr>
          <p:cNvSpPr/>
          <p:nvPr/>
        </p:nvSpPr>
        <p:spPr>
          <a:xfrm>
            <a:off x="4572000" y="393305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Dopředu nebo Další 18">
            <a:hlinkClick r:id="rId15" action="ppaction://hlinksldjump" highlightClick="1"/>
          </p:cNvPr>
          <p:cNvSpPr/>
          <p:nvPr/>
        </p:nvSpPr>
        <p:spPr>
          <a:xfrm>
            <a:off x="4572000" y="472514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Dopředu nebo Další 19">
            <a:hlinkClick r:id="rId16" action="ppaction://hlinksldjump" highlightClick="1"/>
          </p:cNvPr>
          <p:cNvSpPr/>
          <p:nvPr/>
        </p:nvSpPr>
        <p:spPr>
          <a:xfrm>
            <a:off x="4562306" y="544522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Dopředu nebo Další 20">
            <a:hlinkClick r:id="rId17" action="ppaction://hlinksldjump" highlightClick="1"/>
          </p:cNvPr>
          <p:cNvSpPr/>
          <p:nvPr/>
        </p:nvSpPr>
        <p:spPr>
          <a:xfrm>
            <a:off x="5940152" y="242927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Dopředu nebo Další 21">
            <a:hlinkClick r:id="rId18" action="ppaction://hlinksldjump" highlightClick="1"/>
          </p:cNvPr>
          <p:cNvSpPr/>
          <p:nvPr/>
        </p:nvSpPr>
        <p:spPr>
          <a:xfrm>
            <a:off x="5972314" y="314096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Dopředu nebo Další 22">
            <a:hlinkClick r:id="rId19" action="ppaction://hlinksldjump" highlightClick="1"/>
          </p:cNvPr>
          <p:cNvSpPr/>
          <p:nvPr/>
        </p:nvSpPr>
        <p:spPr>
          <a:xfrm>
            <a:off x="5940152" y="395419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Dopředu nebo Další 23">
            <a:hlinkClick r:id="rId20" action="ppaction://hlinksldjump" highlightClick="1"/>
          </p:cNvPr>
          <p:cNvSpPr/>
          <p:nvPr/>
        </p:nvSpPr>
        <p:spPr>
          <a:xfrm>
            <a:off x="5972314" y="472514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Dopředu nebo Další 24">
            <a:hlinkClick r:id="rId21" action="ppaction://hlinksldjump" highlightClick="1"/>
          </p:cNvPr>
          <p:cNvSpPr/>
          <p:nvPr/>
        </p:nvSpPr>
        <p:spPr>
          <a:xfrm>
            <a:off x="5940152" y="5480217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lačítko akce: Dopředu nebo Další 25">
            <a:hlinkClick r:id="rId22" action="ppaction://hlinksldjump" highlightClick="1"/>
          </p:cNvPr>
          <p:cNvSpPr/>
          <p:nvPr/>
        </p:nvSpPr>
        <p:spPr>
          <a:xfrm>
            <a:off x="7380312" y="242088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lačítko akce: Dopředu nebo Další 26">
            <a:hlinkClick r:id="rId23" action="ppaction://hlinksldjump" highlightClick="1"/>
          </p:cNvPr>
          <p:cNvSpPr/>
          <p:nvPr/>
        </p:nvSpPr>
        <p:spPr>
          <a:xfrm>
            <a:off x="7384473" y="3175961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lačítko akce: Dopředu nebo Další 27">
            <a:hlinkClick r:id="rId24" action="ppaction://hlinksldjump" highlightClick="1"/>
          </p:cNvPr>
          <p:cNvSpPr/>
          <p:nvPr/>
        </p:nvSpPr>
        <p:spPr>
          <a:xfrm>
            <a:off x="7412182" y="3921015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lačítko akce: Dopředu nebo Další 28">
            <a:hlinkClick r:id="rId25" action="ppaction://hlinksldjump" highlightClick="1"/>
          </p:cNvPr>
          <p:cNvSpPr/>
          <p:nvPr/>
        </p:nvSpPr>
        <p:spPr>
          <a:xfrm>
            <a:off x="7412182" y="472514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lačítko akce: Dopředu nebo Další 29">
            <a:hlinkClick r:id="rId26" action="ppaction://hlinksldjump" highlightClick="1"/>
          </p:cNvPr>
          <p:cNvSpPr/>
          <p:nvPr/>
        </p:nvSpPr>
        <p:spPr>
          <a:xfrm>
            <a:off x="7417590" y="5480217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26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- 30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Která skupina hmyzu má POLOKROVKY?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PLOŠTICE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71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Pojmenuj 4 živočichy mající KROVKY: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MANDELINKY, STŘEVLÍCI, TESAŘÍCI, ROHÁČ, ZLATOHLÁVEK, SLUNÉČKO A DALŠÍ BROUCI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56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- 50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jsou to </a:t>
            </a:r>
            <a:r>
              <a:rPr lang="cs-CZ" dirty="0" err="1" smtClean="0"/>
              <a:t>malpighické</a:t>
            </a:r>
            <a:r>
              <a:rPr lang="cs-CZ" dirty="0" smtClean="0"/>
              <a:t> trubice?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SLOUŽÍ K VYLUČOVÁNÍ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96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OBRÁZKY- 10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1" r="1421"/>
          <a:stretch>
            <a:fillRect/>
          </a:stretch>
        </p:blipFill>
        <p:spPr/>
      </p:pic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1800" dirty="0" smtClean="0">
                <a:solidFill>
                  <a:schemeClr val="tx2"/>
                </a:solidFill>
              </a:rPr>
              <a:t>MANDELINKA BRAMBOROVÁ</a:t>
            </a:r>
            <a:endParaRPr lang="cs-CZ" sz="1800" dirty="0">
              <a:solidFill>
                <a:schemeClr val="tx2"/>
              </a:solidFill>
            </a:endParaRPr>
          </a:p>
        </p:txBody>
      </p:sp>
      <p:sp>
        <p:nvSpPr>
          <p:cNvPr id="6" name="Tlačítko akce: Domů 5">
            <a:hlinkClick r:id="rId3" action="ppaction://hlinksldjump" highlightClick="1"/>
          </p:cNvPr>
          <p:cNvSpPr/>
          <p:nvPr/>
        </p:nvSpPr>
        <p:spPr>
          <a:xfrm>
            <a:off x="4716016" y="5268447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4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OBRÁZKY - 20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75" b="21875"/>
          <a:stretch>
            <a:fillRect/>
          </a:stretch>
        </p:blipFill>
        <p:spPr/>
      </p:pic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1800" dirty="0" smtClean="0">
                <a:solidFill>
                  <a:schemeClr val="tx2"/>
                </a:solidFill>
              </a:rPr>
              <a:t>ROHÁČ OBECNÝ</a:t>
            </a:r>
            <a:endParaRPr lang="cs-CZ" sz="1800" dirty="0">
              <a:solidFill>
                <a:schemeClr val="tx2"/>
              </a:solidFill>
            </a:endParaRPr>
          </a:p>
        </p:txBody>
      </p:sp>
      <p:sp>
        <p:nvSpPr>
          <p:cNvPr id="6" name="Tlačítko akce: Domů 5">
            <a:hlinkClick r:id="rId3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40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OBRÁZKY - 30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>
            <a:fillRect/>
          </a:stretch>
        </p:blipFill>
        <p:spPr/>
      </p:pic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1800" dirty="0" smtClean="0">
                <a:solidFill>
                  <a:schemeClr val="tx2"/>
                </a:solidFill>
              </a:rPr>
              <a:t>KRTONOŽKA OBECNÁ</a:t>
            </a:r>
            <a:endParaRPr lang="cs-CZ" sz="1800" dirty="0">
              <a:solidFill>
                <a:schemeClr val="tx2"/>
              </a:solidFill>
            </a:endParaRPr>
          </a:p>
        </p:txBody>
      </p:sp>
      <p:sp>
        <p:nvSpPr>
          <p:cNvPr id="6" name="Tlačítko akce: Domů 5">
            <a:hlinkClick r:id="rId3" action="ppaction://hlinksldjump" highlightClick="1"/>
          </p:cNvPr>
          <p:cNvSpPr/>
          <p:nvPr/>
        </p:nvSpPr>
        <p:spPr>
          <a:xfrm>
            <a:off x="4067944" y="5293033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30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OBRÁZKY - 40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57" b="21957"/>
          <a:stretch>
            <a:fillRect/>
          </a:stretch>
        </p:blipFill>
        <p:spPr>
          <a:xfrm>
            <a:off x="1835697" y="1412776"/>
            <a:ext cx="4128459" cy="3096344"/>
          </a:xfrm>
        </p:spPr>
      </p:pic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1800" dirty="0" smtClean="0">
                <a:solidFill>
                  <a:schemeClr val="tx2"/>
                </a:solidFill>
              </a:rPr>
              <a:t>RUMĚNICE POSPOLNÁ</a:t>
            </a:r>
            <a:endParaRPr lang="cs-CZ" sz="1800" dirty="0">
              <a:solidFill>
                <a:schemeClr val="tx2"/>
              </a:solidFill>
            </a:endParaRPr>
          </a:p>
        </p:txBody>
      </p:sp>
      <p:sp>
        <p:nvSpPr>
          <p:cNvPr id="6" name="Tlačítko akce: Domů 5">
            <a:hlinkClick r:id="rId3" action="ppaction://hlinksldjump" highlightClick="1"/>
          </p:cNvPr>
          <p:cNvSpPr/>
          <p:nvPr/>
        </p:nvSpPr>
        <p:spPr>
          <a:xfrm>
            <a:off x="4283968" y="530688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25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OBRÁZKY - 50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2" b="7692"/>
          <a:stretch>
            <a:fillRect/>
          </a:stretch>
        </p:blipFill>
        <p:spPr/>
      </p:pic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1800" dirty="0" smtClean="0">
                <a:solidFill>
                  <a:schemeClr val="tx2"/>
                </a:solidFill>
              </a:rPr>
              <a:t>SVIŽNÍK POLNÍ</a:t>
            </a:r>
            <a:endParaRPr lang="cs-CZ" sz="1800" dirty="0">
              <a:solidFill>
                <a:schemeClr val="tx2"/>
              </a:solidFill>
            </a:endParaRPr>
          </a:p>
        </p:txBody>
      </p:sp>
      <p:sp>
        <p:nvSpPr>
          <p:cNvPr id="8" name="Tlačítko akce: Domů 7">
            <a:hlinkClick r:id="rId3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13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hlinkClick r:id="rId2"/>
              </a:rPr>
              <a:t>http://cs.wikipedia.org/wiki/Soubor:Colorado_potato_beetle.jpg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http://cs.wikipedia.org/wiki/Soubor:Lucanus_cervus.jpg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http://cs.wikipedia.org/wiki/Soubor:Mole_cricket02.jpg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http://cs.wikipedia.org/wiki/Soubor:Pyrrhocoris_apterus_(aka).jpg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http://cs.wikipedia.org/wiki/Soubor:Cicindela.campestris.1809.jpg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045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TĚLA - 10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kterých částí se skládá tělo hmyzu?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HLAVA, HRUĎ A ZADEČEK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15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TĚLA - 20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 má hmyz očí?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1 PÁR SLOŽENÝCH OČÍ A AŽ 4 JEDNODUCHÁ OČKA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9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TĚLA - 30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Popiš, co vidíme na hrudi u hmyzu?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2 PÁRY KŘÍDEL, 3 PÁRY ČLÁNKOVANÝCH KONČETIN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60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TĚLA - 40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4 typy ústního ústrojí u hmyzu: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LÍZACÍ, KOUSACÍ, SACÍ, BODAVĚ SACÍ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57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TĚLA - 50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kterých částí se skládá trávicí soustava: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ÚSTNÍ ÚSTROJÍ, HLTAN, JÍCEN, ŽALUDEK, STŘEVO, ŘITNÍ OTVOR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69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PROMĚNA NEDOKONALÁ - 10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nazývá živočich žijící v koupelnách, skladech, nemá křídla, požírá odpadky, je aktivní v noci, velikost 1 cm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2"/>
                </a:solidFill>
              </a:rPr>
              <a:t>RYBENKA DOMÁCÍ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08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PROMĚNA NEDOKONALÁ - 20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se živí mšice?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2"/>
                </a:solidFill>
              </a:rPr>
              <a:t>SAJÍ ROSTLINNÉ ŠŤÁVY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707904" y="5301208"/>
            <a:ext cx="1512168" cy="12961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137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484</Words>
  <Application>Microsoft Office PowerPoint</Application>
  <PresentationFormat>Předvádění na obrazovce (4:3)</PresentationFormat>
  <Paragraphs>168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Motiv systému Office</vt:lpstr>
      <vt:lpstr>RISKUJ  HMYZ</vt:lpstr>
      <vt:lpstr>Prezentace aplikace PowerPoint</vt:lpstr>
      <vt:lpstr>STAVBA TĚLA - 10</vt:lpstr>
      <vt:lpstr>STAVBA TĚLA - 20</vt:lpstr>
      <vt:lpstr>STAVBA TĚLA - 30</vt:lpstr>
      <vt:lpstr>STAVBA TĚLA - 40</vt:lpstr>
      <vt:lpstr>STAVBA TĚLA - 50</vt:lpstr>
      <vt:lpstr>PROMĚNA NEDOKONALÁ - 10</vt:lpstr>
      <vt:lpstr>PROMĚNA NEDOKONALÁ - 20</vt:lpstr>
      <vt:lpstr>PROMĚNA NEDOKONALÁ - 30</vt:lpstr>
      <vt:lpstr>PROMĚNA NEDOKONALÁ - 40</vt:lpstr>
      <vt:lpstr>PROMĚNA NEDOKONALÁ - 50</vt:lpstr>
      <vt:lpstr>PROMĚNA DOKONALÁ -10</vt:lpstr>
      <vt:lpstr>PROMĚNA DOKONALÁ -20</vt:lpstr>
      <vt:lpstr>PROMĚNA DOKONALÁ -30</vt:lpstr>
      <vt:lpstr>PROMĚNA DOKONALÁ -40</vt:lpstr>
      <vt:lpstr>PROMĚNA DOKONALÁ -50</vt:lpstr>
      <vt:lpstr>POJMY - 10</vt:lpstr>
      <vt:lpstr>POJMY - 20</vt:lpstr>
      <vt:lpstr>POJMY - 30</vt:lpstr>
      <vt:lpstr>POJMY - 40</vt:lpstr>
      <vt:lpstr>POJMY - 50</vt:lpstr>
      <vt:lpstr>OBRÁZKY- 10</vt:lpstr>
      <vt:lpstr>OBRÁZKY - 20</vt:lpstr>
      <vt:lpstr>OBRÁZKY - 30</vt:lpstr>
      <vt:lpstr>OBRÁZKY - 40</vt:lpstr>
      <vt:lpstr>OBRÁZKY - 50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RISKUJ  HMYZ</dc:title>
  <dc:creator>Šimková Marie</dc:creator>
  <cp:lastModifiedBy>Šimková Marie</cp:lastModifiedBy>
  <cp:revision>11</cp:revision>
  <dcterms:created xsi:type="dcterms:W3CDTF">2012-04-28T14:06:59Z</dcterms:created>
  <dcterms:modified xsi:type="dcterms:W3CDTF">2012-04-28T17:12:30Z</dcterms:modified>
</cp:coreProperties>
</file>