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EDD05B-6F5C-4247-B054-A07E0BF71EC9}" type="datetimeFigureOut">
              <a:rPr lang="cs-CZ" smtClean="0"/>
              <a:t>23.5.2012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C61EAA-77EE-46FF-8FD2-828BB5DE2B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EDD05B-6F5C-4247-B054-A07E0BF71EC9}" type="datetimeFigureOut">
              <a:rPr lang="cs-CZ" smtClean="0"/>
              <a:t>23.5.2012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C61EAA-77EE-46FF-8FD2-828BB5DE2B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EDD05B-6F5C-4247-B054-A07E0BF71EC9}" type="datetimeFigureOut">
              <a:rPr lang="cs-CZ" smtClean="0"/>
              <a:t>23.5.2012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C61EAA-77EE-46FF-8FD2-828BB5DE2B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EDD05B-6F5C-4247-B054-A07E0BF71EC9}" type="datetimeFigureOut">
              <a:rPr lang="cs-CZ" smtClean="0"/>
              <a:t>23.5.2012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C61EAA-77EE-46FF-8FD2-828BB5DE2B4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EDD05B-6F5C-4247-B054-A07E0BF71EC9}" type="datetimeFigureOut">
              <a:rPr lang="cs-CZ" smtClean="0"/>
              <a:t>23.5.2012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C61EAA-77EE-46FF-8FD2-828BB5DE2B4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EDD05B-6F5C-4247-B054-A07E0BF71EC9}" type="datetimeFigureOut">
              <a:rPr lang="cs-CZ" smtClean="0"/>
              <a:t>23.5.2012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C61EAA-77EE-46FF-8FD2-828BB5DE2B4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EDD05B-6F5C-4247-B054-A07E0BF71EC9}" type="datetimeFigureOut">
              <a:rPr lang="cs-CZ" smtClean="0"/>
              <a:t>23.5.2012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C61EAA-77EE-46FF-8FD2-828BB5DE2B4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EDD05B-6F5C-4247-B054-A07E0BF71EC9}" type="datetimeFigureOut">
              <a:rPr lang="cs-CZ" smtClean="0"/>
              <a:t>23.5.2012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C61EAA-77EE-46FF-8FD2-828BB5DE2B4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EDD05B-6F5C-4247-B054-A07E0BF71EC9}" type="datetimeFigureOut">
              <a:rPr lang="cs-CZ" smtClean="0"/>
              <a:t>23.5.2012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C61EAA-77EE-46FF-8FD2-828BB5DE2B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5EDD05B-6F5C-4247-B054-A07E0BF71EC9}" type="datetimeFigureOut">
              <a:rPr lang="cs-CZ" smtClean="0"/>
              <a:t>23.5.2012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C61EAA-77EE-46FF-8FD2-828BB5DE2B4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EDD05B-6F5C-4247-B054-A07E0BF71EC9}" type="datetimeFigureOut">
              <a:rPr lang="cs-CZ" smtClean="0"/>
              <a:t>23.5.2012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9C61EAA-77EE-46FF-8FD2-828BB5DE2B4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5EDD05B-6F5C-4247-B054-A07E0BF71EC9}" type="datetimeFigureOut">
              <a:rPr lang="cs-CZ" smtClean="0"/>
              <a:t>23.5.2012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9C61EAA-77EE-46FF-8FD2-828BB5DE2B4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RISKUJ - HORMONY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Marie Šimková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605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Pojmenuj žlázu s vnitřní sekrecí, produkující hormon adrenalin: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Dřeň nadledvin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ŽLÁZY - 3000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73216"/>
            <a:ext cx="1224136" cy="10081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7600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Spouštěcí hormon, růstový hormon a prolaktin produkuje: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Hypofýza (podvěsek mozkový)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ŽLÁZY - 4000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73216"/>
            <a:ext cx="1224136" cy="10081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139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Která žláza produkuje hormony ovlivňující rychlost látkové přeměny, tělesný i duševní vývoj jedince a hormon snižující hladinu vápníku v krvi?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Štítná žláza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ŽLÁZY - 5000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73216"/>
            <a:ext cx="1224136" cy="10081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992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Co je to cukrovka?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Nemoc poruchy funkce hormonu inzulinu.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NEMOCI - 1000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73216"/>
            <a:ext cx="1224136" cy="10081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59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gigantismus?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Jde o nadměrný vzrůst, jde o poruchu funkce růstového hormonu.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NEMOCI - 2000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73216"/>
            <a:ext cx="1224136" cy="10081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74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žen se někdy objevují znaky mužů (nadměrné ochlupení, knírek…) jde o vyšší hladinu hormonu: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Testosteronu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NEMOCI - 3000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73216"/>
            <a:ext cx="1224136" cy="10081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588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Poruchy spánku může způsobovat špatná funkce hormonu: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Melatonin (šišinka)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NEMOCI - 4000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73216"/>
            <a:ext cx="1224136" cy="10081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043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správný průběh a udržení těhotenství je důležitý hormon: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Progesteron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NEMOCI - 5000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73216"/>
            <a:ext cx="1224136" cy="10081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73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se nazývají látky vznikající činností žláz s vnitřní sekrecí?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Hormony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- 1000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73216"/>
            <a:ext cx="1224136" cy="10081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3031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hypofýza?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Podvěsek mozkový, je pod mezimozkem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- 2000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73216"/>
            <a:ext cx="1224136" cy="10081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082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014212"/>
              </p:ext>
            </p:extLst>
          </p:nvPr>
        </p:nvGraphicFramePr>
        <p:xfrm>
          <a:off x="1187624" y="1052738"/>
          <a:ext cx="6840760" cy="4896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190"/>
                <a:gridCol w="1710190"/>
                <a:gridCol w="1710190"/>
                <a:gridCol w="1710190"/>
              </a:tblGrid>
              <a:tr h="816090">
                <a:tc>
                  <a:txBody>
                    <a:bodyPr/>
                    <a:lstStyle/>
                    <a:p>
                      <a:r>
                        <a:rPr lang="cs-CZ" dirty="0" smtClean="0"/>
                        <a:t>FUNKCE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ŽLÁZY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NEMOCI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POJMY</a:t>
                      </a:r>
                      <a:endParaRPr lang="cs-CZ" dirty="0"/>
                    </a:p>
                  </a:txBody>
                  <a:tcPr anchor="ctr"/>
                </a:tc>
              </a:tr>
              <a:tr h="816090">
                <a:tc>
                  <a:txBody>
                    <a:bodyPr/>
                    <a:lstStyle/>
                    <a:p>
                      <a:r>
                        <a:rPr lang="cs-CZ" dirty="0" smtClean="0"/>
                        <a:t>1000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1000</a:t>
                      </a:r>
                      <a:endParaRPr lang="cs-CZ" dirty="0"/>
                    </a:p>
                  </a:txBody>
                  <a:tcPr anchor="ctr"/>
                </a:tc>
              </a:tr>
              <a:tr h="816090">
                <a:tc>
                  <a:txBody>
                    <a:bodyPr/>
                    <a:lstStyle/>
                    <a:p>
                      <a:r>
                        <a:rPr lang="cs-CZ" dirty="0" smtClean="0"/>
                        <a:t>2000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2000</a:t>
                      </a:r>
                      <a:endParaRPr lang="cs-CZ" dirty="0"/>
                    </a:p>
                  </a:txBody>
                  <a:tcPr anchor="ctr"/>
                </a:tc>
              </a:tr>
              <a:tr h="816090">
                <a:tc>
                  <a:txBody>
                    <a:bodyPr/>
                    <a:lstStyle/>
                    <a:p>
                      <a:r>
                        <a:rPr lang="cs-CZ" dirty="0" smtClean="0"/>
                        <a:t>3000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3000</a:t>
                      </a:r>
                      <a:endParaRPr lang="cs-CZ" dirty="0"/>
                    </a:p>
                  </a:txBody>
                  <a:tcPr anchor="ctr"/>
                </a:tc>
              </a:tr>
              <a:tr h="816090">
                <a:tc>
                  <a:txBody>
                    <a:bodyPr/>
                    <a:lstStyle/>
                    <a:p>
                      <a:r>
                        <a:rPr lang="cs-CZ" dirty="0" smtClean="0"/>
                        <a:t>4000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4000</a:t>
                      </a:r>
                      <a:endParaRPr lang="cs-CZ" dirty="0"/>
                    </a:p>
                  </a:txBody>
                  <a:tcPr anchor="ctr"/>
                </a:tc>
              </a:tr>
              <a:tr h="816090">
                <a:tc>
                  <a:txBody>
                    <a:bodyPr/>
                    <a:lstStyle/>
                    <a:p>
                      <a:r>
                        <a:rPr lang="cs-CZ" dirty="0" smtClean="0"/>
                        <a:t>5000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5000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lačítko akce: Dopředu nebo Další 4">
            <a:hlinkClick r:id="rId2" action="ppaction://hlinksldjump" highlightClick="1"/>
          </p:cNvPr>
          <p:cNvSpPr/>
          <p:nvPr/>
        </p:nvSpPr>
        <p:spPr>
          <a:xfrm>
            <a:off x="2044672" y="2132856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rId3" action="ppaction://hlinksldjump" highlightClick="1"/>
          </p:cNvPr>
          <p:cNvSpPr/>
          <p:nvPr/>
        </p:nvSpPr>
        <p:spPr>
          <a:xfrm>
            <a:off x="2044672" y="2924944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Dopředu nebo Další 6">
            <a:hlinkClick r:id="rId4" action="ppaction://hlinksldjump" highlightClick="1"/>
          </p:cNvPr>
          <p:cNvSpPr/>
          <p:nvPr/>
        </p:nvSpPr>
        <p:spPr>
          <a:xfrm>
            <a:off x="2044672" y="3717032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Dopředu nebo Další 7">
            <a:hlinkClick r:id="rId5" action="ppaction://hlinksldjump" highlightClick="1"/>
          </p:cNvPr>
          <p:cNvSpPr/>
          <p:nvPr/>
        </p:nvSpPr>
        <p:spPr>
          <a:xfrm>
            <a:off x="2060104" y="4581128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Dopředu nebo Další 8">
            <a:hlinkClick r:id="rId6" action="ppaction://hlinksldjump" highlightClick="1"/>
          </p:cNvPr>
          <p:cNvSpPr/>
          <p:nvPr/>
        </p:nvSpPr>
        <p:spPr>
          <a:xfrm>
            <a:off x="2060104" y="5373216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lačítko akce: Dopředu nebo Další 9">
            <a:hlinkClick r:id="rId7" action="ppaction://hlinksldjump" highlightClick="1"/>
          </p:cNvPr>
          <p:cNvSpPr/>
          <p:nvPr/>
        </p:nvSpPr>
        <p:spPr>
          <a:xfrm>
            <a:off x="3818321" y="2132856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lačítko akce: Dopředu nebo Další 10">
            <a:hlinkClick r:id="rId8" action="ppaction://hlinksldjump" highlightClick="1"/>
          </p:cNvPr>
          <p:cNvSpPr/>
          <p:nvPr/>
        </p:nvSpPr>
        <p:spPr>
          <a:xfrm>
            <a:off x="3779912" y="2924944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lačítko akce: Dopředu nebo Další 11">
            <a:hlinkClick r:id="rId9" action="ppaction://hlinksldjump" highlightClick="1"/>
          </p:cNvPr>
          <p:cNvSpPr/>
          <p:nvPr/>
        </p:nvSpPr>
        <p:spPr>
          <a:xfrm>
            <a:off x="3779912" y="3717032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lačítko akce: Dopředu nebo Další 12">
            <a:hlinkClick r:id="rId10" action="ppaction://hlinksldjump" highlightClick="1"/>
          </p:cNvPr>
          <p:cNvSpPr/>
          <p:nvPr/>
        </p:nvSpPr>
        <p:spPr>
          <a:xfrm>
            <a:off x="3818321" y="4581128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lačítko akce: Dopředu nebo Další 13">
            <a:hlinkClick r:id="rId11" action="ppaction://hlinksldjump" highlightClick="1"/>
          </p:cNvPr>
          <p:cNvSpPr/>
          <p:nvPr/>
        </p:nvSpPr>
        <p:spPr>
          <a:xfrm>
            <a:off x="3818321" y="5373216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lačítko akce: Dopředu nebo Další 14">
            <a:hlinkClick r:id="rId12" action="ppaction://hlinksldjump" highlightClick="1"/>
          </p:cNvPr>
          <p:cNvSpPr/>
          <p:nvPr/>
        </p:nvSpPr>
        <p:spPr>
          <a:xfrm>
            <a:off x="5436096" y="2132856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lačítko akce: Dopředu nebo Další 15">
            <a:hlinkClick r:id="rId13" action="ppaction://hlinksldjump" highlightClick="1"/>
          </p:cNvPr>
          <p:cNvSpPr/>
          <p:nvPr/>
        </p:nvSpPr>
        <p:spPr>
          <a:xfrm>
            <a:off x="5446796" y="2924944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lačítko akce: Dopředu nebo Další 16">
            <a:hlinkClick r:id="rId14" action="ppaction://hlinksldjump" highlightClick="1"/>
          </p:cNvPr>
          <p:cNvSpPr/>
          <p:nvPr/>
        </p:nvSpPr>
        <p:spPr>
          <a:xfrm>
            <a:off x="5503667" y="3717032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lačítko akce: Dopředu nebo Další 17">
            <a:hlinkClick r:id="rId15" action="ppaction://hlinksldjump" highlightClick="1"/>
          </p:cNvPr>
          <p:cNvSpPr/>
          <p:nvPr/>
        </p:nvSpPr>
        <p:spPr>
          <a:xfrm>
            <a:off x="5486783" y="4581128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lačítko akce: Dopředu nebo Další 18">
            <a:hlinkClick r:id="rId16" action="ppaction://hlinksldjump" highlightClick="1"/>
          </p:cNvPr>
          <p:cNvSpPr/>
          <p:nvPr/>
        </p:nvSpPr>
        <p:spPr>
          <a:xfrm>
            <a:off x="5512915" y="5373216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lačítko akce: Dopředu nebo Další 19">
            <a:hlinkClick r:id="rId17" action="ppaction://hlinksldjump" highlightClick="1"/>
          </p:cNvPr>
          <p:cNvSpPr/>
          <p:nvPr/>
        </p:nvSpPr>
        <p:spPr>
          <a:xfrm>
            <a:off x="7164288" y="2132856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lačítko akce: Dopředu nebo Další 20">
            <a:hlinkClick r:id="rId18" action="ppaction://hlinksldjump" highlightClick="1"/>
          </p:cNvPr>
          <p:cNvSpPr/>
          <p:nvPr/>
        </p:nvSpPr>
        <p:spPr>
          <a:xfrm>
            <a:off x="7164288" y="2957380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lačítko akce: Dopředu nebo Další 21">
            <a:hlinkClick r:id="rId19" action="ppaction://hlinksldjump" highlightClick="1"/>
          </p:cNvPr>
          <p:cNvSpPr/>
          <p:nvPr/>
        </p:nvSpPr>
        <p:spPr>
          <a:xfrm>
            <a:off x="7176565" y="3717032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3" name="Tlačítko akce: Dopředu nebo Další 22">
            <a:hlinkClick r:id="rId20" action="ppaction://hlinksldjump" highlightClick="1"/>
          </p:cNvPr>
          <p:cNvSpPr/>
          <p:nvPr/>
        </p:nvSpPr>
        <p:spPr>
          <a:xfrm>
            <a:off x="7202697" y="4497257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lačítko akce: Dopředu nebo Další 23">
            <a:hlinkClick r:id="rId21" action="ppaction://hlinksldjump" highlightClick="1"/>
          </p:cNvPr>
          <p:cNvSpPr/>
          <p:nvPr/>
        </p:nvSpPr>
        <p:spPr>
          <a:xfrm>
            <a:off x="7241106" y="5373216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5816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Vysvětli pojem pohlavní žlázy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Mužské jsou varlata, ženské vaječníky, produkují hormony a pohlavní buňky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- 3000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73216"/>
            <a:ext cx="1224136" cy="10081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622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struma?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Při poruše štítné žlázy dochází k jejímu zvětšení a toto se nazývá struma ( je </a:t>
            </a:r>
            <a:r>
              <a:rPr lang="cs-CZ" dirty="0" smtClean="0"/>
              <a:t>viditelná </a:t>
            </a:r>
            <a:r>
              <a:rPr lang="cs-CZ" dirty="0" smtClean="0"/>
              <a:t>na krku)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- 4000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73216"/>
            <a:ext cx="1224136" cy="10081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0131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5 žláz s vnitřní sekrecí: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Hypofýza, šišinka, štítná žláza, </a:t>
            </a:r>
            <a:r>
              <a:rPr lang="cs-CZ" dirty="0" err="1" smtClean="0"/>
              <a:t>příštitná</a:t>
            </a:r>
            <a:r>
              <a:rPr lang="cs-CZ" dirty="0" smtClean="0"/>
              <a:t> tělíska, brzlík, nadledviny, ostrůvky slinivky břišní, pohlavní žlázy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- 5000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73216"/>
            <a:ext cx="1224136" cy="10081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55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- 1000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Který hormon zajišťuje hospodaření s cukrem?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Inzulín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73216"/>
            <a:ext cx="1224136" cy="10081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495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se nazývá hormon ovlivňující vývoj mužských pohlavních orgánů a znaků?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Testosteron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- 2000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73216"/>
            <a:ext cx="1224136" cy="10081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637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Který hormon ovlivňuje vývoj ženských pohlavních znaků?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Estrogen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- 3000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73216"/>
            <a:ext cx="1224136" cy="10081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007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Hormon projevující se při stresu a zátěži, zrychluje dýchání, činnost oběhové soustavy, zvyšuje napětí svalů se nazývá: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Adrenalin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- 4000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73216"/>
            <a:ext cx="1224136" cy="10081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335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Udržení stálé hladiny </a:t>
            </a:r>
            <a:r>
              <a:rPr lang="cs-CZ" dirty="0" smtClean="0"/>
              <a:t>vápníku </a:t>
            </a:r>
            <a:r>
              <a:rPr lang="cs-CZ" dirty="0" smtClean="0"/>
              <a:t>a fosforu v krvi zajišťuje 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Parathormon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 - 5000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73216"/>
            <a:ext cx="1224136" cy="10081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848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Která žláza produkuje testosteron?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Varlata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ŽLÁZY -1000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73216"/>
            <a:ext cx="1224136" cy="10081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89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Která žláza s vnitřní sekrecí produkuje inzulín?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Ostrůvky slinivky břišní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ŽLÁZY - 2000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73216"/>
            <a:ext cx="1224136" cy="10081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332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79</TotalTime>
  <Words>384</Words>
  <Application>Microsoft Office PowerPoint</Application>
  <PresentationFormat>Předvádění na obrazovce (4:3)</PresentationFormat>
  <Paragraphs>147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Shluk</vt:lpstr>
      <vt:lpstr>RISKUJ - HORMONY</vt:lpstr>
      <vt:lpstr>Prezentace aplikace PowerPoint</vt:lpstr>
      <vt:lpstr>Funkce - 1000</vt:lpstr>
      <vt:lpstr>FUNKCE - 2000</vt:lpstr>
      <vt:lpstr>FUNKCE - 3000</vt:lpstr>
      <vt:lpstr>FUNKCE - 4000</vt:lpstr>
      <vt:lpstr>FUNKCE  - 5000</vt:lpstr>
      <vt:lpstr>ŽLÁZY -1000</vt:lpstr>
      <vt:lpstr>ŽLÁZY - 2000</vt:lpstr>
      <vt:lpstr>ŽLÁZY - 3000</vt:lpstr>
      <vt:lpstr>ŽLÁZY - 4000</vt:lpstr>
      <vt:lpstr>ŽLÁZY - 5000</vt:lpstr>
      <vt:lpstr>NEMOCI - 1000</vt:lpstr>
      <vt:lpstr>NEMOCI - 2000</vt:lpstr>
      <vt:lpstr>NEMOCI - 3000</vt:lpstr>
      <vt:lpstr>NEMOCI - 4000</vt:lpstr>
      <vt:lpstr>NEMOCI - 5000</vt:lpstr>
      <vt:lpstr>POJMY - 1000</vt:lpstr>
      <vt:lpstr>POJMY - 2000</vt:lpstr>
      <vt:lpstr>POJMY - 3000</vt:lpstr>
      <vt:lpstr>POJMY - 4000</vt:lpstr>
      <vt:lpstr>POJMY - 5000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RISKUJ - HORMONY</dc:title>
  <dc:creator>Šimková Marie</dc:creator>
  <cp:lastModifiedBy>Šimková Marie</cp:lastModifiedBy>
  <cp:revision>9</cp:revision>
  <dcterms:created xsi:type="dcterms:W3CDTF">2012-04-19T08:28:23Z</dcterms:created>
  <dcterms:modified xsi:type="dcterms:W3CDTF">2012-05-23T12:19:51Z</dcterms:modified>
</cp:coreProperties>
</file>