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4" r:id="rId14"/>
    <p:sldId id="285" r:id="rId15"/>
    <p:sldId id="286" r:id="rId16"/>
    <p:sldId id="287" r:id="rId17"/>
    <p:sldId id="288" r:id="rId18"/>
    <p:sldId id="268" r:id="rId19"/>
    <p:sldId id="269" r:id="rId20"/>
    <p:sldId id="270" r:id="rId21"/>
    <p:sldId id="271" r:id="rId22"/>
    <p:sldId id="272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5320-7D72-464C-A14D-4443AAAD4BCF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8888-033D-46BD-AD8B-9D72649DB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274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5320-7D72-464C-A14D-4443AAAD4BCF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8888-033D-46BD-AD8B-9D72649DB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624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5320-7D72-464C-A14D-4443AAAD4BCF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8888-033D-46BD-AD8B-9D72649DB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918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5320-7D72-464C-A14D-4443AAAD4BCF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8888-033D-46BD-AD8B-9D72649DB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61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5320-7D72-464C-A14D-4443AAAD4BCF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8888-033D-46BD-AD8B-9D72649DB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106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5320-7D72-464C-A14D-4443AAAD4BCF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8888-033D-46BD-AD8B-9D72649DB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35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5320-7D72-464C-A14D-4443AAAD4BCF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8888-033D-46BD-AD8B-9D72649DB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420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5320-7D72-464C-A14D-4443AAAD4BCF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8888-033D-46BD-AD8B-9D72649DB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24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5320-7D72-464C-A14D-4443AAAD4BCF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8888-033D-46BD-AD8B-9D72649DB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384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5320-7D72-464C-A14D-4443AAAD4BCF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8888-033D-46BD-AD8B-9D72649DB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009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5320-7D72-464C-A14D-4443AAAD4BCF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8888-033D-46BD-AD8B-9D72649DB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77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A5320-7D72-464C-A14D-4443AAAD4BCF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48888-033D-46BD-AD8B-9D72649DB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80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slide" Target="slide2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RISKUJ -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Marie Šimková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29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TRÁVENÍ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3 trávicí enzymy a urči, kde působí: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Ptyalin (ústa), pepsin (žaludek), </a:t>
            </a:r>
            <a:r>
              <a:rPr lang="cs-CZ" dirty="0" err="1" smtClean="0"/>
              <a:t>tripsin</a:t>
            </a:r>
            <a:r>
              <a:rPr lang="cs-CZ" dirty="0" smtClean="0"/>
              <a:t> (tenké střevo)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4452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06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TRÁVENÍ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stavbu zubu: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Sklovina, zubovina, zubní dřeň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4452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54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TRÁVENÍ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 typy a počet zubů v horní čelisti u dospělého člověka: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4 řezáky</a:t>
            </a:r>
            <a:r>
              <a:rPr lang="cs-CZ" dirty="0" smtClean="0"/>
              <a:t>, 2 špičáky, 4 třenové zuby, 6 stoliček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4452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32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NEMOCI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Vysvětli pojem kapénková infekce: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Kapénkovou infekcí se přenáší drobné mikroorganismy způsobující např. rýmu. K přenosu dojde kýchnutím, smrkáním </a:t>
            </a:r>
            <a:r>
              <a:rPr lang="cs-CZ" dirty="0" smtClean="0"/>
              <a:t>apod.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4452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08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NEMOCI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způsobuje zubní kaz?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Bakterie, špatná hygiena zubů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4452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96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NEMOCI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tuberkulóza: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Je to bakteriální onemocnění plic, je infekční</a:t>
            </a:r>
          </a:p>
          <a:p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4452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43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NEMOCI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Paradontóza je: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Onemocnění zubů, napadá dásně a dochází k vypadávání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076328" y="55976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15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NEMOCI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5 běžných nemocí napadající dýchací soustavu: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Rýma, angína, chřipka, kašel, zápal plic, rakovina plic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076328" y="55976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71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vitální kapacita plic: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Je to množství vzduchu, které pojmou </a:t>
            </a:r>
            <a:r>
              <a:rPr lang="cs-CZ" smtClean="0"/>
              <a:t>plíce </a:t>
            </a:r>
            <a:r>
              <a:rPr lang="cs-CZ" smtClean="0"/>
              <a:t>   (</a:t>
            </a:r>
            <a:r>
              <a:rPr lang="cs-CZ" dirty="0" smtClean="0"/>
              <a:t>2 až 5 l)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4452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429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Vysvětli pojem metabolismus: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Jde o přeměnu látek a energií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4452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84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165895"/>
              </p:ext>
            </p:extLst>
          </p:nvPr>
        </p:nvGraphicFramePr>
        <p:xfrm>
          <a:off x="899594" y="1052734"/>
          <a:ext cx="7488830" cy="49685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97766"/>
                <a:gridCol w="1497766"/>
                <a:gridCol w="1497766"/>
                <a:gridCol w="1497766"/>
                <a:gridCol w="1497766"/>
              </a:tblGrid>
              <a:tr h="828092">
                <a:tc>
                  <a:txBody>
                    <a:bodyPr/>
                    <a:lstStyle/>
                    <a:p>
                      <a:r>
                        <a:rPr lang="cs-CZ" dirty="0" smtClean="0"/>
                        <a:t>DÝCHÁNÍ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TRÁVENÍ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NEMOCI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POJMY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ZAJÍMAVOSTI</a:t>
                      </a:r>
                      <a:endParaRPr lang="cs-CZ" dirty="0"/>
                    </a:p>
                  </a:txBody>
                  <a:tcPr anchor="ctr"/>
                </a:tc>
              </a:tr>
              <a:tr h="828092"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</a:tr>
              <a:tr h="828092"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</a:tr>
              <a:tr h="828092"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</a:tr>
              <a:tr h="828092"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</a:tr>
              <a:tr h="828092"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lačítko akce: Dopředu nebo Další 1">
            <a:hlinkClick r:id="rId2" action="ppaction://hlinksldjump" highlightClick="1"/>
          </p:cNvPr>
          <p:cNvSpPr/>
          <p:nvPr/>
        </p:nvSpPr>
        <p:spPr>
          <a:xfrm>
            <a:off x="1475656" y="220486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rId3" action="ppaction://hlinksldjump" highlightClick="1"/>
          </p:cNvPr>
          <p:cNvSpPr/>
          <p:nvPr/>
        </p:nvSpPr>
        <p:spPr>
          <a:xfrm>
            <a:off x="1499142" y="2992938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rId4" action="ppaction://hlinksldjump" highlightClick="1"/>
          </p:cNvPr>
          <p:cNvSpPr/>
          <p:nvPr/>
        </p:nvSpPr>
        <p:spPr>
          <a:xfrm>
            <a:off x="1499142" y="3789040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Dopředu nebo Další 6">
            <a:hlinkClick r:id="rId5" action="ppaction://hlinksldjump" highlightClick="1"/>
          </p:cNvPr>
          <p:cNvSpPr/>
          <p:nvPr/>
        </p:nvSpPr>
        <p:spPr>
          <a:xfrm>
            <a:off x="1499142" y="4581128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Dopředu nebo Další 7">
            <a:hlinkClick r:id="rId6" action="ppaction://hlinksldjump" highlightClick="1"/>
          </p:cNvPr>
          <p:cNvSpPr/>
          <p:nvPr/>
        </p:nvSpPr>
        <p:spPr>
          <a:xfrm>
            <a:off x="1499142" y="544522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Dopředu nebo Další 8">
            <a:hlinkClick r:id="rId7" action="ppaction://hlinksldjump" highlightClick="1"/>
          </p:cNvPr>
          <p:cNvSpPr/>
          <p:nvPr/>
        </p:nvSpPr>
        <p:spPr>
          <a:xfrm>
            <a:off x="2987824" y="2198471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Dopředu nebo Další 9">
            <a:hlinkClick r:id="rId8" action="ppaction://hlinksldjump" highlightClick="1"/>
          </p:cNvPr>
          <p:cNvSpPr/>
          <p:nvPr/>
        </p:nvSpPr>
        <p:spPr>
          <a:xfrm>
            <a:off x="2987824" y="2992938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lačítko akce: Dopředu nebo Další 10">
            <a:hlinkClick r:id="rId9" action="ppaction://hlinksldjump" highlightClick="1"/>
          </p:cNvPr>
          <p:cNvSpPr/>
          <p:nvPr/>
        </p:nvSpPr>
        <p:spPr>
          <a:xfrm>
            <a:off x="2989071" y="3768793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lačítko akce: Dopředu nebo Další 11">
            <a:hlinkClick r:id="rId10" action="ppaction://hlinksldjump" highlightClick="1"/>
          </p:cNvPr>
          <p:cNvSpPr/>
          <p:nvPr/>
        </p:nvSpPr>
        <p:spPr>
          <a:xfrm>
            <a:off x="3034795" y="4581128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lačítko akce: Dopředu nebo Další 12">
            <a:hlinkClick r:id="rId11" action="ppaction://hlinksldjump" highlightClick="1"/>
          </p:cNvPr>
          <p:cNvSpPr/>
          <p:nvPr/>
        </p:nvSpPr>
        <p:spPr>
          <a:xfrm>
            <a:off x="3034795" y="544522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lačítko akce: Dopředu nebo Další 13">
            <a:hlinkClick r:id="rId12" action="ppaction://hlinksldjump" highlightClick="1"/>
          </p:cNvPr>
          <p:cNvSpPr/>
          <p:nvPr/>
        </p:nvSpPr>
        <p:spPr>
          <a:xfrm>
            <a:off x="4499992" y="220486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lačítko akce: Dopředu nebo Další 14">
            <a:hlinkClick r:id="rId13" action="ppaction://hlinksldjump" highlightClick="1"/>
          </p:cNvPr>
          <p:cNvSpPr/>
          <p:nvPr/>
        </p:nvSpPr>
        <p:spPr>
          <a:xfrm>
            <a:off x="4515094" y="3041041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lačítko akce: Dopředu nebo Další 15">
            <a:hlinkClick r:id="rId14" action="ppaction://hlinksldjump" highlightClick="1"/>
          </p:cNvPr>
          <p:cNvSpPr/>
          <p:nvPr/>
        </p:nvSpPr>
        <p:spPr>
          <a:xfrm>
            <a:off x="4556657" y="3768793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Dopředu nebo Další 16">
            <a:hlinkClick r:id="rId15" action="ppaction://hlinksldjump" highlightClick="1"/>
          </p:cNvPr>
          <p:cNvSpPr/>
          <p:nvPr/>
        </p:nvSpPr>
        <p:spPr>
          <a:xfrm>
            <a:off x="4556657" y="4581128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Dopředu nebo Další 17">
            <a:hlinkClick r:id="rId16" action="ppaction://hlinksldjump" highlightClick="1"/>
          </p:cNvPr>
          <p:cNvSpPr/>
          <p:nvPr/>
        </p:nvSpPr>
        <p:spPr>
          <a:xfrm>
            <a:off x="4556657" y="544522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Dopředu nebo Další 18">
            <a:hlinkClick r:id="rId17" action="ppaction://hlinksldjump" highlightClick="1"/>
          </p:cNvPr>
          <p:cNvSpPr/>
          <p:nvPr/>
        </p:nvSpPr>
        <p:spPr>
          <a:xfrm>
            <a:off x="6012160" y="2198471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Dopředu nebo Další 19">
            <a:hlinkClick r:id="rId18" action="ppaction://hlinksldjump" highlightClick="1"/>
          </p:cNvPr>
          <p:cNvSpPr/>
          <p:nvPr/>
        </p:nvSpPr>
        <p:spPr>
          <a:xfrm>
            <a:off x="6012160" y="302079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Dopředu nebo Další 20">
            <a:hlinkClick r:id="rId19" action="ppaction://hlinksldjump" highlightClick="1"/>
          </p:cNvPr>
          <p:cNvSpPr/>
          <p:nvPr/>
        </p:nvSpPr>
        <p:spPr>
          <a:xfrm>
            <a:off x="6012160" y="3788118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Dopředu nebo Další 21">
            <a:hlinkClick r:id="rId20" action="ppaction://hlinksldjump" highlightClick="1"/>
          </p:cNvPr>
          <p:cNvSpPr/>
          <p:nvPr/>
        </p:nvSpPr>
        <p:spPr>
          <a:xfrm>
            <a:off x="6016321" y="4587667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Dopředu nebo Další 22">
            <a:hlinkClick r:id="rId21" action="ppaction://hlinksldjump" highlightClick="1"/>
          </p:cNvPr>
          <p:cNvSpPr/>
          <p:nvPr/>
        </p:nvSpPr>
        <p:spPr>
          <a:xfrm>
            <a:off x="6031423" y="5424977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Dopředu nebo Další 23">
            <a:hlinkClick r:id="rId22" action="ppaction://hlinksldjump" highlightClick="1"/>
          </p:cNvPr>
          <p:cNvSpPr/>
          <p:nvPr/>
        </p:nvSpPr>
        <p:spPr>
          <a:xfrm>
            <a:off x="7461836" y="2186608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lačítko akce: Dopředu nebo Další 24">
            <a:hlinkClick r:id="rId23" action="ppaction://hlinksldjump" highlightClick="1"/>
          </p:cNvPr>
          <p:cNvSpPr/>
          <p:nvPr/>
        </p:nvSpPr>
        <p:spPr>
          <a:xfrm>
            <a:off x="7461836" y="3015470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lačítko akce: Dopředu nebo Další 25">
            <a:hlinkClick r:id="rId24" action="ppaction://hlinksldjump" highlightClick="1"/>
          </p:cNvPr>
          <p:cNvSpPr/>
          <p:nvPr/>
        </p:nvSpPr>
        <p:spPr>
          <a:xfrm>
            <a:off x="7461836" y="3788118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lačítko akce: Dopředu nebo Další 26">
            <a:hlinkClick r:id="rId25" action="ppaction://hlinksldjump" highlightClick="1"/>
          </p:cNvPr>
          <p:cNvSpPr/>
          <p:nvPr/>
        </p:nvSpPr>
        <p:spPr>
          <a:xfrm>
            <a:off x="7461836" y="4631223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lačítko akce: Dopředu nebo Další 27">
            <a:hlinkClick r:id="rId26" action="ppaction://hlinksldjump" highlightClick="1"/>
          </p:cNvPr>
          <p:cNvSpPr/>
          <p:nvPr/>
        </p:nvSpPr>
        <p:spPr>
          <a:xfrm>
            <a:off x="7476938" y="544522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11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poplicnice?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Je to blána na povrchu plic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4452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6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Kde najdeš alveoly a jaká je jejich funkce?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Alveoly neboli plicní váčky (sklípky), najdeme v plících a dochází v nich k výměně kyslíku za oxid uhličitý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4452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36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jsou to klky a kde je najdeš?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Klky jsou prstovité výběžky sliznice tenkého střeva a dochází v nich ke vstřebávání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4452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477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ZAJÍMAVOSTI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Kolikrát dojde za jednu minutu k nádechu a výdechu?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Průměrně 12-16 x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076328" y="55976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53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ZAJÍMAVOSTI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Kolik se průměrně vymění v plicích vzduchu při jednom nádechu a výdechu?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Asi 0,5l vzduchu</a:t>
            </a:r>
          </a:p>
          <a:p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076328" y="55976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38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ZAJÍMAVOSTI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přenašečem kyslíku v krvi?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Červené krevní barvivo hemoglobin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076328" y="55976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91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ZAJÍMAVOSTI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Kde najdeme v těle k čemu slouží kyselina chlorovodíková?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Je obsažena v žaludku a slouží k natrávení potravy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076328" y="55976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02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ZAJÍMAVOSTI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Které znáš slinné žlázy?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Příušní, podčelistní, podjazykové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4076328" y="55976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78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DÝCHÁNÍ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dýchání?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Je to výměna plynů ( kyslíku a oxidu uhličitého) mezi vnitřním a vnějším prostředím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4452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9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DÝCHÁNÍ 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Čím dýchá žížala?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Dýchá celým povrchem těla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4452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44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DÝCHÁNÍ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 3 živočichy, kteří dýchají žábrami: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Např. ryby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4452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57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DÝCHÁNÍ 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čeho se skládají horní cesty dýchací?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Dutina nosní, nosohltan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4452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79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DÝCHÁNÍ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 části dolních cest dýchacích: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Hrtan, průdušnice, průdušky, průdušinky, plicní sklípky (alveoly)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4452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09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TRÁVENÍ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Kolik zubů má dětský chrup?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20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4452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26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TRÁVENÍ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části trávicí soustavy u člověka: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Ústa, hltan, jícen, žaludek, tenké a tlusté střevo, konečník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445224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25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508</Words>
  <Application>Microsoft Office PowerPoint</Application>
  <PresentationFormat>Předvádění na obrazovce (4:3)</PresentationFormat>
  <Paragraphs>174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systému Office</vt:lpstr>
      <vt:lpstr>RISKUJ - </vt:lpstr>
      <vt:lpstr>Prezentace aplikace PowerPoint</vt:lpstr>
      <vt:lpstr>DÝCHÁNÍ - 100</vt:lpstr>
      <vt:lpstr>DÝCHÁNÍ  - 200</vt:lpstr>
      <vt:lpstr>DÝCHÁNÍ - 300</vt:lpstr>
      <vt:lpstr>DÝCHÁNÍ  - 400</vt:lpstr>
      <vt:lpstr>DÝCHÁNÍ - 500</vt:lpstr>
      <vt:lpstr>TRÁVENÍ - 100</vt:lpstr>
      <vt:lpstr>TRÁVENÍ - 200</vt:lpstr>
      <vt:lpstr>TRÁVENÍ - 300</vt:lpstr>
      <vt:lpstr>TRÁVENÍ - 400</vt:lpstr>
      <vt:lpstr>TRÁVENÍ - 500</vt:lpstr>
      <vt:lpstr>NEMOCI - 100</vt:lpstr>
      <vt:lpstr>NEMOCI - 200</vt:lpstr>
      <vt:lpstr>NEMOCI - 300</vt:lpstr>
      <vt:lpstr>NEMOCI - 400</vt:lpstr>
      <vt:lpstr>NEMOCI - 500</vt:lpstr>
      <vt:lpstr>POJMY - 100</vt:lpstr>
      <vt:lpstr>POJMY - 200</vt:lpstr>
      <vt:lpstr>POJMY - 300</vt:lpstr>
      <vt:lpstr>POJMY - 400</vt:lpstr>
      <vt:lpstr>POJMY - 500</vt:lpstr>
      <vt:lpstr>ZAJÍMAVOSTI - 100</vt:lpstr>
      <vt:lpstr>ZAJÍMAVOSTI - 200</vt:lpstr>
      <vt:lpstr>ZAJÍMAVOSTI - 300</vt:lpstr>
      <vt:lpstr>ZAJÍMAVOSTI - 400</vt:lpstr>
      <vt:lpstr>ZAJÍMAVOSTI - 500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RISKUJ -</dc:title>
  <dc:creator>Šimková Marie</dc:creator>
  <cp:lastModifiedBy>Šimková Marie</cp:lastModifiedBy>
  <cp:revision>16</cp:revision>
  <dcterms:created xsi:type="dcterms:W3CDTF">2012-04-18T08:34:35Z</dcterms:created>
  <dcterms:modified xsi:type="dcterms:W3CDTF">2012-05-22T11:29:13Z</dcterms:modified>
</cp:coreProperties>
</file>