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8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73" r:id="rId14"/>
    <p:sldId id="274" r:id="rId15"/>
    <p:sldId id="266" r:id="rId16"/>
    <p:sldId id="275" r:id="rId17"/>
    <p:sldId id="276" r:id="rId18"/>
    <p:sldId id="267" r:id="rId19"/>
    <p:sldId id="277" r:id="rId20"/>
    <p:sldId id="268" r:id="rId21"/>
    <p:sldId id="279" r:id="rId22"/>
    <p:sldId id="280" r:id="rId23"/>
    <p:sldId id="269" r:id="rId24"/>
    <p:sldId id="281" r:id="rId25"/>
    <p:sldId id="270" r:id="rId26"/>
    <p:sldId id="284" r:id="rId27"/>
    <p:sldId id="271" r:id="rId28"/>
    <p:sldId id="282" r:id="rId29"/>
    <p:sldId id="283" r:id="rId30"/>
    <p:sldId id="285" r:id="rId31"/>
    <p:sldId id="286" r:id="rId32"/>
    <p:sldId id="287" r:id="rId33"/>
    <p:sldId id="289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1AFB4C8-3B3E-4C76-984B-E935ABEE8C54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FFDFA6B-562F-4962-A237-96A4661C0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B4C8-3B3E-4C76-984B-E935ABEE8C54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FA6B-562F-4962-A237-96A4661C0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B4C8-3B3E-4C76-984B-E935ABEE8C54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FA6B-562F-4962-A237-96A4661C0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1AFB4C8-3B3E-4C76-984B-E935ABEE8C54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FA6B-562F-4962-A237-96A4661C0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1AFB4C8-3B3E-4C76-984B-E935ABEE8C54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FFDFA6B-562F-4962-A237-96A4661C025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1AFB4C8-3B3E-4C76-984B-E935ABEE8C54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FDFA6B-562F-4962-A237-96A4661C0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1AFB4C8-3B3E-4C76-984B-E935ABEE8C54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FFDFA6B-562F-4962-A237-96A4661C0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B4C8-3B3E-4C76-984B-E935ABEE8C54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FA6B-562F-4962-A237-96A4661C0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1AFB4C8-3B3E-4C76-984B-E935ABEE8C54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FDFA6B-562F-4962-A237-96A4661C0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1AFB4C8-3B3E-4C76-984B-E935ABEE8C54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FFDFA6B-562F-4962-A237-96A4661C0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1AFB4C8-3B3E-4C76-984B-E935ABEE8C54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FFDFA6B-562F-4962-A237-96A4661C0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1AFB4C8-3B3E-4C76-984B-E935ABEE8C54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FFDFA6B-562F-4962-A237-96A4661C025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Výtvarné umění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Malířství</a:t>
            </a:r>
          </a:p>
          <a:p>
            <a:r>
              <a:rPr lang="cs-CZ" b="1" dirty="0" smtClean="0"/>
              <a:t>Malířské techniky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Kvaš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technika příbuzná akvarelu, pojidlem je také arabská guma, barvy však nejsou průsvitné, ale krycí, protože je do nich přimícháno malé množství běloby.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Kvaš</a:t>
            </a:r>
            <a:endParaRPr lang="cs-CZ" dirty="0"/>
          </a:p>
        </p:txBody>
      </p:sp>
      <p:pic>
        <p:nvPicPr>
          <p:cNvPr id="4" name="Zástupný symbol pro obsah 3" descr="divis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86" r="2086"/>
          <a:stretch>
            <a:fillRect/>
          </a:stretch>
        </p:blipFill>
        <p:spPr/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143000" y="6143644"/>
            <a:ext cx="7333488" cy="409556"/>
          </a:xfrm>
        </p:spPr>
        <p:txBody>
          <a:bodyPr/>
          <a:lstStyle/>
          <a:p>
            <a:r>
              <a:rPr lang="cs-CZ" dirty="0" err="1" smtClean="0"/>
              <a:t>Alén</a:t>
            </a:r>
            <a:r>
              <a:rPr lang="cs-CZ" dirty="0" smtClean="0"/>
              <a:t> Diviš, </a:t>
            </a:r>
            <a:r>
              <a:rPr lang="cs-CZ" dirty="0" err="1" smtClean="0"/>
              <a:t>Noemova</a:t>
            </a:r>
            <a:r>
              <a:rPr lang="cs-CZ" dirty="0" smtClean="0"/>
              <a:t> archa, 1945, </a:t>
            </a:r>
            <a:r>
              <a:rPr lang="cs-CZ" dirty="0" smtClean="0"/>
              <a:t>plátno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Tempera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Užívá jako pojidla směs olejových a vodových pojidel(vaječný žloutek, klih, kasein, emulgovaný vosk).</a:t>
            </a:r>
          </a:p>
          <a:p>
            <a:r>
              <a:rPr lang="cs-CZ" dirty="0" smtClean="0"/>
              <a:t>Jako podklad slouží papír, lepenka, dřevo nebo zeď.</a:t>
            </a:r>
          </a:p>
          <a:p>
            <a:r>
              <a:rPr lang="cs-CZ" dirty="0" smtClean="0"/>
              <a:t>Barevné tóny jsou krycí, lze je nanášet v jemných vrstvách jako v akvarelu i v silnějších pastózních vrstvách jako v olejomalbě.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Tempera</a:t>
            </a:r>
            <a:endParaRPr lang="cs-CZ" dirty="0"/>
          </a:p>
        </p:txBody>
      </p:sp>
      <p:pic>
        <p:nvPicPr>
          <p:cNvPr id="7" name="Zástupný symbol pro obrázek 6" descr="Joyce-temper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8" b="1258"/>
          <a:stretch>
            <a:fillRect/>
          </a:stretch>
        </p:blipFill>
        <p:spPr/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143000" y="6143644"/>
            <a:ext cx="7333488" cy="409556"/>
          </a:xfrm>
        </p:spPr>
        <p:txBody>
          <a:bodyPr/>
          <a:lstStyle/>
          <a:p>
            <a:r>
              <a:rPr lang="cs-CZ" dirty="0" err="1" smtClean="0"/>
              <a:t>Lasson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, Zátiší, tempera na plátně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tempera</a:t>
            </a:r>
            <a:endParaRPr lang="cs-CZ" dirty="0"/>
          </a:p>
        </p:txBody>
      </p:sp>
      <p:pic>
        <p:nvPicPr>
          <p:cNvPr id="5" name="Zástupný symbol pro obrázek 4" descr="Giacomo_Balla-Shape_Noise_Motorcyclist-Tempera_on_Paper-191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44" r="2944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6143644"/>
            <a:ext cx="7333488" cy="409556"/>
          </a:xfrm>
        </p:spPr>
        <p:txBody>
          <a:bodyPr/>
          <a:lstStyle/>
          <a:p>
            <a:r>
              <a:rPr lang="cs-CZ" dirty="0" err="1" smtClean="0"/>
              <a:t>Giacomo</a:t>
            </a:r>
            <a:r>
              <a:rPr lang="cs-CZ" dirty="0" smtClean="0"/>
              <a:t> </a:t>
            </a:r>
            <a:r>
              <a:rPr lang="cs-CZ" dirty="0" err="1" smtClean="0"/>
              <a:t>Balla</a:t>
            </a:r>
            <a:r>
              <a:rPr lang="cs-CZ" dirty="0" smtClean="0"/>
              <a:t>, Nový motor, tempera na papíře, 1913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Olejomalba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Pojidlem barev je lněný nebo makový olej, pro ředění se používá terpentýnového oleje.</a:t>
            </a:r>
          </a:p>
          <a:p>
            <a:r>
              <a:rPr lang="cs-CZ" dirty="0" smtClean="0"/>
              <a:t>Jako podklad slouží plátno, dřevo nebo lepenka, opatřené podkladovým nátěrem(</a:t>
            </a:r>
            <a:r>
              <a:rPr lang="cs-CZ" dirty="0" err="1" smtClean="0"/>
              <a:t>šepsem</a:t>
            </a:r>
            <a:r>
              <a:rPr lang="cs-CZ" dirty="0" smtClean="0"/>
              <a:t>).</a:t>
            </a:r>
          </a:p>
          <a:p>
            <a:r>
              <a:rPr lang="cs-CZ" dirty="0" smtClean="0"/>
              <a:t>Olejomalba umožňuje lazurní, krycí i pastózní barevný nános, přemalby a retuše.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olejomalba</a:t>
            </a:r>
            <a:endParaRPr lang="cs-CZ" dirty="0"/>
          </a:p>
        </p:txBody>
      </p:sp>
      <p:pic>
        <p:nvPicPr>
          <p:cNvPr id="7" name="Zástupný symbol pro obrázek 6" descr="Simacek-Miroslav_obrazy_93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596067" y="373966"/>
            <a:ext cx="4417827" cy="548640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143000" y="6215082"/>
            <a:ext cx="7333488" cy="338118"/>
          </a:xfrm>
        </p:spPr>
        <p:txBody>
          <a:bodyPr/>
          <a:lstStyle/>
          <a:p>
            <a:r>
              <a:rPr lang="cs-CZ" dirty="0" smtClean="0"/>
              <a:t>Miroslav Šimáček, Slabá deprese, olejomalba na plátně, 2007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olejomalba</a:t>
            </a:r>
            <a:endParaRPr lang="cs-CZ" dirty="0"/>
          </a:p>
        </p:txBody>
      </p:sp>
      <p:pic>
        <p:nvPicPr>
          <p:cNvPr id="5" name="Zástupný symbol pro obrázek 4" descr="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01" b="801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6143644"/>
            <a:ext cx="7333488" cy="409556"/>
          </a:xfrm>
        </p:spPr>
        <p:txBody>
          <a:bodyPr/>
          <a:lstStyle/>
          <a:p>
            <a:r>
              <a:rPr lang="cs-CZ" dirty="0" smtClean="0"/>
              <a:t>Jana </a:t>
            </a:r>
            <a:r>
              <a:rPr lang="cs-CZ" dirty="0" err="1" smtClean="0"/>
              <a:t>Amies</a:t>
            </a:r>
            <a:r>
              <a:rPr lang="cs-CZ" dirty="0" smtClean="0"/>
              <a:t>, Masky,1997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Akryl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Akrylové barvy jsou vyrobeny ze směsi pigmentů a syntetické pryskyřice a jsou založeny na vodní bázi, což je jejich hlavní výhodou a předností: jejich technické vlastnosti jsou podobné olejovým barvám, ale k ředění akrylových barev a vymývání štětců potřebujeme jen vodu. Zároveň mají tu vlastnost, že rychleji usychají. Po zaschnutí jsou malby odolné proti vodě a neotírají se. </a:t>
            </a:r>
            <a:endParaRPr lang="cs-CZ" b="1" dirty="0" smtClean="0"/>
          </a:p>
          <a:p>
            <a:r>
              <a:rPr lang="cs-CZ" dirty="0" smtClean="0"/>
              <a:t>Maluje se na silnější papír, ale i na plátno, dřevěné desky, lepenky potažené plátnem atp. - v zásadě tedy na všechno, na čem budou akrylové barvy držet. Většina prodávaných pláten či lepenek už bývá upravena pro malbu akrylem.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344966" cy="34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2849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"/>
              </a:rPr>
              <a:t>  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Nahoru">
            <a:hlinkClick r:id="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52413"/>
            <a:ext cx="142875" cy="1428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344966" cy="34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2849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"/>
              </a:rPr>
              <a:t>  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2" name="Picture 4" descr="Nahoru">
            <a:hlinkClick r:id="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52413"/>
            <a:ext cx="142875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Akryl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143000" y="6072206"/>
            <a:ext cx="7333488" cy="480994"/>
          </a:xfrm>
        </p:spPr>
        <p:txBody>
          <a:bodyPr/>
          <a:lstStyle/>
          <a:p>
            <a:r>
              <a:rPr lang="cs-CZ" dirty="0" smtClean="0"/>
              <a:t>Pavel </a:t>
            </a:r>
            <a:r>
              <a:rPr lang="cs-CZ" dirty="0" err="1" smtClean="0"/>
              <a:t>Hayek</a:t>
            </a:r>
            <a:r>
              <a:rPr lang="cs-CZ" dirty="0" smtClean="0"/>
              <a:t>, Zebry, akryl, plátno, 2007</a:t>
            </a:r>
            <a:endParaRPr lang="cs-CZ" dirty="0"/>
          </a:p>
        </p:txBody>
      </p:sp>
      <p:pic>
        <p:nvPicPr>
          <p:cNvPr id="11" name="Zástupný symbol pro obrázek 10" descr="05_Zebry,%202007,%20akryl,%20platno,%20180%20x%20180%20c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345" b="13345"/>
          <a:stretch>
            <a:fillRect/>
          </a:stretch>
        </p:blipFill>
        <p:spPr>
          <a:xfrm>
            <a:off x="1138237" y="373966"/>
            <a:ext cx="7333488" cy="5483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olejomalba</a:t>
            </a:r>
            <a:endParaRPr lang="cs-CZ" dirty="0"/>
          </a:p>
        </p:txBody>
      </p:sp>
      <p:pic>
        <p:nvPicPr>
          <p:cNvPr id="7" name="Zástupný symbol pro obrázek 6" descr="402px-Mona_Lisa,_by_Leonardo_da_Vinci,_from_C2RMF_retouche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928926" y="285728"/>
            <a:ext cx="3889800" cy="579600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143000" y="6143644"/>
            <a:ext cx="7333488" cy="409556"/>
          </a:xfrm>
        </p:spPr>
        <p:txBody>
          <a:bodyPr/>
          <a:lstStyle/>
          <a:p>
            <a:r>
              <a:rPr lang="cs-CZ" dirty="0" err="1" smtClean="0"/>
              <a:t>Leonardo</a:t>
            </a:r>
            <a:r>
              <a:rPr lang="cs-CZ" dirty="0" smtClean="0"/>
              <a:t> </a:t>
            </a:r>
            <a:r>
              <a:rPr lang="cs-CZ" dirty="0" err="1" smtClean="0"/>
              <a:t>da</a:t>
            </a:r>
            <a:r>
              <a:rPr lang="cs-CZ" dirty="0" smtClean="0"/>
              <a:t> Vinci , </a:t>
            </a:r>
            <a:r>
              <a:rPr lang="cs-CZ" dirty="0" err="1" smtClean="0"/>
              <a:t>Mona</a:t>
            </a:r>
            <a:r>
              <a:rPr lang="cs-CZ" dirty="0" smtClean="0"/>
              <a:t> </a:t>
            </a:r>
            <a:r>
              <a:rPr lang="cs-CZ" dirty="0" err="1" smtClean="0"/>
              <a:t>Lisa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dirty="0" smtClean="0"/>
              <a:t>Monumentální malířské</a:t>
            </a:r>
            <a:r>
              <a:rPr lang="cs-CZ" dirty="0" smtClean="0"/>
              <a:t> </a:t>
            </a:r>
            <a:r>
              <a:rPr lang="cs-CZ" sz="2000" dirty="0" smtClean="0"/>
              <a:t>techniky</a:t>
            </a:r>
            <a:br>
              <a:rPr lang="cs-CZ" sz="2000" dirty="0" smtClean="0"/>
            </a:br>
            <a:r>
              <a:rPr lang="cs-CZ" sz="1600" dirty="0" smtClean="0"/>
              <a:t>monumentální malířství – nástěnná, </a:t>
            </a:r>
            <a:r>
              <a:rPr lang="cs-CZ" sz="1600" dirty="0" err="1" smtClean="0"/>
              <a:t>murální</a:t>
            </a:r>
            <a:r>
              <a:rPr lang="cs-CZ" sz="1600" dirty="0" smtClean="0"/>
              <a:t> malba, malířství spojené s architekturou, malba, která je neodlučitelnou součástí stavby a svými rozměry odpovídá architektonické stěně.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4000" dirty="0" smtClean="0"/>
              <a:t>Freska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italského </a:t>
            </a:r>
            <a:r>
              <a:rPr lang="cs-CZ" i="1" dirty="0" err="1" smtClean="0"/>
              <a:t>al</a:t>
            </a:r>
            <a:r>
              <a:rPr lang="cs-CZ" i="1" dirty="0" smtClean="0"/>
              <a:t> </a:t>
            </a:r>
            <a:r>
              <a:rPr lang="cs-CZ" i="1" dirty="0" err="1" smtClean="0"/>
              <a:t>fresco</a:t>
            </a:r>
            <a:r>
              <a:rPr lang="cs-CZ" i="1" dirty="0" smtClean="0"/>
              <a:t> – </a:t>
            </a:r>
            <a:r>
              <a:rPr lang="cs-CZ" dirty="0" smtClean="0"/>
              <a:t>malba do čerstvého. Nástěnná malba do čerstvé vlhké omítky,jako pojidlo slouží vápno omítky, které při schnutí vytvoří pevnou a nerozpustnou vrstvu. Je nejstálejší malířská technika. </a:t>
            </a:r>
          </a:p>
          <a:p>
            <a:r>
              <a:rPr lang="cs-CZ" dirty="0" smtClean="0"/>
              <a:t>Byla známa již starým Egypťanům,k velké dokonalosti dospěla zejména v renesanční Itálii.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Freska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143000" y="6143644"/>
            <a:ext cx="7333488" cy="409556"/>
          </a:xfrm>
        </p:spPr>
        <p:txBody>
          <a:bodyPr/>
          <a:lstStyle/>
          <a:p>
            <a:r>
              <a:rPr lang="cs-CZ" dirty="0" smtClean="0"/>
              <a:t>Biskup, hrad Zvíkov</a:t>
            </a:r>
            <a:endParaRPr lang="cs-CZ" dirty="0"/>
          </a:p>
        </p:txBody>
      </p:sp>
      <p:pic>
        <p:nvPicPr>
          <p:cNvPr id="9" name="Zástupný symbol pro obrázek 8" descr="Freska_bisku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0" b="1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freska</a:t>
            </a:r>
            <a:endParaRPr lang="cs-CZ" dirty="0"/>
          </a:p>
        </p:txBody>
      </p:sp>
      <p:pic>
        <p:nvPicPr>
          <p:cNvPr id="5" name="Zástupný symbol pro obrázek 4" descr="Petrova_crkva-fres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>
          <a:xfrm>
            <a:off x="1138237" y="373966"/>
            <a:ext cx="7333488" cy="555536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6215082"/>
            <a:ext cx="7333488" cy="338118"/>
          </a:xfrm>
        </p:spPr>
        <p:txBody>
          <a:bodyPr/>
          <a:lstStyle/>
          <a:p>
            <a:r>
              <a:rPr lang="cs-CZ" dirty="0" smtClean="0"/>
              <a:t>Freska sv. Nikolaje, Petrova </a:t>
            </a:r>
            <a:r>
              <a:rPr lang="cs-CZ" dirty="0" err="1" smtClean="0"/>
              <a:t>C</a:t>
            </a:r>
            <a:r>
              <a:rPr lang="cs-CZ" dirty="0" err="1" smtClean="0"/>
              <a:t>rkva</a:t>
            </a:r>
            <a:r>
              <a:rPr lang="cs-CZ" dirty="0" smtClean="0"/>
              <a:t>, Záhřeb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Enkaustika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Enkaustika neboli malování horkým voskem.</a:t>
            </a:r>
          </a:p>
          <a:p>
            <a:r>
              <a:rPr lang="cs-CZ" dirty="0" smtClean="0"/>
              <a:t>Samotný název malířské techniky je odvozen z řeckého slova „</a:t>
            </a:r>
            <a:r>
              <a:rPr lang="cs-CZ" dirty="0" err="1" smtClean="0"/>
              <a:t>enkaió</a:t>
            </a:r>
            <a:r>
              <a:rPr lang="cs-CZ" dirty="0" smtClean="0"/>
              <a:t>“, které v překladu znamená „vypálit“ či „zahřát“. </a:t>
            </a:r>
          </a:p>
          <a:p>
            <a:r>
              <a:rPr lang="cs-CZ" dirty="0" smtClean="0"/>
              <a:t>Nejstarší dochovaná díla tohoto typu jsou římsko-egyptské desky, pocházejí z období před 2500 lety. Tato metoda byla oblíbena i ve středověku, a to především proto, že voskové barvy velice rychle tuhly na podložce.  Na jedné straně se tedy jednalo o techniku rychlou, na druhé však i dosti náročnou na pracovní postup. Kromě uvedené přednosti se umělcům zamlouvala i z dalšího důvodu, optická vlastnost vosku totiž propůjčovala pigmentům hloubku, svítivost a lesk.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Tato stará antická technika malování horkým voskem zažívá v současnosti obrovský boom.</a:t>
            </a:r>
            <a:br>
              <a:rPr lang="cs-CZ" dirty="0" smtClean="0"/>
            </a:br>
            <a:r>
              <a:rPr lang="cs-CZ" dirty="0" smtClean="0"/>
              <a:t>Hotová malba je samozřejmě křehká. Obrazy/obrázky by tedy nikdy neměly viset blízko sálavého tepla, tj. na přímém slunečním žáru nebo v dosahu bodového světla.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enkaustika</a:t>
            </a:r>
            <a:endParaRPr lang="cs-CZ" dirty="0"/>
          </a:p>
        </p:txBody>
      </p:sp>
      <p:pic>
        <p:nvPicPr>
          <p:cNvPr id="7" name="Zástupný symbol pro obrázek 6" descr="Japzah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52" r="2952"/>
          <a:stretch>
            <a:fillRect/>
          </a:stretch>
        </p:blipFill>
        <p:spPr/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143000" y="6072206"/>
            <a:ext cx="7333488" cy="480994"/>
          </a:xfrm>
        </p:spPr>
        <p:txBody>
          <a:bodyPr/>
          <a:lstStyle/>
          <a:p>
            <a:r>
              <a:rPr lang="cs-CZ" dirty="0" smtClean="0"/>
              <a:t>Soňa Navrátilová, </a:t>
            </a:r>
            <a:r>
              <a:rPr lang="cs-CZ" smtClean="0"/>
              <a:t>Japonská zahrada, 2007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Mozaika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Obraz je sestaven s barevných kamínků nebo sklíček zasazených do omítky nebo sádry.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mozaika</a:t>
            </a:r>
            <a:endParaRPr lang="cs-CZ" dirty="0"/>
          </a:p>
        </p:txBody>
      </p:sp>
      <p:pic>
        <p:nvPicPr>
          <p:cNvPr id="7" name="Zástupný symbol pro obrázek 6" descr="sonia%20king%20earthmove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170241" y="373966"/>
            <a:ext cx="7269479" cy="548640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143000" y="6072206"/>
            <a:ext cx="7333488" cy="480994"/>
          </a:xfrm>
        </p:spPr>
        <p:txBody>
          <a:bodyPr/>
          <a:lstStyle/>
          <a:p>
            <a:r>
              <a:rPr lang="cs-CZ" dirty="0" smtClean="0"/>
              <a:t>Soňa King, Mozaika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Sgrafito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Není malířská technika v pravém slova smyslu. Je nástěnná technika, která vznikla a prodělala největší rozkvět v období renesance. Dekorovaly se nejen vnější fasády renesančních budov, ale používalo se jí i v interiéru.</a:t>
            </a:r>
          </a:p>
          <a:p>
            <a:r>
              <a:rPr lang="cs-CZ" b="1" dirty="0" smtClean="0"/>
              <a:t>Popis techniky:</a:t>
            </a:r>
          </a:p>
          <a:p>
            <a:r>
              <a:rPr lang="cs-CZ" dirty="0" smtClean="0"/>
              <a:t>Dvoubarevného sgrafitového vzoru se dosahuje tak, že spodní vrstva tmavé omítky obarvená podle tradičního renesančního způsobu jemně mletým uhlím nebo popelem ze spálené slámy se nechá zaschnout a do svrchní tenké vrstvy omítky světlé barvy se za vlhka proškrabují vzory. Je-li postup opačný ve smyslu, že spodní omítka je světlá a vzory jsou proškrabovány do svrchní tmavé omítky, vzniká tzv. </a:t>
            </a:r>
            <a:r>
              <a:rPr lang="cs-CZ" b="1" dirty="0" smtClean="0"/>
              <a:t>kontra sgrafito</a:t>
            </a:r>
            <a:r>
              <a:rPr lang="cs-CZ" dirty="0" smtClean="0"/>
              <a:t>. </a:t>
            </a:r>
          </a:p>
          <a:p>
            <a:r>
              <a:rPr lang="cs-CZ" dirty="0" smtClean="0"/>
              <a:t>Někdy se pracuje i se třemi vrstvami omítky.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sgrafito</a:t>
            </a:r>
            <a:endParaRPr lang="cs-CZ" dirty="0"/>
          </a:p>
        </p:txBody>
      </p:sp>
      <p:pic>
        <p:nvPicPr>
          <p:cNvPr id="7" name="Zástupný symbol pro obrázek 6" descr="07-baumit-sanac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1" b="241"/>
          <a:stretch>
            <a:fillRect/>
          </a:stretch>
        </p:blipFill>
        <p:spPr>
          <a:xfrm>
            <a:off x="1142976" y="500042"/>
            <a:ext cx="7333488" cy="534105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143000" y="6143644"/>
            <a:ext cx="7333488" cy="409556"/>
          </a:xfrm>
        </p:spPr>
        <p:txBody>
          <a:bodyPr/>
          <a:lstStyle/>
          <a:p>
            <a:r>
              <a:rPr lang="cs-CZ" dirty="0" smtClean="0"/>
              <a:t>Renesanční zámek v </a:t>
            </a:r>
            <a:r>
              <a:rPr lang="cs-CZ" dirty="0" err="1" smtClean="0"/>
              <a:t>Doudlobech</a:t>
            </a:r>
            <a:r>
              <a:rPr lang="cs-CZ" dirty="0" smtClean="0"/>
              <a:t> nad Orlicí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sgrafito</a:t>
            </a:r>
            <a:endParaRPr lang="cs-CZ" dirty="0"/>
          </a:p>
        </p:txBody>
      </p:sp>
      <p:pic>
        <p:nvPicPr>
          <p:cNvPr id="5" name="Zástupný symbol pro obrázek 4" descr="1280PX~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0" b="130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6143644"/>
            <a:ext cx="7333488" cy="409556"/>
          </a:xfrm>
        </p:spPr>
        <p:txBody>
          <a:bodyPr/>
          <a:lstStyle/>
          <a:p>
            <a:r>
              <a:rPr lang="cs-CZ" dirty="0" err="1" smtClean="0"/>
              <a:t>ŠJů</a:t>
            </a:r>
            <a:r>
              <a:rPr lang="cs-CZ" dirty="0" smtClean="0"/>
              <a:t> </a:t>
            </a:r>
            <a:r>
              <a:rPr lang="cs-CZ" dirty="0" err="1" smtClean="0"/>
              <a:t>Wikimedie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, File:Bechyně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40386"/>
          </a:xfrm>
        </p:spPr>
        <p:txBody>
          <a:bodyPr>
            <a:normAutofit/>
          </a:bodyPr>
          <a:lstStyle/>
          <a:p>
            <a:r>
              <a:rPr lang="cs-CZ" sz="1400" b="1" dirty="0" smtClean="0"/>
              <a:t>Malba</a:t>
            </a:r>
            <a:r>
              <a:rPr lang="cs-CZ" sz="1400" dirty="0" smtClean="0"/>
              <a:t> je technika nanášení barev v souvislé vrstvě na podklad, zpravidla pomocí štětce. V přeneseném slova smyslu znamená také produkt této činnosti. Od kresby se liší použitým nástrojem (štětec) a plošností, kterou je barva nanášena. V neuměleckém smyslu je malba synonymem pro nátěr nebo natírání.</a:t>
            </a:r>
          </a:p>
          <a:p>
            <a:r>
              <a:rPr lang="cs-CZ" sz="1400" dirty="0" smtClean="0"/>
              <a:t>Základ slova (malba, malíř, malovat,…) pochází z německého </a:t>
            </a:r>
            <a:r>
              <a:rPr lang="cs-CZ" sz="1400" i="1" dirty="0" err="1" smtClean="0"/>
              <a:t>malen</a:t>
            </a:r>
            <a:r>
              <a:rPr lang="cs-CZ" sz="1400" dirty="0" smtClean="0"/>
              <a:t>, a to vychází ze staro hornoněmeckého </a:t>
            </a:r>
            <a:r>
              <a:rPr lang="cs-CZ" sz="1400" i="1" dirty="0" err="1" smtClean="0"/>
              <a:t>mal</a:t>
            </a:r>
            <a:r>
              <a:rPr lang="cs-CZ" sz="1400" dirty="0" smtClean="0"/>
              <a:t>  = „skvrna, znamení“, jehož původ je spojován </a:t>
            </a:r>
            <a:endParaRPr lang="cs-CZ" sz="1400" dirty="0" smtClean="0"/>
          </a:p>
          <a:p>
            <a:r>
              <a:rPr lang="cs-CZ" sz="1400" dirty="0" smtClean="0"/>
              <a:t>s </a:t>
            </a:r>
            <a:r>
              <a:rPr lang="cs-CZ" sz="1400" dirty="0" smtClean="0"/>
              <a:t>indoevropským kmenem </a:t>
            </a:r>
            <a:r>
              <a:rPr lang="cs-CZ" sz="1400" i="1" dirty="0" smtClean="0"/>
              <a:t>mel-</a:t>
            </a:r>
            <a:r>
              <a:rPr lang="cs-CZ" sz="1400" dirty="0" smtClean="0"/>
              <a:t> znamenajícím „tmavý, černý“.</a:t>
            </a:r>
            <a:endParaRPr lang="cs-CZ" sz="1400" baseline="30000" dirty="0" smtClean="0"/>
          </a:p>
          <a:p>
            <a:r>
              <a:rPr lang="cs-CZ" sz="1400" dirty="0" smtClean="0"/>
              <a:t>Malířství je druh výtvarného umění, který členíme: </a:t>
            </a:r>
          </a:p>
          <a:p>
            <a:r>
              <a:rPr lang="cs-CZ" sz="1400" dirty="0" smtClean="0"/>
              <a:t>podle pojetí (</a:t>
            </a:r>
            <a:r>
              <a:rPr lang="cs-CZ" sz="1400" i="1" dirty="0" smtClean="0"/>
              <a:t>figurativní,</a:t>
            </a:r>
            <a:r>
              <a:rPr lang="cs-CZ" sz="1400" dirty="0" smtClean="0"/>
              <a:t> </a:t>
            </a:r>
            <a:r>
              <a:rPr lang="cs-CZ" sz="1400" i="1" dirty="0" smtClean="0"/>
              <a:t>nefigurativní , </a:t>
            </a:r>
            <a:r>
              <a:rPr lang="cs-CZ" sz="1400" dirty="0" smtClean="0"/>
              <a:t>intimní nebo kabinetní a monumentální) </a:t>
            </a:r>
          </a:p>
          <a:p>
            <a:r>
              <a:rPr lang="cs-CZ" sz="1400" dirty="0" smtClean="0"/>
              <a:t>podle námětu(figurální malba, historická, portrétní, žánrová, krajinomalba, zátiší…), </a:t>
            </a:r>
          </a:p>
          <a:p>
            <a:r>
              <a:rPr lang="cs-CZ" sz="1400" dirty="0" smtClean="0"/>
              <a:t>podle funkce(volná a užitá), </a:t>
            </a:r>
          </a:p>
          <a:p>
            <a:r>
              <a:rPr lang="cs-CZ" sz="1400" dirty="0" smtClean="0"/>
              <a:t>podle materiálu a techniky(freska, mozaika,olejomalba…) </a:t>
            </a:r>
          </a:p>
          <a:p>
            <a:endParaRPr lang="cs-CZ" sz="1400" dirty="0" smtClean="0"/>
          </a:p>
          <a:p>
            <a:r>
              <a:rPr lang="cs-CZ" sz="1400" dirty="0" smtClean="0"/>
              <a:t>Každý malíř se snaží o dosažení co největší působivosti svého díla. Ta je závislá na celkové barevnosti obrazu, na jeho barevné skladbě. Barvy ležící vedle sebe se navzájem ovlivňují a do určité míry jedna druhou mění.</a:t>
            </a:r>
          </a:p>
          <a:p>
            <a:r>
              <a:rPr lang="cs-CZ" sz="1400" dirty="0" smtClean="0"/>
              <a:t>V průběhu staletí měla barva v obraze různou funkci a význam. Doprovodnou, kolorující úlohu měla například v románských nástěnných malbách. Jindy měla význam symbolický – gotika.V moderním umění 20. stol. byla vyzdvižena její expresivní funkce.</a:t>
            </a:r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Malba na sklo, vitráž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Monika </a:t>
            </a:r>
            <a:r>
              <a:rPr lang="cs-CZ" dirty="0" err="1" smtClean="0"/>
              <a:t>Zborníková</a:t>
            </a:r>
            <a:r>
              <a:rPr lang="cs-CZ" dirty="0" smtClean="0"/>
              <a:t> </a:t>
            </a:r>
            <a:r>
              <a:rPr lang="cs-CZ" dirty="0" smtClean="0"/>
              <a:t>– Vintrová, bazilika </a:t>
            </a:r>
            <a:r>
              <a:rPr lang="cs-CZ" dirty="0" smtClean="0"/>
              <a:t>P. Marie</a:t>
            </a:r>
            <a:endParaRPr lang="cs-CZ" dirty="0"/>
          </a:p>
        </p:txBody>
      </p:sp>
      <p:pic>
        <p:nvPicPr>
          <p:cNvPr id="7" name="Zástupný symbol pro obrázek 6" descr="c04-vitraz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674139" y="373968"/>
            <a:ext cx="3955863" cy="5256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Graffiti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v obecném smyslu druh výtvarného projevu pracující ve veřejném prostoru technikou nanášení barev, často ve formě spreje nebo fixy, případně škrábání, leptání. Vychází z původního řeckého slovesa </a:t>
            </a:r>
            <a:r>
              <a:rPr lang="cs-CZ" dirty="0" err="1" smtClean="0"/>
              <a:t>γραφειν</a:t>
            </a:r>
            <a:r>
              <a:rPr lang="cs-CZ" dirty="0" smtClean="0"/>
              <a:t> (</a:t>
            </a:r>
            <a:r>
              <a:rPr lang="cs-CZ" dirty="0" err="1" smtClean="0"/>
              <a:t>grafein</a:t>
            </a:r>
            <a:r>
              <a:rPr lang="cs-CZ" dirty="0" smtClean="0"/>
              <a:t>), psát. Graffiti lze vnímat jako městský folklór ulice.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graffiti</a:t>
            </a:r>
            <a:endParaRPr lang="cs-CZ" dirty="0"/>
          </a:p>
        </p:txBody>
      </p:sp>
      <p:pic>
        <p:nvPicPr>
          <p:cNvPr id="4" name="Zástupný symbol pro obsah 3" descr="800px-1026_-_milano_-_graffiti_di_fronte_al_leoncavallo_-_foto_giovanni_dallorto_11-5-2007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68" r="5468"/>
          <a:stretch>
            <a:fillRect/>
          </a:stretch>
        </p:blipFill>
        <p:spPr/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err="1" smtClean="0"/>
              <a:t>Miláno</a:t>
            </a:r>
            <a:r>
              <a:rPr lang="cs-CZ" dirty="0" smtClean="0"/>
              <a:t>, graffiti </a:t>
            </a:r>
            <a:r>
              <a:rPr lang="cs-CZ" dirty="0" err="1" smtClean="0"/>
              <a:t>di</a:t>
            </a:r>
            <a:r>
              <a:rPr lang="cs-CZ" dirty="0" smtClean="0"/>
              <a:t> fronte </a:t>
            </a:r>
            <a:r>
              <a:rPr lang="cs-CZ" dirty="0" err="1" smtClean="0"/>
              <a:t>al</a:t>
            </a:r>
            <a:r>
              <a:rPr lang="cs-CZ" dirty="0" smtClean="0"/>
              <a:t> </a:t>
            </a:r>
            <a:r>
              <a:rPr lang="cs-CZ" dirty="0" smtClean="0"/>
              <a:t>L</a:t>
            </a:r>
            <a:r>
              <a:rPr lang="cs-CZ" dirty="0" smtClean="0"/>
              <a:t>eo </a:t>
            </a:r>
            <a:r>
              <a:rPr lang="cs-CZ" dirty="0" err="1" smtClean="0"/>
              <a:t>N</a:t>
            </a:r>
            <a:r>
              <a:rPr lang="cs-CZ" smtClean="0"/>
              <a:t>cavallo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*</a:t>
            </a:r>
            <a:r>
              <a:rPr lang="cs-CZ" sz="1800" dirty="0" err="1" smtClean="0"/>
              <a:t>Informatorium</a:t>
            </a:r>
            <a:r>
              <a:rPr lang="cs-CZ" sz="1800" dirty="0" smtClean="0"/>
              <a:t> pro každého, 1983</a:t>
            </a:r>
          </a:p>
          <a:p>
            <a:r>
              <a:rPr lang="cs-CZ" sz="1800" dirty="0" smtClean="0"/>
              <a:t>*</a:t>
            </a:r>
            <a:r>
              <a:rPr lang="cs-CZ" sz="1800" dirty="0" err="1" smtClean="0"/>
              <a:t>Raoul</a:t>
            </a:r>
            <a:r>
              <a:rPr lang="cs-CZ" sz="1800" dirty="0" smtClean="0"/>
              <a:t> Trojan,Bohumír Mráz,</a:t>
            </a:r>
          </a:p>
          <a:p>
            <a:r>
              <a:rPr lang="cs-CZ" sz="1800" dirty="0" smtClean="0"/>
              <a:t>Malý slovník výtvarného umění</a:t>
            </a:r>
          </a:p>
          <a:p>
            <a:r>
              <a:rPr lang="cs-CZ" sz="1800" smtClean="0"/>
              <a:t>*Internet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Malířské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K malířskému vyjádření zvoleného námětu používají umělci různých malířských technik. </a:t>
            </a:r>
          </a:p>
          <a:p>
            <a:r>
              <a:rPr lang="cs-CZ" sz="2000" dirty="0" smtClean="0"/>
              <a:t>Současné malířství často překračuje historickou praxí vymezené názvy, techniky i technologie. Proto je vymezení současných malířských technik složitější a často vágnější.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Přechodná technika mezi kresbou a malbou, kreslí se barevnými křídami na hladký, sametový nebo zrnitý papír(případně lepenku nebo plátno).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pastel</a:t>
            </a:r>
            <a:endParaRPr lang="cs-CZ" dirty="0"/>
          </a:p>
        </p:txBody>
      </p:sp>
      <p:pic>
        <p:nvPicPr>
          <p:cNvPr id="7" name="Zástupný symbol pro obrázek 6" descr="01-vlastni-podobizna,pastel-papir,26x26cm,19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428860" y="357166"/>
            <a:ext cx="4695720" cy="565200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143000" y="6215082"/>
            <a:ext cx="7333488" cy="338118"/>
          </a:xfrm>
        </p:spPr>
        <p:txBody>
          <a:bodyPr/>
          <a:lstStyle/>
          <a:p>
            <a:r>
              <a:rPr lang="cs-CZ" dirty="0" smtClean="0"/>
              <a:t>Miloš Jiránek, Vlastní podobizna, pastel – papír, 19. stol.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pastel</a:t>
            </a:r>
            <a:endParaRPr lang="cs-CZ" dirty="0"/>
          </a:p>
        </p:txBody>
      </p:sp>
      <p:pic>
        <p:nvPicPr>
          <p:cNvPr id="5" name="Zástupný symbol pro obrázek 4" descr="pkd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061781" y="373966"/>
            <a:ext cx="5486400" cy="54864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6143644"/>
            <a:ext cx="7333488" cy="409556"/>
          </a:xfrm>
        </p:spPr>
        <p:txBody>
          <a:bodyPr/>
          <a:lstStyle/>
          <a:p>
            <a:r>
              <a:rPr lang="cs-CZ" dirty="0" smtClean="0"/>
              <a:t>Helena Cejnarová, Levandule pod Pyrenejemi, 1996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Akvarel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Pojidlem barev je arabská guma</a:t>
            </a:r>
          </a:p>
          <a:p>
            <a:pPr>
              <a:buNone/>
            </a:pPr>
            <a:r>
              <a:rPr lang="cs-CZ" dirty="0" smtClean="0"/>
              <a:t>    ( rozpustná ve vodě).</a:t>
            </a:r>
          </a:p>
          <a:p>
            <a:pPr>
              <a:buNone/>
            </a:pPr>
            <a:r>
              <a:rPr lang="cs-CZ" dirty="0" smtClean="0"/>
              <a:t>    Barvy se nanášejí v lehkých průsvitných vrstvách, většinou na papír nebo lepenku, místo barvy bílé se uplatňuje tón podkladu.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akvarel</a:t>
            </a:r>
            <a:endParaRPr lang="cs-CZ" dirty="0"/>
          </a:p>
        </p:txBody>
      </p:sp>
      <p:pic>
        <p:nvPicPr>
          <p:cNvPr id="7" name="Zástupný symbol pro obrázek 6" descr="akvarel_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64" r="2964"/>
          <a:stretch>
            <a:fillRect/>
          </a:stretch>
        </p:blipFill>
        <p:spPr/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143000" y="6143644"/>
            <a:ext cx="7333488" cy="409556"/>
          </a:xfrm>
        </p:spPr>
        <p:txBody>
          <a:bodyPr/>
          <a:lstStyle/>
          <a:p>
            <a:r>
              <a:rPr lang="cs-CZ" dirty="0" smtClean="0"/>
              <a:t>Věra </a:t>
            </a:r>
            <a:r>
              <a:rPr lang="cs-CZ" dirty="0" err="1" smtClean="0"/>
              <a:t>Krumhanzlová</a:t>
            </a:r>
            <a:r>
              <a:rPr lang="cs-CZ" dirty="0" smtClean="0"/>
              <a:t>, </a:t>
            </a:r>
            <a:r>
              <a:rPr lang="cs-CZ" dirty="0" smtClean="0"/>
              <a:t>Krajina, 2007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305</TotalTime>
  <Words>1039</Words>
  <Application>Microsoft Office PowerPoint</Application>
  <PresentationFormat>Předvádění na obrazovce (4:3)</PresentationFormat>
  <Paragraphs>96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Talent</vt:lpstr>
      <vt:lpstr>Výtvarné umění</vt:lpstr>
      <vt:lpstr>olejomalba</vt:lpstr>
      <vt:lpstr>Malba</vt:lpstr>
      <vt:lpstr>Malířské techniky</vt:lpstr>
      <vt:lpstr>Pastel</vt:lpstr>
      <vt:lpstr>pastel</vt:lpstr>
      <vt:lpstr>pastel</vt:lpstr>
      <vt:lpstr>Akvarel</vt:lpstr>
      <vt:lpstr>akvarel</vt:lpstr>
      <vt:lpstr>Kvaš</vt:lpstr>
      <vt:lpstr>Kvaš</vt:lpstr>
      <vt:lpstr>Tempera</vt:lpstr>
      <vt:lpstr>Tempera</vt:lpstr>
      <vt:lpstr>tempera</vt:lpstr>
      <vt:lpstr>Olejomalba</vt:lpstr>
      <vt:lpstr>olejomalba</vt:lpstr>
      <vt:lpstr>olejomalba</vt:lpstr>
      <vt:lpstr>Akryl</vt:lpstr>
      <vt:lpstr>Akryl</vt:lpstr>
      <vt:lpstr>Monumentální malířské techniky monumentální malířství – nástěnná, murální malba, malířství spojené s architekturou, malba, která je neodlučitelnou součástí stavby a svými rozměry odpovídá architektonické stěně. Freska</vt:lpstr>
      <vt:lpstr>Freska</vt:lpstr>
      <vt:lpstr>freska</vt:lpstr>
      <vt:lpstr>Enkaustika</vt:lpstr>
      <vt:lpstr>enkaustika</vt:lpstr>
      <vt:lpstr>Mozaika</vt:lpstr>
      <vt:lpstr>mozaika</vt:lpstr>
      <vt:lpstr>Sgrafito</vt:lpstr>
      <vt:lpstr>sgrafito</vt:lpstr>
      <vt:lpstr>sgrafito</vt:lpstr>
      <vt:lpstr>Malba na sklo, vitráž</vt:lpstr>
      <vt:lpstr>Graffiti</vt:lpstr>
      <vt:lpstr>graffiti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Výtvarné umění</dc:title>
  <dc:creator>Noname</dc:creator>
  <cp:lastModifiedBy>Noname</cp:lastModifiedBy>
  <cp:revision>37</cp:revision>
  <dcterms:created xsi:type="dcterms:W3CDTF">2012-05-25T18:31:56Z</dcterms:created>
  <dcterms:modified xsi:type="dcterms:W3CDTF">2012-05-27T19:26:21Z</dcterms:modified>
</cp:coreProperties>
</file>