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66" r:id="rId5"/>
    <p:sldId id="261" r:id="rId6"/>
    <p:sldId id="274" r:id="rId7"/>
    <p:sldId id="268" r:id="rId8"/>
    <p:sldId id="270" r:id="rId9"/>
    <p:sldId id="258" r:id="rId10"/>
    <p:sldId id="259" r:id="rId11"/>
    <p:sldId id="277" r:id="rId12"/>
    <p:sldId id="276" r:id="rId13"/>
    <p:sldId id="279" r:id="rId14"/>
    <p:sldId id="260" r:id="rId15"/>
    <p:sldId id="263" r:id="rId16"/>
    <p:sldId id="280" r:id="rId17"/>
    <p:sldId id="281" r:id="rId18"/>
    <p:sldId id="282" r:id="rId19"/>
    <p:sldId id="283" r:id="rId20"/>
    <p:sldId id="284" r:id="rId21"/>
    <p:sldId id="285"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43" autoAdjust="0"/>
    <p:restoredTop sz="94660"/>
  </p:normalViewPr>
  <p:slideViewPr>
    <p:cSldViewPr>
      <p:cViewPr varScale="1">
        <p:scale>
          <a:sx n="74" d="100"/>
          <a:sy n="74" d="100"/>
        </p:scale>
        <p:origin x="-109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4" name="Nadpis 13"/>
          <p:cNvSpPr>
            <a:spLocks noGrp="1"/>
          </p:cNvSpPr>
          <p:nvPr>
            <p:ph type="ctrTitle"/>
          </p:nvPr>
        </p:nvSpPr>
        <p:spPr>
          <a:xfrm>
            <a:off x="1432560" y="359898"/>
            <a:ext cx="7406640" cy="1472184"/>
          </a:xfrm>
        </p:spPr>
        <p:txBody>
          <a:bodyPr anchor="b"/>
          <a:lstStyle>
            <a:lvl1pPr algn="l">
              <a:defRPr/>
            </a:lvl1pPr>
            <a:extLst/>
          </a:lstStyle>
          <a:p>
            <a:r>
              <a:rPr kumimoji="0" lang="cs-CZ" smtClean="0"/>
              <a:t>Klepnutím lze upravit styl předlohy nadpisů.</a:t>
            </a:r>
            <a:endParaRPr kumimoji="0" lang="en-US"/>
          </a:p>
        </p:txBody>
      </p:sp>
      <p:sp>
        <p:nvSpPr>
          <p:cNvPr id="22" name="Podnadpis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7" name="Zástupný symbol pro datum 6"/>
          <p:cNvSpPr>
            <a:spLocks noGrp="1"/>
          </p:cNvSpPr>
          <p:nvPr>
            <p:ph type="dt" sz="half" idx="10"/>
          </p:nvPr>
        </p:nvSpPr>
        <p:spPr/>
        <p:txBody>
          <a:bodyPr/>
          <a:lstStyle>
            <a:extLst/>
          </a:lstStyle>
          <a:p>
            <a:fld id="{C3A57FBC-F4E6-4D95-972D-924947B93422}" type="datetimeFigureOut">
              <a:rPr lang="cs-CZ" smtClean="0"/>
              <a:pPr/>
              <a:t>21.6.2012</a:t>
            </a:fld>
            <a:endParaRPr lang="cs-CZ"/>
          </a:p>
        </p:txBody>
      </p:sp>
      <p:sp>
        <p:nvSpPr>
          <p:cNvPr id="20" name="Zástupný symbol pro zápatí 19"/>
          <p:cNvSpPr>
            <a:spLocks noGrp="1"/>
          </p:cNvSpPr>
          <p:nvPr>
            <p:ph type="ftr" sz="quarter" idx="11"/>
          </p:nvPr>
        </p:nvSpPr>
        <p:spPr/>
        <p:txBody>
          <a:bodyPr/>
          <a:lstStyle>
            <a:extLst/>
          </a:lstStyle>
          <a:p>
            <a:endParaRPr lang="cs-CZ"/>
          </a:p>
        </p:txBody>
      </p:sp>
      <p:sp>
        <p:nvSpPr>
          <p:cNvPr id="10" name="Zástupný symbol pro číslo snímku 9"/>
          <p:cNvSpPr>
            <a:spLocks noGrp="1"/>
          </p:cNvSpPr>
          <p:nvPr>
            <p:ph type="sldNum" sz="quarter" idx="12"/>
          </p:nvPr>
        </p:nvSpPr>
        <p:spPr/>
        <p:txBody>
          <a:bodyPr/>
          <a:lstStyle>
            <a:extLst/>
          </a:lstStyle>
          <a:p>
            <a:fld id="{0C50DD18-8CBC-4788-8829-A9C5A01EF320}" type="slidenum">
              <a:rPr lang="cs-CZ" smtClean="0"/>
              <a:pPr/>
              <a:t>‹#›</a:t>
            </a:fld>
            <a:endParaRPr lang="cs-CZ"/>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C3A57FBC-F4E6-4D95-972D-924947B93422}" type="datetimeFigureOut">
              <a:rPr lang="cs-CZ" smtClean="0"/>
              <a:pPr/>
              <a:t>21.6.2012</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0C50DD18-8CBC-4788-8829-A9C5A01EF32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274639"/>
            <a:ext cx="1828800" cy="5851525"/>
          </a:xfrm>
        </p:spPr>
        <p:txBody>
          <a:bodyPr vert="eaVe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1143000" y="274640"/>
            <a:ext cx="55626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C3A57FBC-F4E6-4D95-972D-924947B93422}" type="datetimeFigureOut">
              <a:rPr lang="cs-CZ" smtClean="0"/>
              <a:pPr/>
              <a:t>21.6.2012</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0C50DD18-8CBC-4788-8829-A9C5A01EF32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C3A57FBC-F4E6-4D95-972D-924947B93422}" type="datetimeFigureOut">
              <a:rPr lang="cs-CZ" smtClean="0"/>
              <a:pPr/>
              <a:t>21.6.2012</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0C50DD18-8CBC-4788-8829-A9C5A01EF32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Obdélní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extLst/>
          </a:lstStyle>
          <a:p>
            <a:fld id="{C3A57FBC-F4E6-4D95-972D-924947B93422}" type="datetimeFigureOut">
              <a:rPr lang="cs-CZ" smtClean="0"/>
              <a:pPr/>
              <a:t>21.6.2012</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0C50DD18-8CBC-4788-8829-A9C5A01EF320}" type="slidenum">
              <a:rPr lang="cs-CZ" smtClean="0"/>
              <a:pPr/>
              <a:t>‹#›</a:t>
            </a:fld>
            <a:endParaRPr lang="cs-CZ"/>
          </a:p>
        </p:txBody>
      </p:sp>
      <p:sp>
        <p:nvSpPr>
          <p:cNvPr id="10" name="Obdélní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C3A57FBC-F4E6-4D95-972D-924947B93422}" type="datetimeFigureOut">
              <a:rPr lang="cs-CZ" smtClean="0"/>
              <a:pPr/>
              <a:t>21.6.2012</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0C50DD18-8CBC-4788-8829-A9C5A01EF32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C3A57FBC-F4E6-4D95-972D-924947B93422}" type="datetimeFigureOut">
              <a:rPr lang="cs-CZ" smtClean="0"/>
              <a:pPr/>
              <a:t>21.6.2012</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0C50DD18-8CBC-4788-8829-A9C5A01EF32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nchor="ct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fld id="{C3A57FBC-F4E6-4D95-972D-924947B93422}" type="datetimeFigureOut">
              <a:rPr lang="cs-CZ" smtClean="0"/>
              <a:pPr/>
              <a:t>21.6.2012</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0C50DD18-8CBC-4788-8829-A9C5A01EF32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Obdélní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Zástupný symbol pro datum 1"/>
          <p:cNvSpPr>
            <a:spLocks noGrp="1"/>
          </p:cNvSpPr>
          <p:nvPr>
            <p:ph type="dt" sz="half" idx="10"/>
          </p:nvPr>
        </p:nvSpPr>
        <p:spPr/>
        <p:txBody>
          <a:bodyPr/>
          <a:lstStyle>
            <a:extLst/>
          </a:lstStyle>
          <a:p>
            <a:fld id="{C3A57FBC-F4E6-4D95-972D-924947B93422}" type="datetimeFigureOut">
              <a:rPr lang="cs-CZ" smtClean="0"/>
              <a:pPr/>
              <a:t>21.6.2012</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0C50DD18-8CBC-4788-8829-A9C5A01EF320}" type="slidenum">
              <a:rPr lang="cs-CZ" smtClean="0"/>
              <a:pPr/>
              <a:t>‹#›</a:t>
            </a:fld>
            <a:endParaRPr lang="cs-CZ"/>
          </a:p>
        </p:txBody>
      </p:sp>
      <p:sp>
        <p:nvSpPr>
          <p:cNvPr id="6" name="Obdélní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C3A57FBC-F4E6-4D95-972D-924947B93422}" type="datetimeFigureOut">
              <a:rPr lang="cs-CZ" smtClean="0"/>
              <a:pPr/>
              <a:t>21.6.2012</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0C50DD18-8CBC-4788-8829-A9C5A01EF32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extLst/>
          </a:lstStyle>
          <a:p>
            <a:fld id="{C3A57FBC-F4E6-4D95-972D-924947B93422}" type="datetimeFigureOut">
              <a:rPr lang="cs-CZ" smtClean="0"/>
              <a:pPr/>
              <a:t>21.6.2012</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0C50DD18-8CBC-4788-8829-A9C5A01EF320}" type="slidenum">
              <a:rPr lang="cs-CZ" smtClean="0"/>
              <a:pPr/>
              <a:t>‹#›</a:t>
            </a:fld>
            <a:endParaRPr lang="cs-CZ"/>
          </a:p>
        </p:txBody>
      </p:sp>
      <p:sp>
        <p:nvSpPr>
          <p:cNvPr id="8" name="Obdélní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Zástupný symbol pro obrázek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cs-CZ" smtClean="0"/>
              <a:t>Klepnutím na ikonu přidáte obrázek.</a:t>
            </a:r>
            <a:endParaRPr kumimoji="0" lang="en-US" dirty="0"/>
          </a:p>
        </p:txBody>
      </p:sp>
      <p:sp>
        <p:nvSpPr>
          <p:cNvPr id="9" name="Vývojový diagram: postup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Vývojový diagram: postup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Zástupný symbol pro tex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cs-CZ" smtClean="0"/>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Výseč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stenec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Obdélní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Zástupný symbol pro nadpis 4"/>
          <p:cNvSpPr>
            <a:spLocks noGrp="1"/>
          </p:cNvSpPr>
          <p:nvPr>
            <p:ph type="title"/>
          </p:nvPr>
        </p:nvSpPr>
        <p:spPr>
          <a:xfrm>
            <a:off x="1435608" y="274638"/>
            <a:ext cx="7498080" cy="1143000"/>
          </a:xfrm>
          <a:prstGeom prst="rect">
            <a:avLst/>
          </a:prstGeom>
        </p:spPr>
        <p:txBody>
          <a:bodyPr anchor="ctr">
            <a:normAutofit/>
          </a:bodyPr>
          <a:lstStyle>
            <a:extLst/>
          </a:lstStyle>
          <a:p>
            <a:r>
              <a:rPr kumimoji="0" lang="cs-CZ" smtClean="0"/>
              <a:t>Klepnutím lze upravit styl předlohy nadpisů.</a:t>
            </a:r>
            <a:endParaRPr kumimoji="0" lang="en-US"/>
          </a:p>
        </p:txBody>
      </p:sp>
      <p:sp>
        <p:nvSpPr>
          <p:cNvPr id="9" name="Zástupný symbol pro text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3A57FBC-F4E6-4D95-972D-924947B93422}" type="datetimeFigureOut">
              <a:rPr lang="cs-CZ" smtClean="0"/>
              <a:pPr/>
              <a:t>21.6.2012</a:t>
            </a:fld>
            <a:endParaRPr lang="cs-CZ"/>
          </a:p>
        </p:txBody>
      </p:sp>
      <p:sp>
        <p:nvSpPr>
          <p:cNvPr id="10" name="Zástupný symbol pro zápatí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cs-CZ"/>
          </a:p>
        </p:txBody>
      </p:sp>
      <p:sp>
        <p:nvSpPr>
          <p:cNvPr id="22" name="Zástupný symbol pro číslo snímk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C50DD18-8CBC-4788-8829-A9C5A01EF320}" type="slidenum">
              <a:rPr lang="cs-CZ" smtClean="0"/>
              <a:pPr/>
              <a:t>‹#›</a:t>
            </a:fld>
            <a:endParaRPr lang="cs-CZ"/>
          </a:p>
        </p:txBody>
      </p:sp>
      <p:sp>
        <p:nvSpPr>
          <p:cNvPr id="15" name="Obdélní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oravska-galerie.cz/media/1185256/05.jpg" TargetMode="External"/><Relationship Id="rId2" Type="http://schemas.openxmlformats.org/officeDocument/2006/relationships/hyperlink" Target="http://www.gjb-spgs.cz/files/177/lidove-umeni.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32560" y="1000108"/>
            <a:ext cx="7406640" cy="831974"/>
          </a:xfrm>
          <a:solidFill>
            <a:schemeClr val="accent1">
              <a:lumMod val="40000"/>
              <a:lumOff val="60000"/>
            </a:schemeClr>
          </a:solidFill>
        </p:spPr>
        <p:txBody>
          <a:bodyPr/>
          <a:lstStyle/>
          <a:p>
            <a:r>
              <a:rPr lang="cs-CZ" dirty="0" smtClean="0"/>
              <a:t>Lidové umění I</a:t>
            </a:r>
            <a:endParaRPr lang="cs-CZ" dirty="0"/>
          </a:p>
        </p:txBody>
      </p:sp>
      <p:sp>
        <p:nvSpPr>
          <p:cNvPr id="3" name="Podnadpis 2"/>
          <p:cNvSpPr>
            <a:spLocks noGrp="1"/>
          </p:cNvSpPr>
          <p:nvPr>
            <p:ph type="subTitle" idx="1"/>
          </p:nvPr>
        </p:nvSpPr>
        <p:spPr/>
        <p:txBody>
          <a:bodyPr/>
          <a:lstStyle/>
          <a:p>
            <a:r>
              <a:rPr lang="cs-CZ" dirty="0" smtClean="0"/>
              <a:t>Lidové výtvarné umění je anonymní tvorba lidí žijících na venkově. </a:t>
            </a:r>
          </a:p>
          <a:p>
            <a:r>
              <a:rPr lang="cs-CZ" dirty="0" smtClean="0"/>
              <a:t>Je stejně bohatá, pestrá jako ostatní výtvarná tvorba.</a:t>
            </a:r>
            <a:endParaRPr lang="cs-CZ" smtClean="0"/>
          </a:p>
          <a:p>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 </a:t>
            </a:r>
            <a:r>
              <a:rPr lang="cs-CZ" b="1" dirty="0" smtClean="0"/>
              <a:t>Znaky lidového umění</a:t>
            </a:r>
            <a:endParaRPr lang="cs-CZ" dirty="0"/>
          </a:p>
        </p:txBody>
      </p:sp>
      <p:sp>
        <p:nvSpPr>
          <p:cNvPr id="3" name="Zástupný symbol pro obsah 2"/>
          <p:cNvSpPr>
            <a:spLocks noGrp="1"/>
          </p:cNvSpPr>
          <p:nvPr>
            <p:ph idx="1"/>
          </p:nvPr>
        </p:nvSpPr>
        <p:spPr>
          <a:xfrm>
            <a:off x="1142976" y="1447800"/>
            <a:ext cx="7429552" cy="4800600"/>
          </a:xfrm>
          <a:solidFill>
            <a:schemeClr val="accent1">
              <a:lumMod val="60000"/>
              <a:lumOff val="40000"/>
            </a:schemeClr>
          </a:solidFill>
          <a:ln>
            <a:solidFill>
              <a:schemeClr val="accent1"/>
            </a:solidFill>
          </a:ln>
        </p:spPr>
        <p:txBody>
          <a:bodyPr>
            <a:normAutofit fontScale="85000" lnSpcReduction="10000"/>
          </a:bodyPr>
          <a:lstStyle/>
          <a:p>
            <a:pPr>
              <a:buNone/>
            </a:pPr>
            <a:r>
              <a:rPr lang="cs-CZ" dirty="0" smtClean="0"/>
              <a:t>- anonymnost /přesto má svého autora/ </a:t>
            </a:r>
          </a:p>
          <a:p>
            <a:pPr>
              <a:buNone/>
            </a:pPr>
            <a:r>
              <a:rPr lang="cs-CZ" dirty="0" smtClean="0"/>
              <a:t>- dokonalé zvládnutí a respektování materiálu </a:t>
            </a:r>
          </a:p>
          <a:p>
            <a:pPr>
              <a:buNone/>
            </a:pPr>
            <a:r>
              <a:rPr lang="cs-CZ" dirty="0" smtClean="0"/>
              <a:t>- neimitování jiných tzn. drahých materiálů (důraz na materiály přírodní) </a:t>
            </a:r>
          </a:p>
          <a:p>
            <a:pPr>
              <a:buNone/>
            </a:pPr>
            <a:r>
              <a:rPr lang="cs-CZ" dirty="0" smtClean="0"/>
              <a:t>- vzniká z praktické potřeby, důraz klade na funkci výrobku či díla </a:t>
            </a:r>
          </a:p>
          <a:p>
            <a:pPr>
              <a:buNone/>
            </a:pPr>
            <a:r>
              <a:rPr lang="cs-CZ" dirty="0" smtClean="0"/>
              <a:t>- má určitou souvislost s uměním přírodních národů, s dětskou kresbou i s pravěkým uměním </a:t>
            </a:r>
          </a:p>
          <a:p>
            <a:pPr>
              <a:buNone/>
            </a:pPr>
            <a:r>
              <a:rPr lang="cs-CZ" dirty="0" smtClean="0"/>
              <a:t>- je inspirací pro moderní umění- to ho parafrázuje např. dílo P. Picassa, M. </a:t>
            </a:r>
            <a:r>
              <a:rPr lang="cs-CZ" dirty="0" err="1" smtClean="0"/>
              <a:t>Chagalla</a:t>
            </a:r>
            <a:r>
              <a:rPr lang="cs-CZ" dirty="0" smtClean="0"/>
              <a:t>, J. Lady</a:t>
            </a: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00232" y="500042"/>
            <a:ext cx="4779466" cy="571504"/>
          </a:xfrm>
          <a:ln>
            <a:solidFill>
              <a:schemeClr val="accent2">
                <a:lumMod val="75000"/>
              </a:schemeClr>
            </a:solidFill>
          </a:ln>
        </p:spPr>
        <p:txBody>
          <a:bodyPr>
            <a:noAutofit/>
          </a:bodyPr>
          <a:lstStyle/>
          <a:p>
            <a:r>
              <a:rPr lang="cs-CZ" sz="2800" dirty="0" smtClean="0"/>
              <a:t>Josef Lada, Zima na vesnici,1951</a:t>
            </a:r>
            <a:endParaRPr lang="cs-CZ" sz="2800" dirty="0"/>
          </a:p>
        </p:txBody>
      </p:sp>
      <p:pic>
        <p:nvPicPr>
          <p:cNvPr id="4" name="Zástupný symbol pro obsah 3" descr="lada5.jpg"/>
          <p:cNvPicPr>
            <a:picLocks noGrp="1" noChangeAspect="1"/>
          </p:cNvPicPr>
          <p:nvPr>
            <p:ph idx="1"/>
          </p:nvPr>
        </p:nvPicPr>
        <p:blipFill>
          <a:blip r:embed="rId2"/>
          <a:stretch>
            <a:fillRect/>
          </a:stretch>
        </p:blipFill>
        <p:spPr>
          <a:xfrm>
            <a:off x="1435100" y="1452995"/>
            <a:ext cx="7499350" cy="479021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500042"/>
            <a:ext cx="4493714" cy="428628"/>
          </a:xfrm>
          <a:solidFill>
            <a:schemeClr val="bg2">
              <a:lumMod val="90000"/>
            </a:schemeClr>
          </a:solidFill>
        </p:spPr>
        <p:txBody>
          <a:bodyPr>
            <a:normAutofit fontScale="90000"/>
          </a:bodyPr>
          <a:lstStyle/>
          <a:p>
            <a:r>
              <a:rPr lang="cs-CZ" sz="2400" dirty="0" err="1" smtClean="0"/>
              <a:t>Pablo</a:t>
            </a:r>
            <a:r>
              <a:rPr lang="cs-CZ" sz="2400" dirty="0" smtClean="0"/>
              <a:t> Picasso, </a:t>
            </a:r>
            <a:r>
              <a:rPr lang="cs-CZ" sz="2400" dirty="0" err="1" smtClean="0"/>
              <a:t>Picador</a:t>
            </a:r>
            <a:r>
              <a:rPr lang="cs-CZ" sz="2400" dirty="0" smtClean="0"/>
              <a:t>, 1959</a:t>
            </a:r>
            <a:endParaRPr lang="cs-CZ" sz="2400" dirty="0"/>
          </a:p>
        </p:txBody>
      </p:sp>
      <p:pic>
        <p:nvPicPr>
          <p:cNvPr id="4" name="Zástupný symbol pro obsah 3" descr="Pablo-Picasso-Picador.jpg"/>
          <p:cNvPicPr>
            <a:picLocks noGrp="1" noChangeAspect="1"/>
          </p:cNvPicPr>
          <p:nvPr>
            <p:ph idx="1"/>
          </p:nvPr>
        </p:nvPicPr>
        <p:blipFill>
          <a:blip r:embed="rId2"/>
          <a:stretch>
            <a:fillRect/>
          </a:stretch>
        </p:blipFill>
        <p:spPr>
          <a:xfrm>
            <a:off x="1428727" y="1188221"/>
            <a:ext cx="7401127" cy="52411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638"/>
            <a:ext cx="7498080" cy="868346"/>
          </a:xfrm>
          <a:solidFill>
            <a:schemeClr val="bg2"/>
          </a:solidFill>
        </p:spPr>
        <p:txBody>
          <a:bodyPr>
            <a:normAutofit/>
          </a:bodyPr>
          <a:lstStyle/>
          <a:p>
            <a:r>
              <a:rPr lang="cs-CZ" sz="2400" dirty="0" smtClean="0"/>
              <a:t>Franta </a:t>
            </a:r>
            <a:r>
              <a:rPr lang="cs-CZ" sz="2400" dirty="0" err="1" smtClean="0"/>
              <a:t>Anýž</a:t>
            </a:r>
            <a:r>
              <a:rPr lang="cs-CZ" sz="2400" dirty="0" smtClean="0"/>
              <a:t>, Stůl,židle, dubové dřevo, řezba, moření, kování</a:t>
            </a:r>
            <a:br>
              <a:rPr lang="cs-CZ" sz="2400" dirty="0" smtClean="0"/>
            </a:br>
            <a:r>
              <a:rPr lang="cs-CZ" sz="2400" dirty="0" smtClean="0"/>
              <a:t>Moravská galerie, Brno</a:t>
            </a:r>
            <a:endParaRPr lang="cs-CZ" sz="2400" dirty="0"/>
          </a:p>
        </p:txBody>
      </p:sp>
      <p:pic>
        <p:nvPicPr>
          <p:cNvPr id="4" name="Zástupný symbol pro obsah 3" descr="05.jpg"/>
          <p:cNvPicPr>
            <a:picLocks noGrp="1" noChangeAspect="1"/>
          </p:cNvPicPr>
          <p:nvPr>
            <p:ph idx="1"/>
          </p:nvPr>
        </p:nvPicPr>
        <p:blipFill>
          <a:blip r:embed="rId2" cstate="print"/>
          <a:stretch>
            <a:fillRect/>
          </a:stretch>
        </p:blipFill>
        <p:spPr>
          <a:xfrm>
            <a:off x="1214414" y="1428736"/>
            <a:ext cx="7466552" cy="5233067"/>
          </a:xfrm>
          <a:ln>
            <a:solidFill>
              <a:schemeClr val="bg2">
                <a:lumMod val="25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 </a:t>
            </a:r>
            <a:r>
              <a:rPr lang="cs-CZ" b="1" dirty="0" smtClean="0"/>
              <a:t>Druhy lidového umění</a:t>
            </a:r>
            <a:endParaRPr lang="cs-CZ" dirty="0"/>
          </a:p>
        </p:txBody>
      </p:sp>
      <p:sp>
        <p:nvSpPr>
          <p:cNvPr id="3" name="Zástupný symbol pro obsah 2"/>
          <p:cNvSpPr>
            <a:spLocks noGrp="1"/>
          </p:cNvSpPr>
          <p:nvPr>
            <p:ph idx="1"/>
          </p:nvPr>
        </p:nvSpPr>
        <p:spPr/>
        <p:txBody>
          <a:bodyPr>
            <a:normAutofit fontScale="92500" lnSpcReduction="10000"/>
          </a:bodyPr>
          <a:lstStyle/>
          <a:p>
            <a:endParaRPr lang="cs-CZ" dirty="0" smtClean="0"/>
          </a:p>
          <a:p>
            <a:pPr>
              <a:buNone/>
            </a:pPr>
            <a:r>
              <a:rPr lang="cs-CZ" b="1" dirty="0" smtClean="0"/>
              <a:t> </a:t>
            </a:r>
            <a:r>
              <a:rPr lang="cs-CZ" b="1" u="sng" dirty="0" smtClean="0"/>
              <a:t>malířství</a:t>
            </a:r>
            <a:r>
              <a:rPr lang="cs-CZ" b="1" dirty="0" smtClean="0"/>
              <a:t> </a:t>
            </a:r>
            <a:r>
              <a:rPr lang="cs-CZ" dirty="0" smtClean="0"/>
              <a:t>– např. obrázky na skle, betlémy, ilustrace – modlitební knížky, malba na keramice, kraslicích, nábytku, vývěsní štíty, pouťové atrakce </a:t>
            </a:r>
          </a:p>
          <a:p>
            <a:r>
              <a:rPr lang="cs-CZ" b="1" u="sng" dirty="0" smtClean="0"/>
              <a:t>znaky</a:t>
            </a:r>
            <a:r>
              <a:rPr lang="cs-CZ" dirty="0" smtClean="0"/>
              <a:t> : lineárnost, plošné pojetí barvy, nezájem o objem, hierarchická perspektiva  = velikost postav odpovídá významové hodnotě, často hlava větší než tělo, to vše působí poeticky a poutavě</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638"/>
            <a:ext cx="7498080" cy="654032"/>
          </a:xfrm>
          <a:solidFill>
            <a:schemeClr val="accent2">
              <a:lumMod val="40000"/>
              <a:lumOff val="60000"/>
            </a:schemeClr>
          </a:solidFill>
        </p:spPr>
        <p:txBody>
          <a:bodyPr>
            <a:normAutofit fontScale="90000"/>
          </a:bodyPr>
          <a:lstStyle/>
          <a:p>
            <a:r>
              <a:rPr lang="cs-CZ" dirty="0" smtClean="0"/>
              <a:t>Malířská výzdoba kraslic</a:t>
            </a:r>
            <a:endParaRPr lang="cs-CZ" dirty="0"/>
          </a:p>
        </p:txBody>
      </p:sp>
      <p:pic>
        <p:nvPicPr>
          <p:cNvPr id="4" name="Zástupný symbol pro obsah 3" descr="StaatlicheKunstsammlungenDresden_Frank-Hoehler.jpeg"/>
          <p:cNvPicPr>
            <a:picLocks noGrp="1" noChangeAspect="1"/>
          </p:cNvPicPr>
          <p:nvPr>
            <p:ph idx="1"/>
          </p:nvPr>
        </p:nvPicPr>
        <p:blipFill>
          <a:blip r:embed="rId2"/>
          <a:stretch>
            <a:fillRect/>
          </a:stretch>
        </p:blipFill>
        <p:spPr>
          <a:xfrm>
            <a:off x="1214414" y="1214422"/>
            <a:ext cx="7689671" cy="514353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435608" y="274638"/>
            <a:ext cx="7498080" cy="654032"/>
          </a:xfrm>
          <a:solidFill>
            <a:schemeClr val="accent1">
              <a:lumMod val="20000"/>
              <a:lumOff val="80000"/>
            </a:schemeClr>
          </a:solidFill>
        </p:spPr>
        <p:txBody>
          <a:bodyPr>
            <a:normAutofit fontScale="90000"/>
          </a:bodyPr>
          <a:lstStyle/>
          <a:p>
            <a:r>
              <a:rPr lang="cs-CZ" sz="2400" dirty="0" err="1" smtClean="0"/>
              <a:t>Ferdiš</a:t>
            </a:r>
            <a:r>
              <a:rPr lang="cs-CZ" sz="2400" dirty="0" smtClean="0"/>
              <a:t> Kostka (slov. lidový umělec)</a:t>
            </a:r>
            <a:br>
              <a:rPr lang="cs-CZ" sz="2400" dirty="0" smtClean="0"/>
            </a:br>
            <a:r>
              <a:rPr lang="cs-CZ" sz="2400" dirty="0" smtClean="0"/>
              <a:t>Talíř „Lovení křepelek“, 1930 </a:t>
            </a:r>
            <a:endParaRPr lang="cs-CZ" sz="2400" dirty="0"/>
          </a:p>
        </p:txBody>
      </p:sp>
      <p:pic>
        <p:nvPicPr>
          <p:cNvPr id="6" name="Zástupný symbol pro obrázek 6" descr="6uo108028.jpg"/>
          <p:cNvPicPr>
            <a:picLocks noGrp="1" noChangeAspect="1"/>
          </p:cNvPicPr>
          <p:nvPr>
            <p:ph idx="1"/>
          </p:nvPr>
        </p:nvPicPr>
        <p:blipFill>
          <a:blip r:embed="rId2"/>
          <a:srcRect t="9564" b="9564"/>
          <a:stretch>
            <a:fillRect/>
          </a:stretch>
        </p:blipFill>
        <p:spPr>
          <a:xfrm>
            <a:off x="1643042" y="1357298"/>
            <a:ext cx="6473363" cy="5148000"/>
          </a:xfrm>
          <a:prstGeom prst="roundRect">
            <a:avLst>
              <a:gd name="adj" fmla="val 0"/>
            </a:avLst>
          </a:prstGeom>
          <a:ln>
            <a:solidFill>
              <a:schemeClr val="accent4"/>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638"/>
            <a:ext cx="7498080" cy="939784"/>
          </a:xfrm>
          <a:solidFill>
            <a:schemeClr val="accent3">
              <a:lumMod val="20000"/>
              <a:lumOff val="80000"/>
            </a:schemeClr>
          </a:solidFill>
          <a:ln>
            <a:solidFill>
              <a:schemeClr val="bg1"/>
            </a:solidFill>
          </a:ln>
        </p:spPr>
        <p:txBody>
          <a:bodyPr>
            <a:normAutofit/>
          </a:bodyPr>
          <a:lstStyle/>
          <a:p>
            <a:r>
              <a:rPr lang="cs-CZ" sz="2400" dirty="0" smtClean="0"/>
              <a:t>Malba na lidovém nábytku z pošumavských statků (detail)</a:t>
            </a:r>
            <a:br>
              <a:rPr lang="cs-CZ" sz="2400" dirty="0" smtClean="0"/>
            </a:br>
            <a:r>
              <a:rPr lang="cs-CZ" sz="2400" dirty="0" smtClean="0"/>
              <a:t>Městské muzeum ve Volyni</a:t>
            </a:r>
            <a:endParaRPr lang="cs-CZ" sz="2400" dirty="0"/>
          </a:p>
        </p:txBody>
      </p:sp>
      <p:pic>
        <p:nvPicPr>
          <p:cNvPr id="4" name="Zástupný symbol pro obsah 3" descr="s162_nabytekjpg.jpg"/>
          <p:cNvPicPr>
            <a:picLocks noGrp="1" noChangeAspect="1"/>
          </p:cNvPicPr>
          <p:nvPr>
            <p:ph idx="1"/>
          </p:nvPr>
        </p:nvPicPr>
        <p:blipFill>
          <a:blip r:embed="rId2"/>
          <a:stretch>
            <a:fillRect/>
          </a:stretch>
        </p:blipFill>
        <p:spPr>
          <a:xfrm>
            <a:off x="1428728" y="1500174"/>
            <a:ext cx="7199987" cy="4824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a:xfrm>
            <a:off x="1435608" y="274638"/>
            <a:ext cx="7498080" cy="439718"/>
          </a:xfrm>
          <a:solidFill>
            <a:schemeClr val="accent2">
              <a:lumMod val="20000"/>
              <a:lumOff val="80000"/>
            </a:schemeClr>
          </a:solidFill>
        </p:spPr>
        <p:txBody>
          <a:bodyPr>
            <a:normAutofit/>
          </a:bodyPr>
          <a:lstStyle/>
          <a:p>
            <a:r>
              <a:rPr lang="cs-CZ" sz="2000" i="1" dirty="0" smtClean="0"/>
              <a:t>Lidoví malíři rodu Hánů z Blatnice pod Svatým </a:t>
            </a:r>
            <a:r>
              <a:rPr lang="cs-CZ" sz="2000" i="1" dirty="0" err="1" smtClean="0"/>
              <a:t>Antonínkem</a:t>
            </a:r>
            <a:endParaRPr lang="cs-CZ" sz="2000" dirty="0"/>
          </a:p>
        </p:txBody>
      </p:sp>
      <p:pic>
        <p:nvPicPr>
          <p:cNvPr id="13" name="Zástupný symbol pro obsah 12" descr="2007040401.jpg"/>
          <p:cNvPicPr>
            <a:picLocks noGrp="1" noChangeAspect="1"/>
          </p:cNvPicPr>
          <p:nvPr>
            <p:ph idx="1"/>
          </p:nvPr>
        </p:nvPicPr>
        <p:blipFill>
          <a:blip r:embed="rId2"/>
          <a:stretch>
            <a:fillRect/>
          </a:stretch>
        </p:blipFill>
        <p:spPr>
          <a:xfrm>
            <a:off x="2643174" y="1000108"/>
            <a:ext cx="3818880" cy="5616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435608" y="274320"/>
            <a:ext cx="7498080" cy="82846"/>
          </a:xfrm>
        </p:spPr>
        <p:txBody>
          <a:bodyPr>
            <a:normAutofit fontScale="90000"/>
          </a:bodyPr>
          <a:lstStyle/>
          <a:p>
            <a:endParaRPr lang="cs-CZ" dirty="0"/>
          </a:p>
        </p:txBody>
      </p:sp>
      <p:pic>
        <p:nvPicPr>
          <p:cNvPr id="4" name="Zástupný symbol pro obsah 3" descr="images.jpg"/>
          <p:cNvPicPr>
            <a:picLocks noGrp="1" noChangeAspect="1"/>
          </p:cNvPicPr>
          <p:nvPr>
            <p:ph sz="half" idx="1"/>
          </p:nvPr>
        </p:nvPicPr>
        <p:blipFill>
          <a:blip r:embed="rId2"/>
          <a:stretch>
            <a:fillRect/>
          </a:stretch>
        </p:blipFill>
        <p:spPr>
          <a:xfrm>
            <a:off x="1142976" y="571480"/>
            <a:ext cx="3807130" cy="5214974"/>
          </a:xfrm>
        </p:spPr>
      </p:pic>
      <p:pic>
        <p:nvPicPr>
          <p:cNvPr id="7" name="Zástupný symbol pro obsah 6" descr="03_panna_marie.jpg"/>
          <p:cNvPicPr>
            <a:picLocks noGrp="1" noChangeAspect="1"/>
          </p:cNvPicPr>
          <p:nvPr>
            <p:ph sz="half" idx="2"/>
          </p:nvPr>
        </p:nvPicPr>
        <p:blipFill>
          <a:blip r:embed="rId3"/>
          <a:stretch>
            <a:fillRect/>
          </a:stretch>
        </p:blipFill>
        <p:spPr>
          <a:xfrm>
            <a:off x="5214942" y="1714488"/>
            <a:ext cx="3491218" cy="478634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4414" y="274638"/>
            <a:ext cx="7500990" cy="368280"/>
          </a:xfrm>
          <a:solidFill>
            <a:schemeClr val="accent1">
              <a:lumMod val="20000"/>
              <a:lumOff val="80000"/>
            </a:schemeClr>
          </a:solidFill>
        </p:spPr>
        <p:txBody>
          <a:bodyPr>
            <a:normAutofit fontScale="90000"/>
          </a:bodyPr>
          <a:lstStyle/>
          <a:p>
            <a:r>
              <a:rPr lang="cs-CZ" sz="1600" dirty="0" smtClean="0"/>
              <a:t>Tradiční lidová výšivka z koutní plachty s motivem ptáka, lněné plátno, vyšito barevnou vlnou</a:t>
            </a:r>
            <a:br>
              <a:rPr lang="cs-CZ" sz="1600" dirty="0" smtClean="0"/>
            </a:br>
            <a:r>
              <a:rPr lang="cs-CZ" sz="1600" dirty="0" smtClean="0"/>
              <a:t>jižní Morava, 2. polovina 18. století, národopisná sbírka</a:t>
            </a:r>
            <a:endParaRPr lang="cs-CZ" sz="1600" dirty="0"/>
          </a:p>
        </p:txBody>
      </p:sp>
      <p:pic>
        <p:nvPicPr>
          <p:cNvPr id="4" name="Zástupný symbol pro obsah 3" descr="no02.jpg"/>
          <p:cNvPicPr>
            <a:picLocks noGrp="1" noChangeAspect="1"/>
          </p:cNvPicPr>
          <p:nvPr>
            <p:ph idx="1"/>
          </p:nvPr>
        </p:nvPicPr>
        <p:blipFill>
          <a:blip r:embed="rId2"/>
          <a:stretch>
            <a:fillRect/>
          </a:stretch>
        </p:blipFill>
        <p:spPr>
          <a:xfrm>
            <a:off x="500034" y="857232"/>
            <a:ext cx="8267222" cy="5786478"/>
          </a:xfrm>
          <a:ln>
            <a:solidFill>
              <a:srgbClr val="002060"/>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pic>
        <p:nvPicPr>
          <p:cNvPr id="7" name="Zástupný symbol pro obsah 6" descr="ATK24075d_144741_939328.jpg"/>
          <p:cNvPicPr>
            <a:picLocks noGrp="1" noChangeAspect="1"/>
          </p:cNvPicPr>
          <p:nvPr>
            <p:ph idx="1"/>
          </p:nvPr>
        </p:nvPicPr>
        <p:blipFill>
          <a:blip r:embed="rId2"/>
          <a:stretch>
            <a:fillRect/>
          </a:stretch>
        </p:blipFill>
        <p:spPr>
          <a:xfrm>
            <a:off x="285720" y="428604"/>
            <a:ext cx="8643998" cy="596267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78392" y="3286125"/>
            <a:ext cx="6400800" cy="1000132"/>
          </a:xfrm>
        </p:spPr>
        <p:txBody>
          <a:bodyPr>
            <a:normAutofit/>
          </a:bodyPr>
          <a:lstStyle/>
          <a:p>
            <a:r>
              <a:rPr lang="cs-CZ" smtClean="0"/>
              <a:t>Zdroje:</a:t>
            </a:r>
            <a:endParaRPr lang="cs-CZ" dirty="0"/>
          </a:p>
        </p:txBody>
      </p:sp>
      <p:sp>
        <p:nvSpPr>
          <p:cNvPr id="5" name="Zástupný symbol pro text 4"/>
          <p:cNvSpPr>
            <a:spLocks noGrp="1"/>
          </p:cNvSpPr>
          <p:nvPr>
            <p:ph type="body" idx="1"/>
          </p:nvPr>
        </p:nvSpPr>
        <p:spPr>
          <a:xfrm>
            <a:off x="2578392" y="1066800"/>
            <a:ext cx="6400800" cy="1862134"/>
          </a:xfrm>
        </p:spPr>
        <p:txBody>
          <a:bodyPr/>
          <a:lstStyle/>
          <a:p>
            <a:r>
              <a:rPr lang="cs-CZ" dirty="0" smtClean="0">
                <a:hlinkClick r:id="rId2"/>
              </a:rPr>
              <a:t>www.</a:t>
            </a:r>
            <a:r>
              <a:rPr lang="cs-CZ" dirty="0" err="1" smtClean="0">
                <a:hlinkClick r:id="rId2"/>
              </a:rPr>
              <a:t>gjb</a:t>
            </a:r>
            <a:r>
              <a:rPr lang="cs-CZ" dirty="0" smtClean="0">
                <a:hlinkClick r:id="rId2"/>
              </a:rPr>
              <a:t>-</a:t>
            </a:r>
            <a:r>
              <a:rPr lang="cs-CZ" dirty="0" err="1" smtClean="0">
                <a:hlinkClick r:id="rId2"/>
              </a:rPr>
              <a:t>spgs.cz</a:t>
            </a:r>
            <a:r>
              <a:rPr lang="cs-CZ" dirty="0" smtClean="0">
                <a:hlinkClick r:id="rId2"/>
              </a:rPr>
              <a:t>/</a:t>
            </a:r>
            <a:r>
              <a:rPr lang="cs-CZ" dirty="0" err="1" smtClean="0">
                <a:hlinkClick r:id="rId2"/>
              </a:rPr>
              <a:t>files</a:t>
            </a:r>
            <a:r>
              <a:rPr lang="cs-CZ" dirty="0" smtClean="0">
                <a:hlinkClick r:id="rId2"/>
              </a:rPr>
              <a:t>/177/</a:t>
            </a:r>
            <a:r>
              <a:rPr lang="cs-CZ" dirty="0" err="1" smtClean="0">
                <a:hlinkClick r:id="rId2"/>
              </a:rPr>
              <a:t>lidove</a:t>
            </a:r>
            <a:r>
              <a:rPr lang="cs-CZ" dirty="0" smtClean="0">
                <a:hlinkClick r:id="rId2"/>
              </a:rPr>
              <a:t>-</a:t>
            </a:r>
            <a:r>
              <a:rPr lang="cs-CZ" dirty="0" err="1" smtClean="0">
                <a:hlinkClick r:id="rId2"/>
              </a:rPr>
              <a:t>umeni.pdf</a:t>
            </a:r>
            <a:endParaRPr lang="cs-CZ" dirty="0" smtClean="0"/>
          </a:p>
          <a:p>
            <a:r>
              <a:rPr lang="cs-CZ" dirty="0" smtClean="0">
                <a:hlinkClick r:id="rId3"/>
              </a:rPr>
              <a:t>http://www.</a:t>
            </a:r>
            <a:r>
              <a:rPr lang="cs-CZ" dirty="0" err="1" smtClean="0">
                <a:hlinkClick r:id="rId3"/>
              </a:rPr>
              <a:t>moravska</a:t>
            </a:r>
            <a:r>
              <a:rPr lang="cs-CZ" dirty="0" smtClean="0">
                <a:hlinkClick r:id="rId3"/>
              </a:rPr>
              <a:t>-galerie.</a:t>
            </a:r>
            <a:r>
              <a:rPr lang="cs-CZ" dirty="0" err="1" smtClean="0">
                <a:hlinkClick r:id="rId3"/>
              </a:rPr>
              <a:t>cz</a:t>
            </a:r>
            <a:r>
              <a:rPr lang="cs-CZ" dirty="0" smtClean="0">
                <a:hlinkClick r:id="rId3"/>
              </a:rPr>
              <a:t>/media/1185256/05.jpg</a:t>
            </a:r>
            <a:endParaRPr lang="cs-CZ" dirty="0" smtClean="0"/>
          </a:p>
          <a:p>
            <a:r>
              <a:rPr lang="cs-CZ" dirty="0" smtClean="0"/>
              <a:t>obrázky – internet</a:t>
            </a:r>
          </a:p>
          <a:p>
            <a:r>
              <a:rPr lang="cs-CZ" dirty="0" smtClean="0"/>
              <a:t>Slovník cizích slov</a:t>
            </a:r>
          </a:p>
          <a:p>
            <a:r>
              <a:rPr lang="cs-CZ" dirty="0" err="1" smtClean="0"/>
              <a:t>Raoul</a:t>
            </a:r>
            <a:r>
              <a:rPr lang="cs-CZ" dirty="0" smtClean="0"/>
              <a:t> Trojan, Bohumír Mráz, Malý slovník výtvarného umění</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638"/>
            <a:ext cx="7498080" cy="1296974"/>
          </a:xfrm>
          <a:solidFill>
            <a:schemeClr val="accent2">
              <a:lumMod val="20000"/>
              <a:lumOff val="80000"/>
            </a:schemeClr>
          </a:solidFill>
        </p:spPr>
        <p:txBody>
          <a:bodyPr>
            <a:normAutofit fontScale="90000"/>
          </a:bodyPr>
          <a:lstStyle/>
          <a:p>
            <a:r>
              <a:rPr lang="cs-CZ" sz="2000" b="1" u="sng" dirty="0" smtClean="0"/>
              <a:t>Kultura</a:t>
            </a:r>
            <a:r>
              <a:rPr lang="cs-CZ" sz="2000" dirty="0" smtClean="0"/>
              <a:t> - vzdělání, vzdělanost</a:t>
            </a:r>
            <a:br>
              <a:rPr lang="cs-CZ" sz="2000" dirty="0" smtClean="0"/>
            </a:br>
            <a:r>
              <a:rPr lang="cs-CZ" sz="2000" dirty="0" smtClean="0"/>
              <a:t>*v širokém smyslu slova -  souhrn všech materiálních a duchovních hodnot, které jsou výsledkem společenskohistorické pracovní činnosti lidstva</a:t>
            </a:r>
            <a:br>
              <a:rPr lang="cs-CZ" sz="2000" dirty="0" smtClean="0"/>
            </a:br>
            <a:r>
              <a:rPr lang="cs-CZ" sz="2000" dirty="0" smtClean="0"/>
              <a:t>*v užším slova smyslu – souhrn všeho, co se týká oblasti umění, bydlení, odívání, zábavy…</a:t>
            </a:r>
            <a:endParaRPr lang="cs-CZ" sz="2000" dirty="0"/>
          </a:p>
        </p:txBody>
      </p:sp>
      <p:sp>
        <p:nvSpPr>
          <p:cNvPr id="3" name="Zástupný symbol pro obsah 2"/>
          <p:cNvSpPr>
            <a:spLocks noGrp="1"/>
          </p:cNvSpPr>
          <p:nvPr>
            <p:ph idx="1"/>
          </p:nvPr>
        </p:nvSpPr>
        <p:spPr>
          <a:xfrm>
            <a:off x="1435608" y="1714488"/>
            <a:ext cx="7498080" cy="4533912"/>
          </a:xfrm>
          <a:solidFill>
            <a:schemeClr val="bg2">
              <a:lumMod val="75000"/>
            </a:schemeClr>
          </a:solidFill>
        </p:spPr>
        <p:txBody>
          <a:bodyPr>
            <a:normAutofit/>
          </a:bodyPr>
          <a:lstStyle/>
          <a:p>
            <a:pPr>
              <a:buNone/>
            </a:pPr>
            <a:r>
              <a:rPr lang="cs-CZ" dirty="0" smtClean="0"/>
              <a:t>  </a:t>
            </a:r>
          </a:p>
          <a:p>
            <a:pPr>
              <a:buNone/>
            </a:pPr>
            <a:r>
              <a:rPr lang="cs-CZ" b="1" u="sng" dirty="0" smtClean="0"/>
              <a:t>Projevy tradiční lidové kultury jsou </a:t>
            </a:r>
            <a:r>
              <a:rPr lang="cs-CZ" b="1" dirty="0" smtClean="0"/>
              <a:t>: </a:t>
            </a:r>
          </a:p>
          <a:p>
            <a:pPr>
              <a:buNone/>
            </a:pPr>
            <a:r>
              <a:rPr lang="cs-CZ" b="1" dirty="0" smtClean="0"/>
              <a:t>   </a:t>
            </a:r>
            <a:r>
              <a:rPr lang="cs-CZ" b="1" u="sng" dirty="0" smtClean="0"/>
              <a:t>nehmotné</a:t>
            </a:r>
            <a:r>
              <a:rPr lang="cs-CZ" b="1" dirty="0" smtClean="0"/>
              <a:t> </a:t>
            </a:r>
            <a:r>
              <a:rPr lang="cs-CZ" sz="2400" dirty="0" smtClean="0"/>
              <a:t>- lidová religiozita (náboženství), obyčejové tradice – kalendářní, obřady spjaté s životním cyklem člověka, lokální slavnosti </a:t>
            </a:r>
          </a:p>
          <a:p>
            <a:pPr>
              <a:buNone/>
            </a:pPr>
            <a:r>
              <a:rPr lang="cs-CZ" sz="2400" b="1" dirty="0" smtClean="0"/>
              <a:t>   </a:t>
            </a:r>
            <a:r>
              <a:rPr lang="cs-CZ" sz="2400" b="1" u="sng" dirty="0" smtClean="0"/>
              <a:t> </a:t>
            </a:r>
            <a:r>
              <a:rPr lang="cs-CZ" b="1" u="sng" dirty="0" smtClean="0"/>
              <a:t>hmotné </a:t>
            </a:r>
            <a:r>
              <a:rPr lang="cs-CZ" sz="2600" dirty="0" smtClean="0"/>
              <a:t>- zaměstnání a forma obživy, dům a bydlení, oděvy, lidová strava, doprava, obchod a trh, výtvarná kultura - předměty, které vytváří většinou anonymní a neprofesionální tvůrce</a:t>
            </a:r>
            <a:endParaRPr lang="cs-CZ" sz="2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285728"/>
            <a:ext cx="4636590" cy="571504"/>
          </a:xfrm>
          <a:solidFill>
            <a:schemeClr val="accent5">
              <a:lumMod val="20000"/>
              <a:lumOff val="80000"/>
            </a:schemeClr>
          </a:solidFill>
        </p:spPr>
        <p:txBody>
          <a:bodyPr>
            <a:normAutofit/>
          </a:bodyPr>
          <a:lstStyle/>
          <a:p>
            <a:r>
              <a:rPr lang="cs-CZ" sz="2800" dirty="0" smtClean="0"/>
              <a:t>Masopust - Studnice</a:t>
            </a:r>
            <a:endParaRPr lang="cs-CZ" sz="2800" dirty="0"/>
          </a:p>
        </p:txBody>
      </p:sp>
      <p:pic>
        <p:nvPicPr>
          <p:cNvPr id="4" name="Zástupný symbol pro obsah 3" descr="Masopust Studnice 14.2.2009  Foto © Jiří Janda2.jpg"/>
          <p:cNvPicPr>
            <a:picLocks noGrp="1" noChangeAspect="1"/>
          </p:cNvPicPr>
          <p:nvPr>
            <p:ph idx="1"/>
          </p:nvPr>
        </p:nvPicPr>
        <p:blipFill>
          <a:blip r:embed="rId2"/>
          <a:stretch>
            <a:fillRect/>
          </a:stretch>
        </p:blipFill>
        <p:spPr>
          <a:xfrm>
            <a:off x="1500166" y="1214422"/>
            <a:ext cx="6960000" cy="5220000"/>
          </a:xfrm>
          <a:ln>
            <a:solidFill>
              <a:srgbClr val="7030A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638"/>
            <a:ext cx="2993516" cy="368280"/>
          </a:xfrm>
          <a:solidFill>
            <a:schemeClr val="accent5">
              <a:lumMod val="20000"/>
              <a:lumOff val="80000"/>
            </a:schemeClr>
          </a:solidFill>
        </p:spPr>
        <p:txBody>
          <a:bodyPr>
            <a:noAutofit/>
          </a:bodyPr>
          <a:lstStyle/>
          <a:p>
            <a:r>
              <a:rPr lang="cs-CZ" sz="2000" dirty="0" smtClean="0"/>
              <a:t>Lidové zvyky – sv. Lucie</a:t>
            </a:r>
            <a:endParaRPr lang="cs-CZ" sz="2000" dirty="0"/>
          </a:p>
        </p:txBody>
      </p:sp>
      <p:pic>
        <p:nvPicPr>
          <p:cNvPr id="4" name="Zástupný symbol pro obsah 3" descr="ceska-lidova-kultura_a_image_634613049921.JPG"/>
          <p:cNvPicPr>
            <a:picLocks noGrp="1" noChangeAspect="1"/>
          </p:cNvPicPr>
          <p:nvPr>
            <p:ph idx="1"/>
          </p:nvPr>
        </p:nvPicPr>
        <p:blipFill>
          <a:blip r:embed="rId2">
            <a:lum contrast="20000"/>
          </a:blip>
          <a:stretch>
            <a:fillRect/>
          </a:stretch>
        </p:blipFill>
        <p:spPr>
          <a:xfrm>
            <a:off x="785786" y="857232"/>
            <a:ext cx="8033152" cy="55007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638"/>
            <a:ext cx="7498080" cy="939784"/>
          </a:xfrm>
          <a:solidFill>
            <a:schemeClr val="accent5">
              <a:lumMod val="20000"/>
              <a:lumOff val="80000"/>
            </a:schemeClr>
          </a:solidFill>
        </p:spPr>
        <p:txBody>
          <a:bodyPr>
            <a:normAutofit/>
          </a:bodyPr>
          <a:lstStyle/>
          <a:p>
            <a:r>
              <a:rPr lang="cs-CZ" sz="1600" b="1" dirty="0" err="1" smtClean="0"/>
              <a:t>Samko</a:t>
            </a:r>
            <a:r>
              <a:rPr lang="cs-CZ" sz="1600" b="1" dirty="0" smtClean="0"/>
              <a:t> </a:t>
            </a:r>
            <a:r>
              <a:rPr lang="cs-CZ" sz="1600" b="1" dirty="0" err="1" smtClean="0"/>
              <a:t>Dudík</a:t>
            </a:r>
            <a:r>
              <a:rPr lang="cs-CZ" sz="1600" dirty="0" smtClean="0"/>
              <a:t> byl legendární myjavský primáš, zpěvák a tanečník, </a:t>
            </a:r>
            <a:br>
              <a:rPr lang="cs-CZ" sz="1600" dirty="0" smtClean="0"/>
            </a:br>
            <a:r>
              <a:rPr lang="cs-CZ" sz="1600" dirty="0" smtClean="0"/>
              <a:t>který žil v letech 1880-1967. </a:t>
            </a:r>
            <a:endParaRPr lang="cs-CZ" dirty="0"/>
          </a:p>
        </p:txBody>
      </p:sp>
      <p:pic>
        <p:nvPicPr>
          <p:cNvPr id="4" name="Zástupný symbol pro obsah 3" descr="005830_05_157788.jpg"/>
          <p:cNvPicPr>
            <a:picLocks noGrp="1" noChangeAspect="1"/>
          </p:cNvPicPr>
          <p:nvPr>
            <p:ph idx="1"/>
          </p:nvPr>
        </p:nvPicPr>
        <p:blipFill>
          <a:blip r:embed="rId2"/>
          <a:stretch>
            <a:fillRect/>
          </a:stretch>
        </p:blipFill>
        <p:spPr>
          <a:xfrm>
            <a:off x="2857488" y="1357298"/>
            <a:ext cx="3429024" cy="530950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57290" y="642918"/>
            <a:ext cx="7498080" cy="571504"/>
          </a:xfrm>
          <a:solidFill>
            <a:schemeClr val="accent1"/>
          </a:solidFill>
        </p:spPr>
        <p:txBody>
          <a:bodyPr>
            <a:normAutofit fontScale="90000"/>
          </a:bodyPr>
          <a:lstStyle/>
          <a:p>
            <a:r>
              <a:rPr lang="cs-CZ" sz="2200" dirty="0" smtClean="0"/>
              <a:t>Region – krajinný celek , okrsek, rajon</a:t>
            </a:r>
            <a:br>
              <a:rPr lang="cs-CZ" sz="2200" dirty="0" smtClean="0"/>
            </a:br>
            <a:r>
              <a:rPr lang="cs-CZ" sz="2000" dirty="0" smtClean="0"/>
              <a:t>Lidovou kulturu ovlivňovaly přírodní podmínky, hospodářské potřeby, ekonomické možnosti venkova a sociální postavení obyvatel. </a:t>
            </a:r>
            <a:br>
              <a:rPr lang="cs-CZ" sz="2000" dirty="0" smtClean="0"/>
            </a:br>
            <a:endParaRPr lang="cs-CZ" sz="2000" dirty="0"/>
          </a:p>
        </p:txBody>
      </p:sp>
      <p:sp>
        <p:nvSpPr>
          <p:cNvPr id="3" name="Zástupný symbol pro obsah 2"/>
          <p:cNvSpPr>
            <a:spLocks noGrp="1"/>
          </p:cNvSpPr>
          <p:nvPr>
            <p:ph idx="1"/>
          </p:nvPr>
        </p:nvSpPr>
        <p:spPr>
          <a:xfrm>
            <a:off x="1142976" y="1428736"/>
            <a:ext cx="7790712" cy="4819664"/>
          </a:xfrm>
        </p:spPr>
        <p:txBody>
          <a:bodyPr>
            <a:normAutofit fontScale="55000" lnSpcReduction="20000"/>
          </a:bodyPr>
          <a:lstStyle/>
          <a:p>
            <a:pPr algn="ctr">
              <a:buNone/>
            </a:pPr>
            <a:r>
              <a:rPr lang="cs-CZ" dirty="0" smtClean="0"/>
              <a:t>Mezi nejvýznamnější etnografické regiony uchovávající tradiční prvky lidové kultury, patřily v 19. století v Čechách především Chodsko, Plzeňsko, jihočeská Blata, Doudleby, Podkrkonoší, na Moravě Valašsko, Slovácko, Haná a oblast Českomoravské vrchoviny - Horácko. Šlo tedy vesměs o krajiny více či méně zemědělského charakteru, kde převažovala malovýroba samozásobitelského typu. Kromě zemědělství existovala řada druhů výrob nezbytných pro provoz usedlosti i život lidí.</a:t>
            </a:r>
          </a:p>
          <a:p>
            <a:pPr algn="ctr">
              <a:buNone/>
            </a:pPr>
            <a:r>
              <a:rPr lang="cs-CZ" dirty="0" smtClean="0"/>
              <a:t> Probíhaly v podstatě ve třech základních formách. Nejjednodušší byla domácí výroba - hospodář či hospodyně si zhotovovali sami potřebné věci pro sebe i své nejbližší okolí. Šlo o výrobky velice jednoduché (např. součástky rozbitého a polámaného nářadí). </a:t>
            </a:r>
            <a:br>
              <a:rPr lang="cs-CZ" dirty="0" smtClean="0"/>
            </a:br>
            <a:r>
              <a:rPr lang="cs-CZ" dirty="0" smtClean="0"/>
              <a:t>Určitou přechodnou formou mezi touto domácí prací a řemeslem byla výroba domácká. Uplatňovala se tu už určitá specializace. Zhotovovalo se větší množství předmětů na prodej. Domácká výroba (dřevěných výrobků, košíků, krajek, výšivek) však stále sloužila jen jako doplněk obživy. Třetí stupeň výroby předmětů, jež patřily do tradiční hmotné kultury českého venkova, představovala některá řemesla. </a:t>
            </a:r>
          </a:p>
          <a:p>
            <a:pPr algn="ctr">
              <a:buNone/>
            </a:pPr>
            <a:r>
              <a:rPr lang="cs-CZ" dirty="0" smtClean="0"/>
              <a:t>Řemeslník musel být vždy vyučen. Řemeslo bylo pro výrobce hlavním zaměstnáním. Šlo např. o kováře, hrnčíře, skláře.</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57290" y="285728"/>
            <a:ext cx="1714512" cy="511156"/>
          </a:xfrm>
          <a:solidFill>
            <a:schemeClr val="accent4">
              <a:lumMod val="20000"/>
              <a:lumOff val="80000"/>
            </a:schemeClr>
          </a:solidFill>
        </p:spPr>
        <p:txBody>
          <a:bodyPr>
            <a:normAutofit fontScale="90000"/>
          </a:bodyPr>
          <a:lstStyle/>
          <a:p>
            <a:r>
              <a:rPr lang="cs-CZ" dirty="0" smtClean="0"/>
              <a:t>bednář</a:t>
            </a:r>
            <a:endParaRPr lang="cs-CZ" dirty="0"/>
          </a:p>
        </p:txBody>
      </p:sp>
      <p:pic>
        <p:nvPicPr>
          <p:cNvPr id="4" name="Zástupný symbol pro obsah 3" descr="bednar.gif"/>
          <p:cNvPicPr>
            <a:picLocks noGrp="1" noChangeAspect="1"/>
          </p:cNvPicPr>
          <p:nvPr>
            <p:ph idx="1"/>
          </p:nvPr>
        </p:nvPicPr>
        <p:blipFill>
          <a:blip r:embed="rId2"/>
          <a:stretch>
            <a:fillRect/>
          </a:stretch>
        </p:blipFill>
        <p:spPr>
          <a:xfrm>
            <a:off x="2571736" y="1000108"/>
            <a:ext cx="4656749" cy="568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85852" y="214290"/>
            <a:ext cx="7498080" cy="1928826"/>
          </a:xfrm>
          <a:solidFill>
            <a:schemeClr val="bg2">
              <a:lumMod val="90000"/>
            </a:schemeClr>
          </a:solidFill>
          <a:ln>
            <a:solidFill>
              <a:schemeClr val="bg1"/>
            </a:solidFill>
          </a:ln>
        </p:spPr>
        <p:txBody>
          <a:bodyPr>
            <a:noAutofit/>
          </a:bodyPr>
          <a:lstStyle/>
          <a:p>
            <a:r>
              <a:rPr lang="cs-CZ" sz="1400" b="1" u="sng" dirty="0" smtClean="0"/>
              <a:t>Tradice</a:t>
            </a:r>
            <a:r>
              <a:rPr lang="cs-CZ" sz="1400" dirty="0" smtClean="0"/>
              <a:t> - předávání, dědění</a:t>
            </a:r>
            <a:br>
              <a:rPr lang="cs-CZ" sz="1400" dirty="0" smtClean="0"/>
            </a:br>
            <a:r>
              <a:rPr lang="cs-CZ" sz="1400" dirty="0" smtClean="0"/>
              <a:t>1. </a:t>
            </a:r>
            <a:r>
              <a:rPr lang="cs-CZ" sz="1400" dirty="0" err="1" smtClean="0"/>
              <a:t>souhr</a:t>
            </a:r>
            <a:r>
              <a:rPr lang="cs-CZ" sz="1400" dirty="0" smtClean="0"/>
              <a:t> ustálených zvyklostí a obyčejů, zachovávaných celými pokoleními</a:t>
            </a:r>
            <a:br>
              <a:rPr lang="cs-CZ" sz="1400" dirty="0" smtClean="0"/>
            </a:br>
            <a:r>
              <a:rPr lang="cs-CZ" sz="1400" dirty="0" smtClean="0"/>
              <a:t>2. historicky vzniklé zvyky, ideje, normy a pravidla, které se předávají z generace na generaci různými sdělovacími formami (ústně, písemně, výchovou…)</a:t>
            </a:r>
            <a:r>
              <a:rPr lang="cs-CZ" sz="2400" dirty="0" smtClean="0"/>
              <a:t/>
            </a:r>
            <a:br>
              <a:rPr lang="cs-CZ" sz="2400" dirty="0" smtClean="0"/>
            </a:br>
            <a:r>
              <a:rPr lang="cs-CZ" sz="1800" b="1" u="sng" dirty="0" smtClean="0"/>
              <a:t>Lidové umění </a:t>
            </a:r>
            <a:r>
              <a:rPr lang="cs-CZ" sz="1800" dirty="0" smtClean="0"/>
              <a:t>vychází z tradice, je spjato s vyhraněnou společenskou třídou, resp. s jejími sociálními a výrobními poměry a v jednotlivých regionech se projevuje různě.</a:t>
            </a:r>
            <a:br>
              <a:rPr lang="cs-CZ" sz="1800" dirty="0" smtClean="0"/>
            </a:br>
            <a:endParaRPr lang="cs-CZ" sz="1800" dirty="0"/>
          </a:p>
        </p:txBody>
      </p:sp>
      <p:sp>
        <p:nvSpPr>
          <p:cNvPr id="3" name="Zástupný symbol pro obsah 2"/>
          <p:cNvSpPr>
            <a:spLocks noGrp="1"/>
          </p:cNvSpPr>
          <p:nvPr>
            <p:ph idx="1"/>
          </p:nvPr>
        </p:nvSpPr>
        <p:spPr>
          <a:xfrm>
            <a:off x="1214414" y="2214554"/>
            <a:ext cx="7719274" cy="4033846"/>
          </a:xfrm>
        </p:spPr>
        <p:txBody>
          <a:bodyPr>
            <a:normAutofit fontScale="77500" lnSpcReduction="20000"/>
          </a:bodyPr>
          <a:lstStyle/>
          <a:p>
            <a:pPr>
              <a:buNone/>
            </a:pPr>
            <a:r>
              <a:rPr lang="cs-CZ" b="1" u="sng" dirty="0" smtClean="0"/>
              <a:t>LIDOVÉ UMĚNÍ </a:t>
            </a:r>
          </a:p>
          <a:p>
            <a:r>
              <a:rPr lang="cs-CZ" dirty="0" smtClean="0"/>
              <a:t>- je součástí jednoduché dobové kultury a vzniká za praktickým účelem </a:t>
            </a:r>
          </a:p>
          <a:p>
            <a:r>
              <a:rPr lang="cs-CZ" dirty="0" smtClean="0"/>
              <a:t>- obvykle nedosahuje takových uměleckých kvalit jako umění profesionální, ale je působivé svými přirozenými nedostatky </a:t>
            </a:r>
          </a:p>
          <a:p>
            <a:r>
              <a:rPr lang="cs-CZ" dirty="0" smtClean="0"/>
              <a:t>- je primitivní, spontánní, naivní, neškolené, srozumitelné lidovému kolektivu </a:t>
            </a:r>
          </a:p>
          <a:p>
            <a:r>
              <a:rPr lang="cs-CZ" dirty="0" smtClean="0"/>
              <a:t>- nemá umělecký záměr – např. kresba na velikonočním vajíčku je milostným symbolem, malba bílým vápnem kolem oken má odpuzovat zlé síly od obydlí</a:t>
            </a:r>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unovrat">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lunovra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lunovrat">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111</TotalTime>
  <Words>533</Words>
  <Application>Microsoft Office PowerPoint</Application>
  <PresentationFormat>Předvádění na obrazovce (4:3)</PresentationFormat>
  <Paragraphs>47</Paragraphs>
  <Slides>21</Slides>
  <Notes>0</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Slunovrat</vt:lpstr>
      <vt:lpstr>Lidové umění I</vt:lpstr>
      <vt:lpstr>Tradiční lidová výšivka z koutní plachty s motivem ptáka, lněné plátno, vyšito barevnou vlnou jižní Morava, 2. polovina 18. století, národopisná sbírka</vt:lpstr>
      <vt:lpstr>Kultura - vzdělání, vzdělanost *v širokém smyslu slova -  souhrn všech materiálních a duchovních hodnot, které jsou výsledkem společenskohistorické pracovní činnosti lidstva *v užším slova smyslu – souhrn všeho, co se týká oblasti umění, bydlení, odívání, zábavy…</vt:lpstr>
      <vt:lpstr>Masopust - Studnice</vt:lpstr>
      <vt:lpstr>Lidové zvyky – sv. Lucie</vt:lpstr>
      <vt:lpstr>Samko Dudík byl legendární myjavský primáš, zpěvák a tanečník,  který žil v letech 1880-1967. </vt:lpstr>
      <vt:lpstr>Region – krajinný celek , okrsek, rajon Lidovou kulturu ovlivňovaly přírodní podmínky, hospodářské potřeby, ekonomické možnosti venkova a sociální postavení obyvatel.  </vt:lpstr>
      <vt:lpstr>bednář</vt:lpstr>
      <vt:lpstr>Tradice - předávání, dědění 1. souhr ustálených zvyklostí a obyčejů, zachovávaných celými pokoleními 2. historicky vzniklé zvyky, ideje, normy a pravidla, které se předávají z generace na generaci různými sdělovacími formami (ústně, písemně, výchovou…) Lidové umění vychází z tradice, je spjato s vyhraněnou společenskou třídou, resp. s jejími sociálními a výrobními poměry a v jednotlivých regionech se projevuje různě. </vt:lpstr>
      <vt:lpstr>  Znaky lidového umění</vt:lpstr>
      <vt:lpstr>Josef Lada, Zima na vesnici,1951</vt:lpstr>
      <vt:lpstr>Pablo Picasso, Picador, 1959</vt:lpstr>
      <vt:lpstr>Franta Anýž, Stůl,židle, dubové dřevo, řezba, moření, kování Moravská galerie, Brno</vt:lpstr>
      <vt:lpstr>  Druhy lidového umění</vt:lpstr>
      <vt:lpstr>Malířská výzdoba kraslic</vt:lpstr>
      <vt:lpstr>Ferdiš Kostka (slov. lidový umělec) Talíř „Lovení křepelek“, 1930 </vt:lpstr>
      <vt:lpstr>Malba na lidovém nábytku z pošumavských statků (detail) Městské muzeum ve Volyni</vt:lpstr>
      <vt:lpstr>Lidoví malíři rodu Hánů z Blatnice pod Svatým Antonínkem</vt:lpstr>
      <vt:lpstr>Snímek 19</vt:lpstr>
      <vt:lpstr>Snímek 20</vt:lpstr>
      <vt:lpstr>Zdroje: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Lidové umění I</dc:title>
  <dc:creator>Macima</dc:creator>
  <cp:lastModifiedBy>Noname</cp:lastModifiedBy>
  <cp:revision>15</cp:revision>
  <dcterms:created xsi:type="dcterms:W3CDTF">2012-06-21T12:44:39Z</dcterms:created>
  <dcterms:modified xsi:type="dcterms:W3CDTF">2012-06-21T14:51:26Z</dcterms:modified>
</cp:coreProperties>
</file>