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9A8C-F6DD-457F-9087-CC59AC2D5B21}" type="datetimeFigureOut">
              <a:rPr lang="cs-CZ" smtClean="0"/>
              <a:pPr/>
              <a:t>6.6.2012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2F08-7407-430D-8352-583DC5B62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9A8C-F6DD-457F-9087-CC59AC2D5B21}" type="datetimeFigureOut">
              <a:rPr lang="cs-CZ" smtClean="0"/>
              <a:pPr/>
              <a:t>6.6.2012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2F08-7407-430D-8352-583DC5B62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9A8C-F6DD-457F-9087-CC59AC2D5B21}" type="datetimeFigureOut">
              <a:rPr lang="cs-CZ" smtClean="0"/>
              <a:pPr/>
              <a:t>6.6.2012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2F08-7407-430D-8352-583DC5B62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9A8C-F6DD-457F-9087-CC59AC2D5B21}" type="datetimeFigureOut">
              <a:rPr lang="cs-CZ" smtClean="0"/>
              <a:pPr/>
              <a:t>6.6.2012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2F08-7407-430D-8352-583DC5B62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9A8C-F6DD-457F-9087-CC59AC2D5B21}" type="datetimeFigureOut">
              <a:rPr lang="cs-CZ" smtClean="0"/>
              <a:pPr/>
              <a:t>6.6.2012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2F08-7407-430D-8352-583DC5B62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9A8C-F6DD-457F-9087-CC59AC2D5B21}" type="datetimeFigureOut">
              <a:rPr lang="cs-CZ" smtClean="0"/>
              <a:pPr/>
              <a:t>6.6.2012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2F08-7407-430D-8352-583DC5B62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9A8C-F6DD-457F-9087-CC59AC2D5B21}" type="datetimeFigureOut">
              <a:rPr lang="cs-CZ" smtClean="0"/>
              <a:pPr/>
              <a:t>6.6.2012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2F08-7407-430D-8352-583DC5B62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9A8C-F6DD-457F-9087-CC59AC2D5B21}" type="datetimeFigureOut">
              <a:rPr lang="cs-CZ" smtClean="0"/>
              <a:pPr/>
              <a:t>6.6.2012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072F08-7407-430D-8352-583DC5B62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9A8C-F6DD-457F-9087-CC59AC2D5B21}" type="datetimeFigureOut">
              <a:rPr lang="cs-CZ" smtClean="0"/>
              <a:pPr/>
              <a:t>6.6.2012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2F08-7407-430D-8352-583DC5B62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9A8C-F6DD-457F-9087-CC59AC2D5B21}" type="datetimeFigureOut">
              <a:rPr lang="cs-CZ" smtClean="0"/>
              <a:pPr/>
              <a:t>6.6.2012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1072F08-7407-430D-8352-583DC5B62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8FA9A8C-F6DD-457F-9087-CC59AC2D5B21}" type="datetimeFigureOut">
              <a:rPr lang="cs-CZ" smtClean="0"/>
              <a:pPr/>
              <a:t>6.6.2012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2F08-7407-430D-8352-583DC5B62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8FA9A8C-F6DD-457F-9087-CC59AC2D5B21}" type="datetimeFigureOut">
              <a:rPr lang="cs-CZ" smtClean="0"/>
              <a:pPr/>
              <a:t>6.6.2012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072F08-7407-430D-8352-583DC5B62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700" dirty="0" smtClean="0"/>
              <a:t>druhy volného výtvarného umění</a:t>
            </a:r>
            <a:r>
              <a:rPr lang="cs-CZ" sz="4000" dirty="0" smtClean="0"/>
              <a:t> </a:t>
            </a:r>
            <a:br>
              <a:rPr lang="cs-CZ" sz="4000" dirty="0" smtClean="0"/>
            </a:br>
            <a:r>
              <a:rPr lang="cs-CZ" sz="7200" dirty="0" smtClean="0"/>
              <a:t>Malířství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6480048" cy="17526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Námět 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3200400" cy="2571768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B0F0"/>
                </a:solidFill>
              </a:rPr>
              <a:t>Krajina krajinomalba krajinářství </a:t>
            </a:r>
            <a:r>
              <a:rPr lang="cs-CZ" dirty="0" smtClean="0"/>
              <a:t> </a:t>
            </a:r>
            <a:r>
              <a:rPr lang="cs-CZ" sz="2200" dirty="0" smtClean="0"/>
              <a:t>zobrazování skutečné nebo vybájené krajiny</a:t>
            </a:r>
            <a:endParaRPr lang="cs-CZ" sz="22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/>
              <a:t>Jakub </a:t>
            </a:r>
            <a:r>
              <a:rPr lang="cs-CZ" dirty="0" err="1" smtClean="0"/>
              <a:t>Schikaneder</a:t>
            </a:r>
            <a:r>
              <a:rPr lang="cs-CZ" dirty="0" smtClean="0"/>
              <a:t> </a:t>
            </a:r>
          </a:p>
          <a:p>
            <a:r>
              <a:rPr lang="cs-CZ" dirty="0" smtClean="0"/>
              <a:t>Staropražská zákoutí </a:t>
            </a:r>
          </a:p>
          <a:p>
            <a:r>
              <a:rPr lang="cs-CZ" dirty="0" smtClean="0"/>
              <a:t>1907 - 1909</a:t>
            </a:r>
            <a:endParaRPr lang="cs-CZ" dirty="0"/>
          </a:p>
        </p:txBody>
      </p:sp>
      <p:pic>
        <p:nvPicPr>
          <p:cNvPr id="4" name="Zástupný symbol pro obsah 3" descr="schikaned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9058" y="357166"/>
            <a:ext cx="4515913" cy="61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Jan </a:t>
            </a:r>
            <a:r>
              <a:rPr lang="cs-CZ" sz="2400" dirty="0" smtClean="0"/>
              <a:t>Trampota, 1889 – 1942, Krajina</a:t>
            </a:r>
            <a:endParaRPr lang="cs-CZ" sz="2400" dirty="0"/>
          </a:p>
        </p:txBody>
      </p:sp>
      <p:pic>
        <p:nvPicPr>
          <p:cNvPr id="7" name="Zástupný symbol pro obsah 6" descr="93058-200801312253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142984"/>
            <a:ext cx="7759004" cy="554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 smtClean="0">
                <a:solidFill>
                  <a:srgbClr val="00B0F0"/>
                </a:solidFill>
              </a:rPr>
              <a:t>Zátiší</a:t>
            </a:r>
            <a:r>
              <a:rPr lang="cs-CZ" sz="1600" dirty="0" smtClean="0">
                <a:solidFill>
                  <a:srgbClr val="00B0F0"/>
                </a:solidFill>
              </a:rPr>
              <a:t/>
            </a:r>
            <a:br>
              <a:rPr lang="cs-CZ" sz="1600" dirty="0" smtClean="0">
                <a:solidFill>
                  <a:srgbClr val="00B0F0"/>
                </a:solidFill>
              </a:rPr>
            </a:br>
            <a:endParaRPr lang="cs-CZ" sz="16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malířský druh zobrazující neživé předměty </a:t>
            </a:r>
          </a:p>
          <a:p>
            <a:r>
              <a:rPr lang="cs-CZ" sz="2400" dirty="0" smtClean="0"/>
              <a:t>objevuje se už v antice </a:t>
            </a:r>
          </a:p>
          <a:p>
            <a:r>
              <a:rPr lang="cs-CZ" sz="2400" dirty="0" smtClean="0"/>
              <a:t>ve středověku tvořilo pouze součást náboženských obrazů a jako umělecký žánr se osamostatnilo až v 16. století</a:t>
            </a:r>
          </a:p>
          <a:p>
            <a:r>
              <a:rPr lang="cs-CZ" sz="2400" dirty="0" smtClean="0"/>
              <a:t>ke klasickým projevům patří holandské zátiší</a:t>
            </a:r>
          </a:p>
          <a:p>
            <a:endParaRPr lang="cs-CZ" sz="36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cs-CZ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Kubistické dílo Emila Filly Zátiší s mandolínou, 1933</a:t>
            </a:r>
            <a:endParaRPr lang="cs-CZ" dirty="0"/>
          </a:p>
        </p:txBody>
      </p:sp>
      <p:pic>
        <p:nvPicPr>
          <p:cNvPr id="4" name="Zástupný symbol pro obsah 3" descr="PKS2deabf_Fil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7359996" cy="518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Žánrová malba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všímá si lidské postavy při zobrazování výjevů z každodenního života. Jako samostatný malířský druh vzniká v 16. stol.</a:t>
            </a:r>
            <a:br>
              <a:rPr lang="cs-CZ" sz="2000" dirty="0" smtClean="0"/>
            </a:br>
            <a:r>
              <a:rPr lang="cs-CZ" sz="1800" dirty="0" err="1" smtClean="0">
                <a:solidFill>
                  <a:srgbClr val="0070C0"/>
                </a:solidFill>
              </a:rPr>
              <a:t>Pieter</a:t>
            </a:r>
            <a:r>
              <a:rPr lang="cs-CZ" sz="1800" dirty="0" smtClean="0">
                <a:solidFill>
                  <a:srgbClr val="0070C0"/>
                </a:solidFill>
              </a:rPr>
              <a:t>  </a:t>
            </a:r>
            <a:r>
              <a:rPr lang="cs-CZ" sz="1800" dirty="0" err="1" smtClean="0">
                <a:solidFill>
                  <a:srgbClr val="0070C0"/>
                </a:solidFill>
              </a:rPr>
              <a:t>Brueghel</a:t>
            </a:r>
            <a:r>
              <a:rPr lang="cs-CZ" sz="1800" dirty="0" smtClean="0">
                <a:solidFill>
                  <a:srgbClr val="0070C0"/>
                </a:solidFill>
              </a:rPr>
              <a:t>, 1525 - 1569, </a:t>
            </a:r>
            <a:r>
              <a:rPr lang="cs-CZ" sz="1800" dirty="0" smtClean="0">
                <a:solidFill>
                  <a:srgbClr val="0070C0"/>
                </a:solidFill>
              </a:rPr>
              <a:t>Venkovská svatba</a:t>
            </a:r>
            <a:endParaRPr lang="cs-CZ" sz="1800" dirty="0"/>
          </a:p>
        </p:txBody>
      </p:sp>
      <p:pic>
        <p:nvPicPr>
          <p:cNvPr id="4" name="Zástupný symbol pro obsah 3" descr="f5a83c0849_61709052_o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7456467" cy="51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Rudolf </a:t>
            </a:r>
            <a:r>
              <a:rPr lang="cs-CZ" sz="2000" dirty="0" err="1" smtClean="0"/>
              <a:t>Kremlička</a:t>
            </a:r>
            <a:r>
              <a:rPr lang="cs-CZ" sz="2000" dirty="0" smtClean="0"/>
              <a:t> (1886 – 1932), Myčky</a:t>
            </a:r>
            <a:endParaRPr lang="cs-CZ" sz="2000" dirty="0"/>
          </a:p>
        </p:txBody>
      </p:sp>
      <p:pic>
        <p:nvPicPr>
          <p:cNvPr id="4" name="Zástupný symbol pro obsah 3" descr="imageG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142984"/>
            <a:ext cx="4561244" cy="543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1071546"/>
            <a:ext cx="4257676" cy="500066"/>
          </a:xfrm>
        </p:spPr>
        <p:txBody>
          <a:bodyPr>
            <a:normAutofit/>
          </a:bodyPr>
          <a:lstStyle/>
          <a:p>
            <a:r>
              <a:rPr lang="cs-CZ" dirty="0" smtClean="0"/>
              <a:t>Alegorická malba</a:t>
            </a:r>
            <a:br>
              <a:rPr lang="cs-CZ" dirty="0" smtClean="0"/>
            </a:br>
            <a:r>
              <a:rPr lang="cs-CZ" sz="1200" dirty="0" err="1" smtClean="0">
                <a:solidFill>
                  <a:schemeClr val="tx1"/>
                </a:solidFill>
              </a:rPr>
              <a:t>Tizian</a:t>
            </a:r>
            <a:r>
              <a:rPr lang="cs-CZ" sz="1200" dirty="0" smtClean="0">
                <a:solidFill>
                  <a:schemeClr val="tx1"/>
                </a:solidFill>
              </a:rPr>
              <a:t> (1490 – 1576), Alegorie času („Trojí věk člověka“)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285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Alegorie</a:t>
            </a:r>
            <a:r>
              <a:rPr lang="cs-CZ" dirty="0" smtClean="0"/>
              <a:t> (řecky </a:t>
            </a:r>
            <a:r>
              <a:rPr lang="cs-CZ" i="1" dirty="0" err="1" smtClean="0"/>
              <a:t>αλληγορία</a:t>
            </a:r>
            <a:r>
              <a:rPr lang="cs-CZ" dirty="0" smtClean="0"/>
              <a:t> – „říci jinak“) česky také </a:t>
            </a:r>
            <a:r>
              <a:rPr lang="cs-CZ" b="1" dirty="0" smtClean="0"/>
              <a:t>jinotaj. </a:t>
            </a:r>
            <a:r>
              <a:rPr lang="cs-CZ" dirty="0" smtClean="0"/>
              <a:t>Zjevná podoba díla vypovídá o něčem jiném, nezjevném. Je to tudíž dílo, jehož vlastní smysl je skryt a k porozumění vyžaduje nějaký klíč. Alegorie často používá personifikace a metafory.</a:t>
            </a:r>
          </a:p>
          <a:p>
            <a:endParaRPr lang="cs-CZ" dirty="0"/>
          </a:p>
        </p:txBody>
      </p:sp>
      <p:pic>
        <p:nvPicPr>
          <p:cNvPr id="11" name="Zástupný symbol pro obsah 10" descr="536px-Titian_-_Allegorie_der_Zei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28860" y="1643050"/>
            <a:ext cx="4477713" cy="500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2314910"/>
          </a:xfrm>
        </p:spPr>
        <p:txBody>
          <a:bodyPr>
            <a:normAutofit fontScale="90000"/>
          </a:bodyPr>
          <a:lstStyle/>
          <a:p>
            <a:r>
              <a:rPr lang="cs-CZ" sz="2700" dirty="0" smtClean="0">
                <a:solidFill>
                  <a:srgbClr val="0070C0"/>
                </a:solidFill>
              </a:rPr>
              <a:t/>
            </a:r>
            <a:br>
              <a:rPr lang="cs-CZ" sz="2700" dirty="0" smtClean="0">
                <a:solidFill>
                  <a:srgbClr val="0070C0"/>
                </a:solidFill>
              </a:rPr>
            </a:br>
            <a:r>
              <a:rPr lang="cs-CZ" sz="2700" dirty="0" smtClean="0">
                <a:solidFill>
                  <a:srgbClr val="0070C0"/>
                </a:solidFill>
              </a:rPr>
              <a:t/>
            </a:r>
            <a:br>
              <a:rPr lang="cs-CZ" sz="2700" dirty="0" smtClean="0">
                <a:solidFill>
                  <a:srgbClr val="0070C0"/>
                </a:solidFill>
              </a:rPr>
            </a:br>
            <a:r>
              <a:rPr lang="cs-CZ" sz="2700" dirty="0" smtClean="0">
                <a:solidFill>
                  <a:srgbClr val="0070C0"/>
                </a:solidFill>
              </a:rPr>
              <a:t>Abstraktní nefigurativní nepředmětné umění</a:t>
            </a:r>
            <a:r>
              <a:rPr lang="cs-CZ" sz="2700" dirty="0" smtClean="0"/>
              <a:t> </a:t>
            </a:r>
            <a:r>
              <a:rPr lang="cs-CZ" sz="2000" dirty="0" smtClean="0"/>
              <a:t>– </a:t>
            </a:r>
            <a:r>
              <a:rPr lang="cs-CZ" sz="1800" dirty="0" smtClean="0">
                <a:solidFill>
                  <a:schemeClr val="tx1"/>
                </a:solidFill>
              </a:rPr>
              <a:t>nezobrazuje předměty a tvary vnějšího světa, ale pomocí výtvarných prvků (linie, geometrické obrazy, barevné skvrny nebo plochy apod.) vyjadřuje životní pocit , vztah ke světu.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/>
              <a:t>František Kupka</a:t>
            </a:r>
          </a:p>
          <a:p>
            <a:r>
              <a:rPr lang="cs-CZ" dirty="0" smtClean="0"/>
              <a:t>Abstraktní kompozice,</a:t>
            </a:r>
            <a:r>
              <a:rPr lang="cs-CZ" sz="1100" dirty="0" smtClean="0"/>
              <a:t>1925 - 1930</a:t>
            </a:r>
            <a:endParaRPr lang="cs-CZ" sz="1100" dirty="0"/>
          </a:p>
        </p:txBody>
      </p:sp>
      <p:pic>
        <p:nvPicPr>
          <p:cNvPr id="7" name="Zástupný symbol pro obsah 6" descr="Kupk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1934" y="615058"/>
            <a:ext cx="4812344" cy="5750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5404"/>
          </a:xfrm>
        </p:spPr>
        <p:txBody>
          <a:bodyPr>
            <a:normAutofit fontScale="90000"/>
          </a:bodyPr>
          <a:lstStyle/>
          <a:p>
            <a:r>
              <a:rPr lang="cs-CZ" sz="2000" dirty="0" err="1" smtClean="0"/>
              <a:t>Picabia</a:t>
            </a:r>
            <a:r>
              <a:rPr lang="cs-CZ" sz="2000" dirty="0" smtClean="0"/>
              <a:t> </a:t>
            </a:r>
            <a:r>
              <a:rPr lang="cs-CZ" sz="2000" dirty="0" err="1" smtClean="0"/>
              <a:t>Francis</a:t>
            </a:r>
            <a:r>
              <a:rPr lang="cs-CZ" sz="2000" dirty="0" smtClean="0"/>
              <a:t>, </a:t>
            </a:r>
            <a:r>
              <a:rPr lang="cs-CZ" sz="2000" dirty="0" smtClean="0"/>
              <a:t>1879 – 1953, Kaučuk</a:t>
            </a:r>
            <a:r>
              <a:rPr lang="cs-CZ" sz="2000" dirty="0" smtClean="0"/>
              <a:t>, 1909</a:t>
            </a:r>
            <a:endParaRPr lang="cs-CZ" sz="2000" dirty="0"/>
          </a:p>
        </p:txBody>
      </p:sp>
      <p:pic>
        <p:nvPicPr>
          <p:cNvPr id="7" name="Zástupný symbol pro obsah 6" descr="picabia_francis-_obra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714356"/>
            <a:ext cx="5743321" cy="57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Autofit/>
          </a:bodyPr>
          <a:lstStyle/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1800" b="1" dirty="0" smtClean="0">
                <a:solidFill>
                  <a:srgbClr val="0070C0"/>
                </a:solidFill>
              </a:rPr>
              <a:t>Dekorativní umění</a:t>
            </a:r>
            <a:r>
              <a:rPr lang="cs-CZ" sz="1800" dirty="0" smtClean="0">
                <a:solidFill>
                  <a:srgbClr val="0070C0"/>
                </a:solidFill>
              </a:rPr>
              <a:t>  </a:t>
            </a:r>
            <a:r>
              <a:rPr lang="cs-CZ" sz="1200" dirty="0" smtClean="0"/>
              <a:t>je umění, které je určeno především k dekoraci, neboli výzdobě a spojuje v sobě ornament a funkčnost. Dekorativní umění pracuje s rozličnými materiály jako jsou keramika, dřevo, sklo, kov, textil, štuk nebo kámen, obzvláště drahokam. Uplatňuje se od architektury interiérů (např. tapety) přes nábytek až po předměty denní potřeby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r>
              <a:rPr lang="cs-CZ" sz="1600" dirty="0" smtClean="0"/>
              <a:t>Tapeta- Červené ornamenty</a:t>
            </a:r>
            <a:r>
              <a:rPr lang="cs-CZ" sz="1800" dirty="0" smtClean="0"/>
              <a:t/>
            </a:r>
            <a:br>
              <a:rPr lang="cs-CZ" sz="1800" dirty="0" smtClean="0"/>
            </a:br>
            <a:endParaRPr lang="cs-CZ" sz="1800" dirty="0"/>
          </a:p>
        </p:txBody>
      </p:sp>
      <p:pic>
        <p:nvPicPr>
          <p:cNvPr id="4" name="Zástupný symbol pro obsah 3" descr="31_cervene-ornamen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600200"/>
            <a:ext cx="5286412" cy="5043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 smtClean="0"/>
              <a:t>Malířstvím rozumíme druh výtvarného umění, které se v ploše vyjadřuje liniemi a barvami a může vytvářet opticky objemové a prostorové tvary.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200" u="sng" dirty="0" smtClean="0"/>
              <a:t>Podle námětu rozlišujeme</a:t>
            </a:r>
            <a:r>
              <a:rPr lang="cs-CZ" sz="3200" dirty="0" smtClean="0"/>
              <a:t>:</a:t>
            </a:r>
            <a:endParaRPr lang="cs-CZ" dirty="0" smtClean="0"/>
          </a:p>
          <a:p>
            <a:r>
              <a:rPr lang="cs-CZ" dirty="0" smtClean="0"/>
              <a:t>obrazy s náboženskou tematikou</a:t>
            </a:r>
          </a:p>
          <a:p>
            <a:r>
              <a:rPr lang="cs-CZ" dirty="0" smtClean="0"/>
              <a:t>historické</a:t>
            </a:r>
          </a:p>
          <a:p>
            <a:r>
              <a:rPr lang="cs-CZ" dirty="0" smtClean="0"/>
              <a:t>portréty, autoportréty</a:t>
            </a:r>
          </a:p>
          <a:p>
            <a:r>
              <a:rPr lang="cs-CZ" dirty="0" smtClean="0"/>
              <a:t>krajina </a:t>
            </a:r>
          </a:p>
          <a:p>
            <a:r>
              <a:rPr lang="cs-CZ" dirty="0" smtClean="0"/>
              <a:t>zátiší (</a:t>
            </a:r>
            <a:r>
              <a:rPr lang="cs-CZ" i="1" dirty="0" smtClean="0"/>
              <a:t>natura </a:t>
            </a:r>
            <a:r>
              <a:rPr lang="cs-CZ" i="1" dirty="0" err="1" smtClean="0"/>
              <a:t>mortis</a:t>
            </a:r>
            <a:r>
              <a:rPr lang="cs-CZ" dirty="0" smtClean="0"/>
              <a:t> – mrtvá příroda)</a:t>
            </a:r>
          </a:p>
          <a:p>
            <a:r>
              <a:rPr lang="cs-CZ" dirty="0" smtClean="0"/>
              <a:t>žánrový námět – sociální tematika (lidé, život)</a:t>
            </a:r>
          </a:p>
          <a:p>
            <a:r>
              <a:rPr lang="cs-CZ" dirty="0" smtClean="0"/>
              <a:t>alegorické</a:t>
            </a:r>
          </a:p>
          <a:p>
            <a:r>
              <a:rPr lang="cs-CZ" dirty="0" smtClean="0"/>
              <a:t>abstraktní, nefigurativní malby, ornamentální – dekorativní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*</a:t>
            </a:r>
            <a:r>
              <a:rPr lang="cs-CZ" dirty="0" err="1" smtClean="0"/>
              <a:t>Raoul</a:t>
            </a:r>
            <a:r>
              <a:rPr lang="cs-CZ" dirty="0" smtClean="0"/>
              <a:t> Trojan, Bohumír Mráz: Malý slovník výtvarného umění</a:t>
            </a:r>
          </a:p>
          <a:p>
            <a:r>
              <a:rPr lang="cs-CZ" dirty="0" smtClean="0"/>
              <a:t>*Anton Macko, </a:t>
            </a:r>
            <a:r>
              <a:rPr lang="cs-CZ" dirty="0" err="1" smtClean="0"/>
              <a:t>Otília</a:t>
            </a:r>
            <a:r>
              <a:rPr lang="cs-CZ" dirty="0" smtClean="0"/>
              <a:t> </a:t>
            </a:r>
            <a:r>
              <a:rPr lang="cs-CZ" dirty="0" err="1" smtClean="0"/>
              <a:t>Nevřelová</a:t>
            </a:r>
            <a:r>
              <a:rPr lang="cs-CZ" dirty="0" smtClean="0"/>
              <a:t>: Výtvarná výchova, metodická příručka</a:t>
            </a:r>
          </a:p>
          <a:p>
            <a:r>
              <a:rPr lang="cs-CZ" dirty="0" smtClean="0"/>
              <a:t>*Internet ,</a:t>
            </a:r>
            <a:r>
              <a:rPr lang="cs-CZ" dirty="0" err="1" smtClean="0"/>
              <a:t>Wikipedia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45752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Obrazy s náboženskou tematikou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/>
              <a:t>Karel </a:t>
            </a:r>
            <a:r>
              <a:rPr lang="cs-CZ" dirty="0" err="1" smtClean="0"/>
              <a:t>Škréta</a:t>
            </a:r>
            <a:r>
              <a:rPr lang="cs-CZ" dirty="0" smtClean="0"/>
              <a:t>, 1610 - 1674</a:t>
            </a:r>
            <a:endParaRPr lang="cs-CZ" dirty="0" smtClean="0"/>
          </a:p>
          <a:p>
            <a:r>
              <a:rPr lang="cs-CZ" dirty="0" smtClean="0"/>
              <a:t> Zvěstování Panně Marii</a:t>
            </a:r>
            <a:endParaRPr lang="cs-CZ" dirty="0"/>
          </a:p>
        </p:txBody>
      </p:sp>
      <p:pic>
        <p:nvPicPr>
          <p:cNvPr id="6" name="Zástupný symbol pro obsah 5" descr="c015a2bbbb_71732805_o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7" y="1785926"/>
            <a:ext cx="8498736" cy="48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cs-CZ" sz="2800" dirty="0" smtClean="0"/>
              <a:t>Karel </a:t>
            </a:r>
            <a:r>
              <a:rPr lang="cs-CZ" sz="2800" dirty="0" err="1" smtClean="0"/>
              <a:t>Škréta</a:t>
            </a:r>
            <a:r>
              <a:rPr lang="cs-CZ" sz="2800" dirty="0" smtClean="0"/>
              <a:t>, 1610 – 1674,  </a:t>
            </a:r>
            <a:r>
              <a:rPr lang="cs-CZ" sz="2800" dirty="0" smtClean="0"/>
              <a:t>Sv. Martin</a:t>
            </a:r>
            <a:br>
              <a:rPr lang="cs-CZ" sz="2800" dirty="0" smtClean="0"/>
            </a:br>
            <a:r>
              <a:rPr lang="cs-CZ" sz="2000" dirty="0" smtClean="0">
                <a:solidFill>
                  <a:srgbClr val="00B0F0"/>
                </a:solidFill>
              </a:rPr>
              <a:t>Obrazy s náboženskou tematikou</a:t>
            </a:r>
            <a:endParaRPr lang="cs-CZ" sz="2000" dirty="0">
              <a:solidFill>
                <a:srgbClr val="00B0F0"/>
              </a:solidFill>
            </a:endParaRPr>
          </a:p>
        </p:txBody>
      </p:sp>
      <p:pic>
        <p:nvPicPr>
          <p:cNvPr id="4" name="Zástupný symbol pro obsah 3" descr="18e276fee1_71732736_o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071546"/>
            <a:ext cx="4266604" cy="55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928671"/>
            <a:ext cx="3053868" cy="142876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/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/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sz="1600" u="sng" dirty="0" smtClean="0">
                <a:solidFill>
                  <a:schemeClr val="tx1"/>
                </a:solidFill>
              </a:rPr>
              <a:t>Konstantin, Rostislav a Metoděj za pluhem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nástěnná malba v rotundě Nanebevzetí Panny Marie a sv. Kateřiny ve Znojmě, 1019 - 1034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rázek 5" descr="3p_3oraci-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214" r="19214"/>
          <a:stretch>
            <a:fillRect/>
          </a:stretch>
        </p:blipFill>
        <p:spPr>
          <a:xfrm>
            <a:off x="142844" y="357166"/>
            <a:ext cx="5424842" cy="599122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5786446" y="2500306"/>
            <a:ext cx="2824154" cy="316194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solidFill>
                  <a:srgbClr val="00B0F0"/>
                </a:solidFill>
              </a:rPr>
              <a:t>Malba historická</a:t>
            </a:r>
            <a:endParaRPr lang="cs-CZ" sz="2000" dirty="0" smtClean="0"/>
          </a:p>
          <a:p>
            <a:endParaRPr lang="cs-CZ" dirty="0" smtClean="0"/>
          </a:p>
          <a:p>
            <a:r>
              <a:rPr lang="cs-CZ" dirty="0" smtClean="0"/>
              <a:t>vyvinula se z triumfálních obrazů starověku a zobrazuje historické události </a:t>
            </a:r>
            <a:r>
              <a:rPr lang="cs-CZ" sz="1100" dirty="0" smtClean="0"/>
              <a:t>(</a:t>
            </a:r>
            <a:r>
              <a:rPr lang="cs-CZ" dirty="0" smtClean="0"/>
              <a:t>např. mozaika v Pompejích s námětem bitvy Alexandra Velikého s </a:t>
            </a:r>
            <a:r>
              <a:rPr lang="cs-CZ" dirty="0" err="1" smtClean="0"/>
              <a:t>Dáriem</a:t>
            </a:r>
            <a:r>
              <a:rPr lang="cs-CZ" dirty="0" smtClean="0"/>
              <a:t>). Nejstarším historickým obrazem českého malířství je </a:t>
            </a:r>
            <a:r>
              <a:rPr lang="cs-CZ" dirty="0" smtClean="0"/>
              <a:t>Přemyslovský </a:t>
            </a:r>
            <a:r>
              <a:rPr lang="cs-CZ" dirty="0" smtClean="0"/>
              <a:t>cyklus ve znojemské rotundě z r. 1143.  Nejvyššího rozkvetu i ocenění se historické malbě dostalo v období baroka.   ( </a:t>
            </a:r>
            <a:r>
              <a:rPr lang="cs-CZ" dirty="0" err="1" smtClean="0"/>
              <a:t>Francisco</a:t>
            </a:r>
            <a:r>
              <a:rPr lang="cs-CZ" dirty="0" smtClean="0"/>
              <a:t> </a:t>
            </a:r>
            <a:r>
              <a:rPr lang="cs-CZ" dirty="0" err="1" smtClean="0"/>
              <a:t>Goya</a:t>
            </a:r>
            <a:r>
              <a:rPr lang="cs-CZ" dirty="0" smtClean="0"/>
              <a:t>, </a:t>
            </a:r>
            <a:r>
              <a:rPr lang="cs-CZ" dirty="0" err="1" smtClean="0"/>
              <a:t>Velazquez</a:t>
            </a:r>
            <a:r>
              <a:rPr lang="cs-CZ" dirty="0" smtClean="0"/>
              <a:t>…)</a:t>
            </a:r>
          </a:p>
          <a:p>
            <a:r>
              <a:rPr lang="cs-CZ" dirty="0" smtClean="0"/>
              <a:t>Obrazy s tematikou z dějin národa českého sloužily vlasteneckému uvědomění v období romantismu i po celé 19. století.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rgbClr val="00B0F0"/>
                </a:solidFill>
              </a:rPr>
              <a:t>Malba historická</a:t>
            </a:r>
            <a:br>
              <a:rPr lang="cs-CZ" sz="2800" dirty="0" smtClean="0">
                <a:solidFill>
                  <a:srgbClr val="00B0F0"/>
                </a:solidFill>
              </a:rPr>
            </a:br>
            <a:r>
              <a:rPr lang="cs-CZ" sz="2000" dirty="0" smtClean="0"/>
              <a:t>Mikoláš Aleš, Setkání Jiřího z Poděbrad s Matyášem </a:t>
            </a:r>
            <a:r>
              <a:rPr lang="cs-CZ" sz="2000" dirty="0" err="1" smtClean="0"/>
              <a:t>Korvínem</a:t>
            </a:r>
            <a:r>
              <a:rPr lang="cs-CZ" sz="2000" dirty="0" smtClean="0"/>
              <a:t>, 1878</a:t>
            </a:r>
            <a:br>
              <a:rPr lang="cs-CZ" sz="2000" dirty="0" smtClean="0"/>
            </a:br>
            <a:r>
              <a:rPr lang="cs-CZ" sz="2000" dirty="0" smtClean="0"/>
              <a:t>Národní galerie v Praze</a:t>
            </a:r>
            <a:endParaRPr lang="cs-CZ" sz="2800" dirty="0">
              <a:solidFill>
                <a:srgbClr val="00B0F0"/>
              </a:solidFill>
            </a:endParaRPr>
          </a:p>
        </p:txBody>
      </p:sp>
      <p:pic>
        <p:nvPicPr>
          <p:cNvPr id="7" name="Zástupný symbol pro obsah 6" descr="1197736755_13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7" y="1285860"/>
            <a:ext cx="7815760" cy="543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Podobizna - portrét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Portrét je ve výtvarném umění popisné zobrazení konkrétního jedince s jeho charakteristickými rysy, zpravidla člověka, velmi výjimečně i zvířete.</a:t>
            </a:r>
          </a:p>
          <a:p>
            <a:r>
              <a:rPr lang="cs-CZ" dirty="0" smtClean="0"/>
              <a:t>K zobrazení člověka jako jedinečné bytosti dospěla už antika. </a:t>
            </a:r>
          </a:p>
          <a:p>
            <a:r>
              <a:rPr lang="cs-CZ" dirty="0" smtClean="0"/>
              <a:t>K významným portrétistům patří Hans </a:t>
            </a:r>
            <a:r>
              <a:rPr lang="cs-CZ" dirty="0" err="1" smtClean="0"/>
              <a:t>Holbein</a:t>
            </a:r>
            <a:r>
              <a:rPr lang="cs-CZ" dirty="0" smtClean="0"/>
              <a:t> mladší, Rembrandt van </a:t>
            </a:r>
            <a:r>
              <a:rPr lang="cs-CZ" dirty="0" err="1" smtClean="0"/>
              <a:t>Rijn</a:t>
            </a:r>
            <a:r>
              <a:rPr lang="cs-CZ" dirty="0" smtClean="0"/>
              <a:t>, </a:t>
            </a:r>
            <a:r>
              <a:rPr lang="cs-CZ" dirty="0" err="1" smtClean="0"/>
              <a:t>Diego</a:t>
            </a:r>
            <a:r>
              <a:rPr lang="cs-CZ" dirty="0" smtClean="0"/>
              <a:t> </a:t>
            </a:r>
            <a:r>
              <a:rPr lang="cs-CZ" dirty="0" err="1" smtClean="0"/>
              <a:t>Velázquez</a:t>
            </a:r>
            <a:r>
              <a:rPr lang="cs-CZ" dirty="0" smtClean="0"/>
              <a:t>, Frans </a:t>
            </a:r>
            <a:r>
              <a:rPr lang="cs-CZ" dirty="0" err="1" smtClean="0"/>
              <a:t>Hals</a:t>
            </a:r>
            <a:r>
              <a:rPr lang="cs-CZ" dirty="0" smtClean="0"/>
              <a:t>, </a:t>
            </a:r>
            <a:r>
              <a:rPr lang="cs-CZ" dirty="0" err="1" smtClean="0"/>
              <a:t>Francisco</a:t>
            </a:r>
            <a:r>
              <a:rPr lang="cs-CZ" dirty="0" smtClean="0"/>
              <a:t> </a:t>
            </a:r>
            <a:r>
              <a:rPr lang="cs-CZ" dirty="0" err="1" smtClean="0"/>
              <a:t>Goya</a:t>
            </a:r>
            <a:r>
              <a:rPr lang="cs-CZ" dirty="0" smtClean="0"/>
              <a:t>. </a:t>
            </a:r>
          </a:p>
          <a:p>
            <a:r>
              <a:rPr lang="cs-CZ" dirty="0" smtClean="0"/>
              <a:t>Z českých umělců Karel </a:t>
            </a:r>
            <a:r>
              <a:rPr lang="cs-CZ" dirty="0" err="1" smtClean="0"/>
              <a:t>Škréta</a:t>
            </a:r>
            <a:r>
              <a:rPr lang="cs-CZ" dirty="0" smtClean="0"/>
              <a:t>, Jan Kupecký, v 19. století například Vojtěch </a:t>
            </a:r>
            <a:r>
              <a:rPr lang="cs-CZ" dirty="0" err="1" smtClean="0"/>
              <a:t>Hynais</a:t>
            </a:r>
            <a:r>
              <a:rPr lang="cs-CZ" dirty="0" smtClean="0"/>
              <a:t>. </a:t>
            </a:r>
            <a:br>
              <a:rPr lang="cs-CZ" dirty="0" smtClean="0"/>
            </a:b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cs-CZ" sz="2000" dirty="0" err="1" smtClean="0"/>
              <a:t>Henri</a:t>
            </a:r>
            <a:r>
              <a:rPr lang="cs-CZ" sz="2000" dirty="0" smtClean="0"/>
              <a:t> de Toulouse </a:t>
            </a:r>
            <a:r>
              <a:rPr lang="cs-CZ" sz="2000" dirty="0" err="1" smtClean="0"/>
              <a:t>Lautrec</a:t>
            </a:r>
            <a:r>
              <a:rPr lang="cs-CZ" sz="2000" dirty="0" smtClean="0"/>
              <a:t>, 1889 - 1942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err="1" smtClean="0"/>
              <a:t>Comtesse</a:t>
            </a:r>
            <a:r>
              <a:rPr lang="cs-CZ" sz="2800" dirty="0" smtClean="0"/>
              <a:t> Adéle - </a:t>
            </a:r>
            <a:r>
              <a:rPr lang="cs-CZ" sz="2800" dirty="0" err="1" smtClean="0"/>
              <a:t>Zoé</a:t>
            </a:r>
            <a:r>
              <a:rPr lang="cs-CZ" sz="2800" dirty="0" smtClean="0"/>
              <a:t> de Toulouse</a:t>
            </a:r>
            <a:endParaRPr lang="cs-CZ" sz="2800" dirty="0"/>
          </a:p>
        </p:txBody>
      </p:sp>
      <p:pic>
        <p:nvPicPr>
          <p:cNvPr id="4" name="Zástupný symbol pro obsah 3" descr="220PX-~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43" y="1285860"/>
            <a:ext cx="4473893" cy="53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467600" cy="357190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 </a:t>
            </a:r>
            <a:r>
              <a:rPr lang="cs-CZ" sz="2200" dirty="0" smtClean="0"/>
              <a:t>Specifickým typem portrétu je   </a:t>
            </a:r>
            <a:r>
              <a:rPr lang="cs-CZ" sz="2200" dirty="0" smtClean="0">
                <a:solidFill>
                  <a:srgbClr val="00B0F0"/>
                </a:solidFill>
              </a:rPr>
              <a:t>autoportrét – vlastní portrét.</a:t>
            </a:r>
            <a:br>
              <a:rPr lang="cs-CZ" sz="2200" dirty="0" smtClean="0">
                <a:solidFill>
                  <a:srgbClr val="00B0F0"/>
                </a:solidFill>
              </a:rPr>
            </a:br>
            <a:r>
              <a:rPr lang="cs-CZ" sz="1800" dirty="0" smtClean="0">
                <a:solidFill>
                  <a:srgbClr val="00B0F0"/>
                </a:solidFill>
              </a:rPr>
              <a:t>František Kupka, Vlastní podobizna, 1910</a:t>
            </a:r>
            <a:r>
              <a:rPr lang="cs-CZ" sz="2200" dirty="0" smtClean="0">
                <a:solidFill>
                  <a:srgbClr val="00B0F0"/>
                </a:solidFill>
              </a:rPr>
              <a:t/>
            </a:r>
            <a:br>
              <a:rPr lang="cs-CZ" sz="2200" dirty="0" smtClean="0">
                <a:solidFill>
                  <a:srgbClr val="00B0F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kupka_autoportret__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857232"/>
            <a:ext cx="6538506" cy="5721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329</TotalTime>
  <Words>427</Words>
  <Application>Microsoft Office PowerPoint</Application>
  <PresentationFormat>Předvádění na obrazovce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Technický</vt:lpstr>
      <vt:lpstr>druhy volného výtvarného umění  Malířství</vt:lpstr>
      <vt:lpstr>Malířstvím rozumíme druh výtvarného umění, které se v ploše vyjadřuje liniemi a barvami a může vytvářet opticky objemové a prostorové tvary.</vt:lpstr>
      <vt:lpstr>Obrazy s náboženskou tematikou</vt:lpstr>
      <vt:lpstr>Karel Škréta, 1610 – 1674,  Sv. Martin Obrazy s náboženskou tematikou</vt:lpstr>
      <vt:lpstr>  Konstantin, Rostislav a Metoděj za pluhem nástěnná malba v rotundě Nanebevzetí Panny Marie a sv. Kateřiny ve Znojmě, 1019 - 1034 </vt:lpstr>
      <vt:lpstr>Malba historická Mikoláš Aleš, Setkání Jiřího z Poděbrad s Matyášem Korvínem, 1878 Národní galerie v Praze</vt:lpstr>
      <vt:lpstr>Podobizna - portrét</vt:lpstr>
      <vt:lpstr>Henri de Toulouse Lautrec, 1889 - 1942 Comtesse Adéle - Zoé de Toulouse</vt:lpstr>
      <vt:lpstr>   Specifickým typem portrétu je   autoportrét – vlastní portrét. František Kupka, Vlastní podobizna, 1910  </vt:lpstr>
      <vt:lpstr>Krajina krajinomalba krajinářství  zobrazování skutečné nebo vybájené krajiny</vt:lpstr>
      <vt:lpstr>Jan Trampota, 1889 – 1942, Krajina</vt:lpstr>
      <vt:lpstr>Zátiší </vt:lpstr>
      <vt:lpstr>Kubistické dílo Emila Filly Zátiší s mandolínou, 1933</vt:lpstr>
      <vt:lpstr>Žánrová malba všímá si lidské postavy při zobrazování výjevů z každodenního života. Jako samostatný malířský druh vzniká v 16. stol. Pieter  Brueghel, 1525 - 1569, Venkovská svatba</vt:lpstr>
      <vt:lpstr>Rudolf Kremlička (1886 – 1932), Myčky</vt:lpstr>
      <vt:lpstr>Alegorická malba Tizian (1490 – 1576), Alegorie času („Trojí věk člověka“)</vt:lpstr>
      <vt:lpstr>  Abstraktní nefigurativní nepředmětné umění – nezobrazuje předměty a tvary vnějšího světa, ale pomocí výtvarných prvků (linie, geometrické obrazy, barevné skvrny nebo plochy apod.) vyjadřuje životní pocit , vztah ke světu.</vt:lpstr>
      <vt:lpstr>Picabia Francis, 1879 – 1953, Kaučuk, 1909</vt:lpstr>
      <vt:lpstr> Dekorativní umění  je umění, které je určeno především k dekoraci, neboli výzdobě a spojuje v sobě ornament a funkčnost. Dekorativní umění pracuje s rozličnými materiály jako jsou keramika, dřevo, sklo, kov, textil, štuk nebo kámen, obzvláště drahokam. Uplatňuje se od architektury interiérů (např. tapety) přes nábytek až po předměty denní potřeby. Tapeta- Červené ornamenty </vt:lpstr>
      <vt:lpstr>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Malířské žánry</dc:title>
  <dc:creator>Noname</dc:creator>
  <cp:lastModifiedBy>Noname</cp:lastModifiedBy>
  <cp:revision>36</cp:revision>
  <dcterms:created xsi:type="dcterms:W3CDTF">2012-05-27T19:51:15Z</dcterms:created>
  <dcterms:modified xsi:type="dcterms:W3CDTF">2012-06-06T09:45:35Z</dcterms:modified>
</cp:coreProperties>
</file>