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28B9-278F-4FA4-B986-7736C13F0C04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AB9A-E0A3-4DF3-AB05-410E9E06F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AB9A-E0A3-4DF3-AB05-410E9E06F93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4B58CF-AC22-4648-8C77-BE5C45E2B0FB}" type="datetimeFigureOut">
              <a:rPr lang="cs-CZ" smtClean="0"/>
              <a:pPr/>
              <a:t>27.5.2012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38611B-0976-408A-BE88-A405173FEA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rta\Plocha\Smokie%20-%20For%20a%20few%20dollars%20mor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700" dirty="0" smtClean="0">
                <a:solidFill>
                  <a:srgbClr val="C00000"/>
                </a:solidFill>
              </a:rPr>
              <a:t>Jana AMIES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1162070"/>
          </a:xfrm>
        </p:spPr>
        <p:txBody>
          <a:bodyPr>
            <a:noAutofit/>
          </a:bodyPr>
          <a:lstStyle/>
          <a:p>
            <a:r>
              <a:rPr lang="cs-CZ" sz="2400" dirty="0" smtClean="0"/>
              <a:t>Malá setkání s umem a šikovností ve Strání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Smokie - For a few dollars m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V="1">
            <a:off x="500034" y="214290"/>
            <a:ext cx="8274581" cy="6470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0800000">
            <a:off x="214282" y="357166"/>
            <a:ext cx="8725584" cy="62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143932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229600" cy="6014108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Po studiích se mé malby začaly vyvíjet směrem </a:t>
            </a:r>
          </a:p>
          <a:p>
            <a:pPr>
              <a:buNone/>
            </a:pPr>
            <a:r>
              <a:rPr lang="cs-CZ" dirty="0" smtClean="0"/>
              <a:t>    k abstraktnímu pojetí, ale nadále přítomnost  vlivu </a:t>
            </a:r>
            <a:r>
              <a:rPr lang="cs-CZ" dirty="0" err="1" smtClean="0"/>
              <a:t>straňanského</a:t>
            </a:r>
            <a:r>
              <a:rPr lang="cs-CZ" dirty="0" smtClean="0"/>
              <a:t> regionu přetrvává v mé tvorbě a uchovává v sobě skrytou přítomnost tohoto kraje, tajemnou, spirituální a jedinečnou atmosféru bukových lesů, drsnou krásu kopců, jedinečných rostlin, malebné údolí ve kterém se Strání nachází obklopené rozmanitostí a strukturami polí a ještě původně zachovalých ovocných stromů jabloní, švestek v této překrásné, ale i drsné kopcovité krajině Bílých Karpat.</a:t>
            </a:r>
          </a:p>
          <a:p>
            <a:pPr>
              <a:buNone/>
            </a:pPr>
            <a:r>
              <a:rPr lang="cs-CZ" sz="1400" dirty="0" smtClean="0"/>
              <a:t>                                                                                                                    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0800000">
            <a:off x="214281" y="357166"/>
            <a:ext cx="8778211" cy="629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Malířské techniky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V několika etapách vývoje mé malby jsem používala olejomalbu na plátně.</a:t>
            </a:r>
          </a:p>
          <a:p>
            <a:r>
              <a:rPr lang="cs-CZ" dirty="0" smtClean="0"/>
              <a:t> S postupným uplatňováním geometrických, perspektivních a organických prvků v kompozicích jsem přestoupila k technice akrylové malby na plátně, kterou používám i v současné době.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  </a:t>
            </a:r>
            <a:r>
              <a:rPr lang="cs-CZ" sz="1600" dirty="0" smtClean="0"/>
              <a:t>Jana </a:t>
            </a:r>
            <a:r>
              <a:rPr lang="cs-CZ" sz="1600" dirty="0" err="1" smtClean="0"/>
              <a:t>Amies</a:t>
            </a:r>
            <a:r>
              <a:rPr lang="cs-CZ" sz="1600" dirty="0" smtClean="0"/>
              <a:t>, květen 2012, Strání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99718" cy="61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V="1">
            <a:off x="214282" y="214290"/>
            <a:ext cx="8712077" cy="6429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35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52"/>
            <a:ext cx="5320800" cy="657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tryptich</a:t>
            </a:r>
            <a:endParaRPr lang="cs-CZ" dirty="0"/>
          </a:p>
        </p:txBody>
      </p:sp>
      <p:pic>
        <p:nvPicPr>
          <p:cNvPr id="4" name="Zástupný symbol pro obsah 3" descr="SKMBT_C351120507135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80803" y="-898042"/>
            <a:ext cx="4182396" cy="9143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24600" y="285728"/>
            <a:ext cx="2514600" cy="1500198"/>
          </a:xfrm>
        </p:spPr>
        <p:txBody>
          <a:bodyPr/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accent1"/>
                </a:solidFill>
              </a:rPr>
              <a:t>Jana AMIES  </a:t>
            </a:r>
            <a:r>
              <a:rPr lang="cs-CZ" dirty="0" smtClean="0"/>
              <a:t>/Popelková /</a:t>
            </a:r>
            <a:br>
              <a:rPr lang="cs-CZ" dirty="0" smtClean="0"/>
            </a:br>
            <a:r>
              <a:rPr lang="cs-CZ" dirty="0" smtClean="0"/>
              <a:t>akad.malířka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6215074" y="1714488"/>
            <a:ext cx="2624126" cy="434817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Pocházím ze Strání, kde jsem chodila na základní školu, po té jsem studovala na </a:t>
            </a:r>
            <a:r>
              <a:rPr lang="cs-CZ" dirty="0" err="1" smtClean="0"/>
              <a:t>Umělecko</a:t>
            </a:r>
            <a:r>
              <a:rPr lang="cs-CZ" dirty="0" smtClean="0"/>
              <a:t> – průmyslové škole v Uherském Hradišti a pokračovala ve studiích malířství v Praze na Akademii výtvarných umění a v zahraničí / Francie, USA – New York a Austrálie – Sydney/.</a:t>
            </a:r>
            <a:endParaRPr lang="cs-CZ" dirty="0"/>
          </a:p>
        </p:txBody>
      </p:sp>
      <p:pic>
        <p:nvPicPr>
          <p:cNvPr id="7" name="Zástupný symbol pro obsah 6" descr="SKMBT_C351120507135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48833" y="304800"/>
            <a:ext cx="3826933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Výstavy  a projekty / výběr/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900" dirty="0" smtClean="0"/>
              <a:t>1994  Galerie Mladých „U Řečických“, „Hlasy“, Praha</a:t>
            </a:r>
          </a:p>
          <a:p>
            <a:pPr>
              <a:buNone/>
            </a:pPr>
            <a:r>
              <a:rPr lang="cs-CZ" sz="2900" dirty="0" smtClean="0"/>
              <a:t>1995  TAP </a:t>
            </a:r>
            <a:r>
              <a:rPr lang="cs-CZ" sz="2900" dirty="0" err="1" smtClean="0"/>
              <a:t>Gallery</a:t>
            </a:r>
            <a:r>
              <a:rPr lang="cs-CZ" sz="2900" dirty="0" smtClean="0"/>
              <a:t>, „</a:t>
            </a:r>
            <a:r>
              <a:rPr lang="cs-CZ" sz="2900" dirty="0" err="1" smtClean="0"/>
              <a:t>Forty</a:t>
            </a:r>
            <a:r>
              <a:rPr lang="cs-CZ" sz="2900" dirty="0" smtClean="0"/>
              <a:t> </a:t>
            </a:r>
            <a:r>
              <a:rPr lang="cs-CZ" sz="2900" dirty="0" err="1" smtClean="0"/>
              <a:t>Women</a:t>
            </a:r>
            <a:r>
              <a:rPr lang="cs-CZ" sz="2900" dirty="0" smtClean="0"/>
              <a:t> </a:t>
            </a:r>
            <a:r>
              <a:rPr lang="cs-CZ" sz="2900" dirty="0" err="1" smtClean="0"/>
              <a:t>Artists</a:t>
            </a:r>
            <a:r>
              <a:rPr lang="cs-CZ" sz="2900" dirty="0" smtClean="0"/>
              <a:t>“, Sydney, Austrálie</a:t>
            </a:r>
          </a:p>
          <a:p>
            <a:pPr>
              <a:buNone/>
            </a:pPr>
            <a:r>
              <a:rPr lang="cs-CZ" sz="2900" dirty="0" smtClean="0"/>
              <a:t>1995  </a:t>
            </a:r>
            <a:r>
              <a:rPr lang="cs-CZ" sz="2900" dirty="0" err="1" smtClean="0"/>
              <a:t>Seymour</a:t>
            </a:r>
            <a:r>
              <a:rPr lang="cs-CZ" sz="2900" dirty="0" smtClean="0"/>
              <a:t> </a:t>
            </a:r>
            <a:r>
              <a:rPr lang="cs-CZ" sz="2900" dirty="0" err="1" smtClean="0"/>
              <a:t>Theatre</a:t>
            </a:r>
            <a:r>
              <a:rPr lang="cs-CZ" sz="2900" dirty="0" smtClean="0"/>
              <a:t> Centre, „</a:t>
            </a:r>
            <a:r>
              <a:rPr lang="cs-CZ" sz="2900" dirty="0" err="1" smtClean="0"/>
              <a:t>Landmarks</a:t>
            </a:r>
            <a:r>
              <a:rPr lang="cs-CZ" sz="2900" dirty="0" smtClean="0"/>
              <a:t> </a:t>
            </a:r>
            <a:r>
              <a:rPr lang="cs-CZ" sz="2900" dirty="0" err="1" smtClean="0"/>
              <a:t>of</a:t>
            </a:r>
            <a:r>
              <a:rPr lang="cs-CZ" sz="2900" dirty="0" smtClean="0"/>
              <a:t> </a:t>
            </a:r>
            <a:r>
              <a:rPr lang="cs-CZ" sz="2900" dirty="0" err="1" smtClean="0"/>
              <a:t>the</a:t>
            </a:r>
            <a:r>
              <a:rPr lang="cs-CZ" sz="2900" dirty="0" smtClean="0"/>
              <a:t> </a:t>
            </a:r>
            <a:r>
              <a:rPr lang="cs-CZ" sz="2900" dirty="0" err="1" smtClean="0"/>
              <a:t>Czch</a:t>
            </a:r>
            <a:r>
              <a:rPr lang="cs-CZ" sz="2900" dirty="0" smtClean="0"/>
              <a:t> </a:t>
            </a:r>
            <a:r>
              <a:rPr lang="cs-CZ" sz="2900" dirty="0" err="1" smtClean="0"/>
              <a:t>History</a:t>
            </a:r>
            <a:r>
              <a:rPr lang="cs-CZ" sz="2900" dirty="0" smtClean="0"/>
              <a:t>“    </a:t>
            </a:r>
            <a:r>
              <a:rPr lang="en-US" sz="2900" dirty="0" smtClean="0"/>
              <a:t>   </a:t>
            </a:r>
            <a:r>
              <a:rPr lang="cs-CZ" sz="2900" dirty="0" smtClean="0"/>
              <a:t>Sydney</a:t>
            </a:r>
            <a:r>
              <a:rPr lang="cs-CZ" sz="2900" dirty="0" smtClean="0"/>
              <a:t>, Austrálie</a:t>
            </a:r>
          </a:p>
          <a:p>
            <a:pPr>
              <a:buNone/>
            </a:pPr>
            <a:r>
              <a:rPr lang="cs-CZ" sz="2900" dirty="0" smtClean="0"/>
              <a:t>1995  </a:t>
            </a:r>
            <a:r>
              <a:rPr lang="cs-CZ" sz="2900" dirty="0" err="1" smtClean="0"/>
              <a:t>Howard</a:t>
            </a:r>
            <a:r>
              <a:rPr lang="cs-CZ" sz="2900" dirty="0" smtClean="0"/>
              <a:t> Leonard </a:t>
            </a:r>
            <a:r>
              <a:rPr lang="cs-CZ" sz="2900" dirty="0" err="1" smtClean="0"/>
              <a:t>Gallery</a:t>
            </a:r>
            <a:r>
              <a:rPr lang="cs-CZ" sz="2900" dirty="0" smtClean="0"/>
              <a:t>, </a:t>
            </a:r>
            <a:r>
              <a:rPr lang="cs-CZ" sz="2900" dirty="0" err="1" smtClean="0"/>
              <a:t>Nude</a:t>
            </a:r>
            <a:r>
              <a:rPr lang="cs-CZ" sz="2900" dirty="0" smtClean="0"/>
              <a:t> </a:t>
            </a:r>
            <a:r>
              <a:rPr lang="cs-CZ" sz="2900" dirty="0" err="1" smtClean="0"/>
              <a:t>Exhibicion</a:t>
            </a:r>
            <a:r>
              <a:rPr lang="cs-CZ" sz="2900" dirty="0" smtClean="0"/>
              <a:t>“, Sydney</a:t>
            </a:r>
          </a:p>
          <a:p>
            <a:pPr>
              <a:buNone/>
            </a:pPr>
            <a:r>
              <a:rPr lang="cs-CZ" sz="2900" dirty="0" smtClean="0"/>
              <a:t>1995  </a:t>
            </a:r>
            <a:r>
              <a:rPr lang="cs-CZ" sz="2900" dirty="0" err="1" smtClean="0"/>
              <a:t>Barry</a:t>
            </a:r>
            <a:r>
              <a:rPr lang="cs-CZ" sz="2900" dirty="0" smtClean="0"/>
              <a:t> Stern </a:t>
            </a:r>
            <a:r>
              <a:rPr lang="cs-CZ" sz="2900" dirty="0" err="1" smtClean="0"/>
              <a:t>Gallery</a:t>
            </a:r>
            <a:r>
              <a:rPr lang="cs-CZ" sz="2900" dirty="0" smtClean="0"/>
              <a:t>, „</a:t>
            </a:r>
            <a:r>
              <a:rPr lang="cs-CZ" sz="2900" dirty="0" err="1" smtClean="0"/>
              <a:t>Czech</a:t>
            </a:r>
            <a:r>
              <a:rPr lang="cs-CZ" sz="2900" dirty="0" smtClean="0"/>
              <a:t> </a:t>
            </a:r>
            <a:r>
              <a:rPr lang="cs-CZ" sz="2900" dirty="0" err="1" smtClean="0"/>
              <a:t>and</a:t>
            </a:r>
            <a:r>
              <a:rPr lang="cs-CZ" sz="2900" dirty="0" smtClean="0"/>
              <a:t> </a:t>
            </a:r>
            <a:r>
              <a:rPr lang="cs-CZ" sz="2900" dirty="0" err="1" smtClean="0"/>
              <a:t>Slovak</a:t>
            </a:r>
            <a:r>
              <a:rPr lang="cs-CZ" sz="2900" dirty="0" smtClean="0"/>
              <a:t> </a:t>
            </a:r>
            <a:r>
              <a:rPr lang="cs-CZ" sz="2900" dirty="0" err="1" smtClean="0"/>
              <a:t>Artists</a:t>
            </a:r>
            <a:r>
              <a:rPr lang="cs-CZ" sz="2900" dirty="0" smtClean="0"/>
              <a:t>“, Sydney, Austrálie</a:t>
            </a:r>
          </a:p>
          <a:p>
            <a:pPr>
              <a:buNone/>
            </a:pPr>
            <a:r>
              <a:rPr lang="cs-CZ" sz="2900" dirty="0" smtClean="0"/>
              <a:t>1996  Museum Jana Amose Komenského, „Australské dialogy“, Uherský Brod</a:t>
            </a:r>
          </a:p>
          <a:p>
            <a:pPr>
              <a:buNone/>
            </a:pPr>
            <a:r>
              <a:rPr lang="cs-CZ" sz="2900" dirty="0" smtClean="0"/>
              <a:t>1997  </a:t>
            </a:r>
            <a:r>
              <a:rPr lang="cs-CZ" sz="2900" dirty="0" err="1" smtClean="0"/>
              <a:t>Ward</a:t>
            </a:r>
            <a:r>
              <a:rPr lang="cs-CZ" sz="2900" dirty="0" smtClean="0"/>
              <a:t>-</a:t>
            </a:r>
            <a:r>
              <a:rPr lang="cs-CZ" sz="2900" dirty="0" err="1" smtClean="0"/>
              <a:t>Nasse</a:t>
            </a:r>
            <a:r>
              <a:rPr lang="cs-CZ" sz="2900" dirty="0" smtClean="0"/>
              <a:t> </a:t>
            </a:r>
            <a:r>
              <a:rPr lang="cs-CZ" sz="2900" dirty="0" err="1" smtClean="0"/>
              <a:t>Gallery</a:t>
            </a:r>
            <a:r>
              <a:rPr lang="cs-CZ" sz="2900" dirty="0" smtClean="0"/>
              <a:t> „</a:t>
            </a:r>
            <a:r>
              <a:rPr lang="cs-CZ" sz="2900" dirty="0" err="1" smtClean="0"/>
              <a:t>Art</a:t>
            </a:r>
            <a:r>
              <a:rPr lang="cs-CZ" sz="2900" dirty="0" smtClean="0"/>
              <a:t> </a:t>
            </a:r>
            <a:r>
              <a:rPr lang="cs-CZ" sz="2900" dirty="0" err="1" smtClean="0"/>
              <a:t>from</a:t>
            </a:r>
            <a:r>
              <a:rPr lang="cs-CZ" sz="2900" dirty="0" smtClean="0"/>
              <a:t> </a:t>
            </a:r>
            <a:r>
              <a:rPr lang="cs-CZ" sz="2900" dirty="0" err="1" smtClean="0"/>
              <a:t>the</a:t>
            </a:r>
            <a:r>
              <a:rPr lang="cs-CZ" sz="2900" dirty="0" smtClean="0"/>
              <a:t> </a:t>
            </a:r>
            <a:r>
              <a:rPr lang="cs-CZ" sz="2900" dirty="0" err="1" smtClean="0"/>
              <a:t>Heart</a:t>
            </a:r>
            <a:r>
              <a:rPr lang="cs-CZ" sz="2900" dirty="0" smtClean="0"/>
              <a:t>“, New York, USA</a:t>
            </a:r>
          </a:p>
          <a:p>
            <a:pPr>
              <a:buNone/>
            </a:pPr>
            <a:r>
              <a:rPr lang="cs-CZ" sz="2900" dirty="0" smtClean="0"/>
              <a:t>1998  </a:t>
            </a:r>
            <a:r>
              <a:rPr lang="cs-CZ" sz="2900" dirty="0" err="1" smtClean="0"/>
              <a:t>Ward</a:t>
            </a:r>
            <a:r>
              <a:rPr lang="cs-CZ" sz="2900" dirty="0" smtClean="0"/>
              <a:t>-</a:t>
            </a:r>
            <a:r>
              <a:rPr lang="cs-CZ" sz="2900" dirty="0" err="1" smtClean="0"/>
              <a:t>Nasse</a:t>
            </a:r>
            <a:r>
              <a:rPr lang="cs-CZ" sz="2900" dirty="0" smtClean="0"/>
              <a:t> </a:t>
            </a:r>
            <a:r>
              <a:rPr lang="cs-CZ" sz="2900" dirty="0" err="1" smtClean="0"/>
              <a:t>Gallery</a:t>
            </a:r>
            <a:r>
              <a:rPr lang="cs-CZ" sz="2900" dirty="0" smtClean="0"/>
              <a:t> , „</a:t>
            </a:r>
            <a:r>
              <a:rPr lang="cs-CZ" sz="2900" dirty="0" err="1" smtClean="0"/>
              <a:t>Out</a:t>
            </a:r>
            <a:r>
              <a:rPr lang="cs-CZ" sz="2900" dirty="0" smtClean="0"/>
              <a:t> </a:t>
            </a:r>
            <a:r>
              <a:rPr lang="cs-CZ" sz="2900" dirty="0" err="1" smtClean="0"/>
              <a:t>of</a:t>
            </a:r>
            <a:r>
              <a:rPr lang="cs-CZ" sz="2900" dirty="0" smtClean="0"/>
              <a:t> Line“, New York, USA</a:t>
            </a:r>
          </a:p>
          <a:p>
            <a:pPr>
              <a:buNone/>
            </a:pPr>
            <a:r>
              <a:rPr lang="cs-CZ" sz="2900" dirty="0" smtClean="0"/>
              <a:t>1998  Galerie OBC, „Síla země“, Praha</a:t>
            </a:r>
          </a:p>
          <a:p>
            <a:pPr>
              <a:buNone/>
            </a:pPr>
            <a:r>
              <a:rPr lang="cs-CZ" sz="2900" dirty="0" smtClean="0"/>
              <a:t>1998  </a:t>
            </a:r>
            <a:r>
              <a:rPr lang="cs-CZ" sz="2900" dirty="0" err="1" smtClean="0"/>
              <a:t>Wissr</a:t>
            </a:r>
            <a:r>
              <a:rPr lang="cs-CZ" sz="2900" dirty="0" smtClean="0"/>
              <a:t> </a:t>
            </a:r>
            <a:r>
              <a:rPr lang="cs-CZ" sz="2900" dirty="0" err="1" smtClean="0"/>
              <a:t>Gallery</a:t>
            </a:r>
            <a:r>
              <a:rPr lang="cs-CZ" sz="2900" dirty="0" smtClean="0"/>
              <a:t>, „</a:t>
            </a:r>
            <a:r>
              <a:rPr lang="cs-CZ" sz="2900" dirty="0" err="1" smtClean="0"/>
              <a:t>Time</a:t>
            </a:r>
            <a:r>
              <a:rPr lang="cs-CZ" sz="2900" dirty="0" smtClean="0"/>
              <a:t> </a:t>
            </a:r>
            <a:r>
              <a:rPr lang="cs-CZ" sz="2900" dirty="0" err="1" smtClean="0"/>
              <a:t>Share</a:t>
            </a:r>
            <a:r>
              <a:rPr lang="cs-CZ" sz="2900" dirty="0" smtClean="0"/>
              <a:t>“, </a:t>
            </a:r>
            <a:r>
              <a:rPr lang="cs-CZ" sz="2900" dirty="0" err="1" smtClean="0"/>
              <a:t>Old</a:t>
            </a:r>
            <a:r>
              <a:rPr lang="cs-CZ" sz="2900" dirty="0" smtClean="0"/>
              <a:t> </a:t>
            </a:r>
            <a:r>
              <a:rPr lang="cs-CZ" sz="2900" dirty="0" err="1" smtClean="0"/>
              <a:t>Westbury</a:t>
            </a:r>
            <a:r>
              <a:rPr lang="cs-CZ" sz="2900" dirty="0" smtClean="0"/>
              <a:t>, USA</a:t>
            </a:r>
          </a:p>
          <a:p>
            <a:pPr>
              <a:buNone/>
            </a:pPr>
            <a:r>
              <a:rPr lang="cs-CZ" sz="2900" dirty="0" smtClean="0"/>
              <a:t>1999  Galerie Ametyst, Metamorfosy“, Ostrava</a:t>
            </a:r>
          </a:p>
          <a:p>
            <a:pPr>
              <a:buNone/>
            </a:pPr>
            <a:r>
              <a:rPr lang="cs-CZ" sz="2900" dirty="0" smtClean="0"/>
              <a:t>	</a:t>
            </a:r>
            <a:r>
              <a:rPr lang="cs-CZ" sz="2000" dirty="0" smtClean="0"/>
              <a:t>									</a:t>
            </a:r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Výstavy  a projekty / výběr - pokračování/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600" dirty="0" smtClean="0"/>
              <a:t>2000  Atelier </a:t>
            </a:r>
            <a:r>
              <a:rPr lang="en-US" sz="1600" dirty="0" smtClean="0"/>
              <a:t> </a:t>
            </a:r>
            <a:r>
              <a:rPr lang="en-US" sz="1600" dirty="0" smtClean="0"/>
              <a:t>&amp;  </a:t>
            </a:r>
            <a:r>
              <a:rPr lang="cs-CZ" sz="1600" dirty="0" err="1" smtClean="0"/>
              <a:t>Gallery</a:t>
            </a:r>
            <a:r>
              <a:rPr lang="cs-CZ" sz="1600" dirty="0" smtClean="0"/>
              <a:t> </a:t>
            </a:r>
            <a:r>
              <a:rPr lang="cs-CZ" sz="1600" dirty="0" smtClean="0"/>
              <a:t>14th </a:t>
            </a:r>
            <a:r>
              <a:rPr lang="cs-CZ" sz="1600" dirty="0" err="1" smtClean="0"/>
              <a:t>Street</a:t>
            </a:r>
            <a:r>
              <a:rPr lang="cs-CZ" sz="1600" dirty="0" smtClean="0"/>
              <a:t> </a:t>
            </a:r>
            <a:r>
              <a:rPr lang="cs-CZ" sz="1600" dirty="0" err="1" smtClean="0"/>
              <a:t>Painters</a:t>
            </a:r>
            <a:r>
              <a:rPr lang="cs-CZ" sz="1600" dirty="0" smtClean="0"/>
              <a:t>, „</a:t>
            </a:r>
            <a:r>
              <a:rPr lang="cs-CZ" sz="1600" dirty="0" err="1" smtClean="0"/>
              <a:t>Exhibition</a:t>
            </a:r>
            <a:r>
              <a:rPr lang="cs-CZ" sz="1600" dirty="0" smtClean="0"/>
              <a:t> 14“, „Rotunda“New York, USA </a:t>
            </a:r>
          </a:p>
          <a:p>
            <a:pPr>
              <a:buNone/>
            </a:pPr>
            <a:r>
              <a:rPr lang="cs-CZ" sz="1600" dirty="0" smtClean="0"/>
              <a:t>2001  Atelier </a:t>
            </a:r>
            <a:r>
              <a:rPr lang="en-US" sz="1600" dirty="0" smtClean="0"/>
              <a:t> &amp; </a:t>
            </a:r>
            <a:r>
              <a:rPr lang="cs-CZ" sz="1600" dirty="0" smtClean="0"/>
              <a:t> </a:t>
            </a:r>
            <a:r>
              <a:rPr lang="cs-CZ" sz="1600" dirty="0" err="1" smtClean="0"/>
              <a:t>Gallery</a:t>
            </a:r>
            <a:r>
              <a:rPr lang="cs-CZ" sz="1600" dirty="0" smtClean="0"/>
              <a:t> 14th </a:t>
            </a:r>
            <a:r>
              <a:rPr lang="cs-CZ" sz="1600" dirty="0" err="1" smtClean="0"/>
              <a:t>Street</a:t>
            </a:r>
            <a:r>
              <a:rPr lang="cs-CZ" sz="1600" dirty="0" smtClean="0"/>
              <a:t> </a:t>
            </a:r>
            <a:r>
              <a:rPr lang="cs-CZ" sz="1600" dirty="0" err="1" smtClean="0"/>
              <a:t>Painters</a:t>
            </a:r>
            <a:r>
              <a:rPr lang="cs-CZ" sz="1600" dirty="0" smtClean="0"/>
              <a:t>, „</a:t>
            </a:r>
            <a:r>
              <a:rPr lang="cs-CZ" sz="1600" dirty="0" err="1" smtClean="0"/>
              <a:t>Exhibition</a:t>
            </a:r>
            <a:r>
              <a:rPr lang="cs-CZ" sz="1600" dirty="0" smtClean="0"/>
              <a:t> 15“, </a:t>
            </a:r>
            <a:r>
              <a:rPr lang="cs-CZ" sz="1600" dirty="0" err="1" smtClean="0"/>
              <a:t>Spirals</a:t>
            </a:r>
            <a:r>
              <a:rPr lang="cs-CZ" sz="1600" dirty="0" smtClean="0"/>
              <a:t> #1, New York, USA </a:t>
            </a:r>
          </a:p>
          <a:p>
            <a:pPr>
              <a:buNone/>
            </a:pPr>
            <a:r>
              <a:rPr lang="cs-CZ" sz="1600" dirty="0" smtClean="0"/>
              <a:t>2002  Atelier </a:t>
            </a:r>
            <a:r>
              <a:rPr lang="en-US" sz="1600" dirty="0" smtClean="0"/>
              <a:t> &amp; </a:t>
            </a:r>
            <a:r>
              <a:rPr lang="cs-CZ" sz="1600" dirty="0" smtClean="0"/>
              <a:t> </a:t>
            </a:r>
            <a:r>
              <a:rPr lang="cs-CZ" sz="1600" dirty="0" err="1" smtClean="0"/>
              <a:t>Gallery</a:t>
            </a:r>
            <a:r>
              <a:rPr lang="cs-CZ" sz="1600" dirty="0" smtClean="0"/>
              <a:t> 14th </a:t>
            </a:r>
            <a:r>
              <a:rPr lang="cs-CZ" sz="1600" dirty="0" err="1" smtClean="0"/>
              <a:t>Street</a:t>
            </a:r>
            <a:r>
              <a:rPr lang="cs-CZ" sz="1600" dirty="0" smtClean="0"/>
              <a:t> </a:t>
            </a:r>
            <a:r>
              <a:rPr lang="cs-CZ" sz="1600" dirty="0" err="1" smtClean="0"/>
              <a:t>Painters</a:t>
            </a:r>
            <a:r>
              <a:rPr lang="cs-CZ" sz="1600" dirty="0" smtClean="0"/>
              <a:t>, „</a:t>
            </a:r>
            <a:r>
              <a:rPr lang="cs-CZ" sz="1600" dirty="0" err="1" smtClean="0"/>
              <a:t>Exhibition</a:t>
            </a:r>
            <a:r>
              <a:rPr lang="cs-CZ" sz="1600" dirty="0" smtClean="0"/>
              <a:t> 15“, </a:t>
            </a:r>
            <a:r>
              <a:rPr lang="cs-CZ" sz="1600" dirty="0" err="1" smtClean="0"/>
              <a:t>Spirals</a:t>
            </a:r>
            <a:r>
              <a:rPr lang="cs-CZ" sz="1600" dirty="0" smtClean="0"/>
              <a:t> #2, New York, USA</a:t>
            </a:r>
          </a:p>
          <a:p>
            <a:pPr>
              <a:buNone/>
            </a:pPr>
            <a:r>
              <a:rPr lang="cs-CZ" sz="1600" dirty="0" smtClean="0"/>
              <a:t>2003  Atelier </a:t>
            </a:r>
            <a:r>
              <a:rPr lang="en-US" sz="1600" dirty="0" smtClean="0"/>
              <a:t> </a:t>
            </a:r>
            <a:r>
              <a:rPr lang="en-US" sz="1600" dirty="0" smtClean="0"/>
              <a:t>&amp; </a:t>
            </a:r>
            <a:r>
              <a:rPr lang="cs-CZ" sz="1600" dirty="0" err="1" smtClean="0"/>
              <a:t>Gallery</a:t>
            </a:r>
            <a:r>
              <a:rPr lang="cs-CZ" sz="1600" dirty="0" smtClean="0"/>
              <a:t> </a:t>
            </a:r>
            <a:r>
              <a:rPr lang="cs-CZ" sz="1600" dirty="0" smtClean="0"/>
              <a:t>14th </a:t>
            </a:r>
            <a:r>
              <a:rPr lang="cs-CZ" sz="1600" dirty="0" err="1" smtClean="0"/>
              <a:t>Street</a:t>
            </a:r>
            <a:r>
              <a:rPr lang="cs-CZ" sz="1600" dirty="0" smtClean="0"/>
              <a:t> </a:t>
            </a:r>
            <a:r>
              <a:rPr lang="cs-CZ" sz="1600" dirty="0" err="1" smtClean="0"/>
              <a:t>Painters</a:t>
            </a:r>
            <a:r>
              <a:rPr lang="cs-CZ" sz="1600" dirty="0" smtClean="0"/>
              <a:t>, „</a:t>
            </a:r>
            <a:r>
              <a:rPr lang="cs-CZ" sz="1600" dirty="0" err="1" smtClean="0"/>
              <a:t>Exhibition</a:t>
            </a:r>
            <a:r>
              <a:rPr lang="cs-CZ" sz="1600" dirty="0" smtClean="0"/>
              <a:t> 15“, </a:t>
            </a:r>
            <a:r>
              <a:rPr lang="cs-CZ" sz="1600" dirty="0" err="1" smtClean="0"/>
              <a:t>Spirals</a:t>
            </a:r>
            <a:r>
              <a:rPr lang="cs-CZ" sz="1600" dirty="0" smtClean="0"/>
              <a:t> #3, New York, USA </a:t>
            </a:r>
          </a:p>
          <a:p>
            <a:pPr>
              <a:buNone/>
            </a:pPr>
            <a:r>
              <a:rPr lang="cs-CZ" sz="1600" dirty="0" smtClean="0"/>
              <a:t>2005  Galerie Tesař, „Sklo a obrazy“, Projekt galerie, Praha</a:t>
            </a:r>
          </a:p>
          <a:p>
            <a:pPr>
              <a:buNone/>
            </a:pPr>
            <a:r>
              <a:rPr lang="cs-CZ" sz="1600" dirty="0" smtClean="0"/>
              <a:t>2005  </a:t>
            </a:r>
            <a:r>
              <a:rPr lang="cs-CZ" sz="1600" dirty="0" err="1" smtClean="0"/>
              <a:t>Terragram</a:t>
            </a:r>
            <a:r>
              <a:rPr lang="cs-CZ" sz="1600" dirty="0" smtClean="0"/>
              <a:t>  </a:t>
            </a:r>
            <a:r>
              <a:rPr lang="cs-CZ" sz="1600" dirty="0" err="1" smtClean="0"/>
              <a:t>Pty</a:t>
            </a:r>
            <a:r>
              <a:rPr lang="cs-CZ" sz="1600" dirty="0" smtClean="0"/>
              <a:t> Ltd. </a:t>
            </a:r>
            <a:r>
              <a:rPr lang="cs-CZ" sz="1600" dirty="0" err="1" smtClean="0"/>
              <a:t>Landscape</a:t>
            </a:r>
            <a:r>
              <a:rPr lang="cs-CZ" sz="1600" dirty="0" smtClean="0"/>
              <a:t> </a:t>
            </a:r>
            <a:r>
              <a:rPr lang="cs-CZ" sz="1600" dirty="0" err="1" smtClean="0"/>
              <a:t>Architects</a:t>
            </a:r>
            <a:r>
              <a:rPr lang="cs-CZ" sz="1600" dirty="0" smtClean="0"/>
              <a:t>, Projekt #1, Sydney, Austrálie </a:t>
            </a:r>
          </a:p>
          <a:p>
            <a:pPr>
              <a:buNone/>
            </a:pPr>
            <a:r>
              <a:rPr lang="cs-CZ" sz="1600" dirty="0" smtClean="0"/>
              <a:t>2006  Galerie Tesař , „Roková energie“, Praha</a:t>
            </a:r>
          </a:p>
          <a:p>
            <a:pPr>
              <a:buNone/>
            </a:pPr>
            <a:r>
              <a:rPr lang="cs-CZ" sz="1600" dirty="0" smtClean="0"/>
              <a:t>2007 „Mosty </a:t>
            </a:r>
            <a:r>
              <a:rPr lang="en-US" sz="1600" dirty="0" smtClean="0"/>
              <a:t> &amp;  </a:t>
            </a:r>
            <a:r>
              <a:rPr lang="cs-CZ" sz="1600" dirty="0" smtClean="0"/>
              <a:t>velkoměsta</a:t>
            </a:r>
            <a:r>
              <a:rPr lang="cs-CZ" sz="1600" dirty="0" smtClean="0"/>
              <a:t>“, New York a Sydney </a:t>
            </a:r>
            <a:r>
              <a:rPr lang="cs-CZ" sz="1600" dirty="0" smtClean="0"/>
              <a:t>/</a:t>
            </a:r>
            <a:r>
              <a:rPr lang="en-US" sz="1600" dirty="0" smtClean="0"/>
              <a:t> </a:t>
            </a:r>
            <a:r>
              <a:rPr lang="cs-CZ" sz="1600" dirty="0" smtClean="0"/>
              <a:t>Brooklyn </a:t>
            </a:r>
            <a:r>
              <a:rPr lang="cs-CZ" sz="1600" dirty="0" err="1" smtClean="0"/>
              <a:t>Bridge</a:t>
            </a:r>
            <a:r>
              <a:rPr lang="cs-CZ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smtClean="0"/>
              <a:t>&amp;  </a:t>
            </a:r>
            <a:r>
              <a:rPr lang="cs-CZ" sz="1600" dirty="0" smtClean="0"/>
              <a:t>Sydney</a:t>
            </a:r>
            <a:r>
              <a:rPr lang="en-US" sz="1600" dirty="0" smtClean="0"/>
              <a:t>  </a:t>
            </a:r>
            <a:r>
              <a:rPr lang="cs-CZ" sz="1600" dirty="0" err="1" smtClean="0"/>
              <a:t>Harbour</a:t>
            </a:r>
            <a:r>
              <a:rPr lang="cs-CZ" sz="1600" dirty="0" smtClean="0"/>
              <a:t> </a:t>
            </a:r>
            <a:r>
              <a:rPr lang="en-US" sz="1600" dirty="0" smtClean="0"/>
              <a:t>          </a:t>
            </a:r>
            <a:r>
              <a:rPr lang="cs-CZ" sz="1600" dirty="0" err="1" smtClean="0"/>
              <a:t>Bridge</a:t>
            </a:r>
            <a:r>
              <a:rPr lang="cs-CZ" sz="1600" dirty="0" smtClean="0"/>
              <a:t>/, Projekt a Obrazy</a:t>
            </a:r>
          </a:p>
          <a:p>
            <a:pPr marL="342900" indent="-342900">
              <a:buNone/>
            </a:pPr>
            <a:r>
              <a:rPr lang="cs-CZ" sz="1600" dirty="0" smtClean="0"/>
              <a:t>2008 „St Paul´s </a:t>
            </a:r>
            <a:r>
              <a:rPr lang="cs-CZ" sz="1600" dirty="0" err="1" smtClean="0"/>
              <a:t>Cathedral</a:t>
            </a:r>
            <a:r>
              <a:rPr lang="cs-CZ" sz="1600" dirty="0" smtClean="0"/>
              <a:t>“, Film </a:t>
            </a:r>
            <a:r>
              <a:rPr lang="en-US" sz="1600" dirty="0" smtClean="0"/>
              <a:t> </a:t>
            </a:r>
            <a:r>
              <a:rPr lang="en-US" sz="1600" dirty="0" smtClean="0"/>
              <a:t>&amp;  </a:t>
            </a:r>
            <a:r>
              <a:rPr lang="cs-CZ" sz="1600" dirty="0" err="1" smtClean="0"/>
              <a:t>Art</a:t>
            </a:r>
            <a:r>
              <a:rPr lang="cs-CZ" sz="1600" dirty="0" smtClean="0"/>
              <a:t> </a:t>
            </a:r>
            <a:r>
              <a:rPr lang="cs-CZ" sz="1600" dirty="0" err="1" smtClean="0"/>
              <a:t>Projekct</a:t>
            </a:r>
            <a:r>
              <a:rPr lang="cs-CZ" sz="1600" dirty="0" smtClean="0"/>
              <a:t>, </a:t>
            </a:r>
            <a:r>
              <a:rPr lang="en-US" sz="1600" dirty="0" smtClean="0"/>
              <a:t> </a:t>
            </a:r>
            <a:r>
              <a:rPr lang="cs-CZ" sz="1600" dirty="0" smtClean="0"/>
              <a:t>Londýn </a:t>
            </a:r>
            <a:r>
              <a:rPr lang="cs-CZ" sz="1600" dirty="0" smtClean="0"/>
              <a:t>Velká Británie</a:t>
            </a:r>
          </a:p>
          <a:p>
            <a:pPr marL="342900" indent="-342900">
              <a:buNone/>
            </a:pPr>
            <a:r>
              <a:rPr lang="cs-CZ" sz="1600" dirty="0" smtClean="0"/>
              <a:t>2009 „Katedrály </a:t>
            </a:r>
            <a:r>
              <a:rPr lang="en-US" sz="1600" dirty="0" smtClean="0"/>
              <a:t> &amp; </a:t>
            </a:r>
            <a:r>
              <a:rPr lang="cs-CZ" sz="1600" dirty="0" smtClean="0"/>
              <a:t> </a:t>
            </a:r>
            <a:r>
              <a:rPr lang="cs-CZ" sz="1600" dirty="0" smtClean="0"/>
              <a:t>lesy“ /ve spolupráci Galerie Tesař, Praha/</a:t>
            </a:r>
          </a:p>
          <a:p>
            <a:pPr marL="342900" indent="-342900">
              <a:buNone/>
            </a:pPr>
            <a:r>
              <a:rPr lang="cs-CZ" sz="1600" dirty="0" smtClean="0"/>
              <a:t>2010 „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Pinnacles</a:t>
            </a:r>
            <a:r>
              <a:rPr lang="cs-CZ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smtClean="0"/>
              <a:t>&amp;  </a:t>
            </a:r>
            <a:r>
              <a:rPr lang="cs-CZ" sz="1600" dirty="0" err="1" smtClean="0"/>
              <a:t>The</a:t>
            </a:r>
            <a:r>
              <a:rPr lang="cs-CZ" sz="1600" dirty="0" smtClean="0"/>
              <a:t> Pin</a:t>
            </a:r>
            <a:r>
              <a:rPr lang="en-US" sz="1600" dirty="0" smtClean="0"/>
              <a:t>n</a:t>
            </a:r>
            <a:r>
              <a:rPr lang="cs-CZ" sz="1600" dirty="0" err="1" smtClean="0"/>
              <a:t>acle</a:t>
            </a:r>
            <a:r>
              <a:rPr lang="cs-CZ" sz="1600" dirty="0" smtClean="0"/>
              <a:t>“, </a:t>
            </a:r>
            <a:r>
              <a:rPr lang="en-US" sz="1600" dirty="0" smtClean="0"/>
              <a:t> </a:t>
            </a:r>
            <a:r>
              <a:rPr lang="cs-CZ" sz="1600" dirty="0" err="1" smtClean="0"/>
              <a:t>Nature</a:t>
            </a:r>
            <a:r>
              <a:rPr lang="cs-CZ" sz="1600" dirty="0" smtClean="0"/>
              <a:t> </a:t>
            </a:r>
            <a:r>
              <a:rPr lang="en-US" sz="1600" dirty="0" smtClean="0"/>
              <a:t> &amp; </a:t>
            </a:r>
            <a:r>
              <a:rPr lang="cs-CZ" sz="1600" dirty="0" smtClean="0"/>
              <a:t> </a:t>
            </a:r>
            <a:r>
              <a:rPr lang="cs-CZ" sz="1600" dirty="0" err="1" smtClean="0"/>
              <a:t>Architecture</a:t>
            </a:r>
            <a:r>
              <a:rPr lang="cs-CZ" sz="1600" dirty="0" smtClean="0"/>
              <a:t> </a:t>
            </a:r>
            <a:endParaRPr lang="en-US" sz="1600" dirty="0" smtClean="0"/>
          </a:p>
          <a:p>
            <a:pPr marL="342900" indent="-342900"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        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Power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Nature</a:t>
            </a:r>
            <a:r>
              <a:rPr lang="cs-CZ" sz="1600" dirty="0" smtClean="0"/>
              <a:t> </a:t>
            </a:r>
            <a:r>
              <a:rPr lang="en-US" sz="1600" dirty="0" smtClean="0"/>
              <a:t> </a:t>
            </a:r>
            <a:r>
              <a:rPr lang="cs-CZ" sz="1600" dirty="0" smtClean="0"/>
              <a:t>/</a:t>
            </a:r>
            <a:r>
              <a:rPr lang="en-US" sz="1600" dirty="0" smtClean="0"/>
              <a:t> </a:t>
            </a:r>
            <a:r>
              <a:rPr lang="cs-CZ" sz="1600" dirty="0" smtClean="0"/>
              <a:t> </a:t>
            </a:r>
            <a:r>
              <a:rPr lang="cs-CZ" sz="1600" dirty="0" err="1" smtClean="0"/>
              <a:t>Australia</a:t>
            </a:r>
            <a:r>
              <a:rPr lang="cs-CZ" sz="1600" dirty="0" smtClean="0"/>
              <a:t> </a:t>
            </a:r>
            <a:r>
              <a:rPr lang="en-US" sz="1600" dirty="0" smtClean="0"/>
              <a:t> &amp;  </a:t>
            </a:r>
            <a:r>
              <a:rPr lang="cs-CZ" sz="1600" dirty="0" smtClean="0"/>
              <a:t>London</a:t>
            </a:r>
            <a:endParaRPr lang="cs-CZ" sz="1600" dirty="0" smtClean="0"/>
          </a:p>
          <a:p>
            <a:pPr marL="342900" indent="-342900">
              <a:buNone/>
            </a:pPr>
            <a:r>
              <a:rPr lang="cs-CZ" sz="1600" dirty="0" smtClean="0"/>
              <a:t>       </a:t>
            </a:r>
            <a:r>
              <a:rPr lang="en-US" sz="1600" dirty="0" smtClean="0"/>
              <a:t>    </a:t>
            </a:r>
            <a:r>
              <a:rPr lang="cs-CZ" sz="1600" dirty="0" smtClean="0"/>
              <a:t> </a:t>
            </a:r>
            <a:r>
              <a:rPr lang="cs-CZ" sz="1600" dirty="0" smtClean="0"/>
              <a:t>Velká Británie</a:t>
            </a:r>
            <a:r>
              <a:rPr lang="cs-CZ" sz="1600" dirty="0" smtClean="0"/>
              <a:t>,</a:t>
            </a:r>
            <a:r>
              <a:rPr lang="en-US" sz="1600" dirty="0" smtClean="0"/>
              <a:t> </a:t>
            </a:r>
            <a:r>
              <a:rPr lang="cs-CZ" sz="1600" dirty="0" smtClean="0"/>
              <a:t> </a:t>
            </a:r>
            <a:r>
              <a:rPr lang="cs-CZ" sz="1600" dirty="0" err="1" smtClean="0"/>
              <a:t>Sydney</a:t>
            </a:r>
            <a:r>
              <a:rPr lang="cs-CZ" sz="1600" dirty="0" smtClean="0"/>
              <a:t>-Austrálie</a:t>
            </a:r>
          </a:p>
          <a:p>
            <a:pPr>
              <a:buNone/>
            </a:pPr>
            <a:r>
              <a:rPr lang="cs-CZ" sz="1600" dirty="0" smtClean="0"/>
              <a:t>2011  Galerie Tesař, „Barokní kostely </a:t>
            </a:r>
            <a:r>
              <a:rPr lang="en-US" sz="1600" dirty="0" smtClean="0"/>
              <a:t> &amp; </a:t>
            </a:r>
            <a:r>
              <a:rPr lang="cs-CZ" sz="1600" dirty="0" smtClean="0"/>
              <a:t> </a:t>
            </a:r>
            <a:r>
              <a:rPr lang="cs-CZ" sz="1600" dirty="0" smtClean="0"/>
              <a:t>Varhany“, </a:t>
            </a:r>
            <a:r>
              <a:rPr lang="en-US" sz="1600" dirty="0" smtClean="0"/>
              <a:t> </a:t>
            </a:r>
            <a:r>
              <a:rPr lang="cs-CZ" sz="1600" dirty="0" smtClean="0"/>
              <a:t>Praha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2012  Projekt #1-2 „</a:t>
            </a:r>
            <a:r>
              <a:rPr lang="cs-CZ" sz="1600" dirty="0" err="1" smtClean="0"/>
              <a:t>Dubajské</a:t>
            </a:r>
            <a:r>
              <a:rPr lang="cs-CZ" sz="1600" dirty="0" smtClean="0"/>
              <a:t> mrakodrapy </a:t>
            </a:r>
            <a:r>
              <a:rPr lang="en-US" sz="1600" dirty="0" smtClean="0"/>
              <a:t>“ </a:t>
            </a:r>
            <a:r>
              <a:rPr lang="cs-CZ" sz="1600" dirty="0" smtClean="0"/>
              <a:t>„</a:t>
            </a:r>
            <a:r>
              <a:rPr lang="cs-CZ" sz="1600" dirty="0" err="1" smtClean="0"/>
              <a:t>Burj</a:t>
            </a:r>
            <a:r>
              <a:rPr lang="cs-CZ" sz="1600" dirty="0" smtClean="0"/>
              <a:t> </a:t>
            </a:r>
            <a:r>
              <a:rPr lang="cs-CZ" sz="1600" dirty="0" smtClean="0"/>
              <a:t>Kalifa´“, Film </a:t>
            </a:r>
            <a:r>
              <a:rPr lang="en-US" sz="1600" dirty="0" smtClean="0"/>
              <a:t> &amp; </a:t>
            </a:r>
            <a:r>
              <a:rPr lang="cs-CZ" sz="1600" dirty="0" smtClean="0"/>
              <a:t> </a:t>
            </a:r>
            <a:r>
              <a:rPr lang="cs-CZ" sz="1600" dirty="0" err="1" smtClean="0"/>
              <a:t>Art</a:t>
            </a:r>
            <a:r>
              <a:rPr lang="cs-CZ" sz="1600" dirty="0" smtClean="0"/>
              <a:t> projekt /cyklus/</a:t>
            </a:r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dirty="0" smtClean="0"/>
              <a:t>Veřejné a soukromé sbírky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Česká republika</a:t>
            </a:r>
          </a:p>
          <a:p>
            <a:pPr>
              <a:buNone/>
            </a:pPr>
            <a:r>
              <a:rPr lang="cs-CZ" sz="1600" dirty="0" smtClean="0"/>
              <a:t>Hotel Duo, Praha</a:t>
            </a:r>
          </a:p>
          <a:p>
            <a:pPr>
              <a:buNone/>
            </a:pPr>
            <a:r>
              <a:rPr lang="cs-CZ" sz="1600" dirty="0" smtClean="0"/>
              <a:t>Galerie Tesař, Praha</a:t>
            </a:r>
          </a:p>
          <a:p>
            <a:pPr>
              <a:buNone/>
            </a:pPr>
            <a:r>
              <a:rPr lang="cs-CZ" sz="1600" dirty="0" smtClean="0"/>
              <a:t>Advokátní kancelář P. </a:t>
            </a:r>
            <a:r>
              <a:rPr lang="cs-CZ" sz="1600" dirty="0" err="1" smtClean="0"/>
              <a:t>Mimochodek</a:t>
            </a:r>
            <a:r>
              <a:rPr lang="cs-CZ" sz="1600" dirty="0" smtClean="0"/>
              <a:t>, Praha</a:t>
            </a:r>
          </a:p>
          <a:p>
            <a:pPr>
              <a:buNone/>
            </a:pPr>
            <a:r>
              <a:rPr lang="cs-CZ" sz="1600" dirty="0" smtClean="0"/>
              <a:t> Soukromé sbírky /Praha, Brno, Strání/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Austrálie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1600" dirty="0" smtClean="0"/>
              <a:t> </a:t>
            </a:r>
            <a:r>
              <a:rPr lang="cs-CZ" sz="1600" dirty="0" err="1" smtClean="0"/>
              <a:t>Terragram</a:t>
            </a:r>
            <a:r>
              <a:rPr lang="cs-CZ" sz="1600" dirty="0" smtClean="0"/>
              <a:t> </a:t>
            </a:r>
            <a:r>
              <a:rPr lang="cs-CZ" sz="1600" dirty="0" err="1" smtClean="0"/>
              <a:t>Pty</a:t>
            </a:r>
            <a:r>
              <a:rPr lang="cs-CZ" sz="1600" dirty="0" smtClean="0"/>
              <a:t> Ltd., </a:t>
            </a:r>
            <a:r>
              <a:rPr lang="cs-CZ" sz="1600" dirty="0" err="1" smtClean="0"/>
              <a:t>Landscape</a:t>
            </a:r>
            <a:r>
              <a:rPr lang="cs-CZ" sz="1600" dirty="0" smtClean="0"/>
              <a:t> </a:t>
            </a:r>
            <a:r>
              <a:rPr lang="cs-CZ" sz="1600" dirty="0" err="1" smtClean="0"/>
              <a:t>Architects</a:t>
            </a:r>
            <a:r>
              <a:rPr lang="cs-CZ" sz="1600" dirty="0" smtClean="0"/>
              <a:t>, Sydney</a:t>
            </a:r>
          </a:p>
          <a:p>
            <a:pPr>
              <a:buNone/>
            </a:pPr>
            <a:r>
              <a:rPr lang="cs-CZ" sz="1600" dirty="0" err="1" smtClean="0"/>
              <a:t>Art</a:t>
            </a:r>
            <a:r>
              <a:rPr lang="cs-CZ" sz="1600" dirty="0" smtClean="0"/>
              <a:t> </a:t>
            </a:r>
            <a:r>
              <a:rPr lang="cs-CZ" sz="1600" dirty="0" err="1" smtClean="0"/>
              <a:t>Spectrum</a:t>
            </a:r>
            <a:r>
              <a:rPr lang="cs-CZ" sz="1600" dirty="0" smtClean="0"/>
              <a:t>/ České kulturní centrum v Sydney</a:t>
            </a:r>
          </a:p>
          <a:p>
            <a:pPr>
              <a:buNone/>
            </a:pPr>
            <a:r>
              <a:rPr lang="cs-CZ" sz="1600" dirty="0" smtClean="0"/>
              <a:t> Soukromé sbírky, Sydney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USA 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1600" dirty="0" smtClean="0"/>
              <a:t>RO </a:t>
            </a:r>
            <a:r>
              <a:rPr lang="cs-CZ" sz="1600" dirty="0" err="1" smtClean="0"/>
              <a:t>Gallery</a:t>
            </a:r>
            <a:r>
              <a:rPr lang="cs-CZ" sz="1600" dirty="0" smtClean="0"/>
              <a:t>, New York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Francie</a:t>
            </a:r>
            <a:endParaRPr lang="cs-CZ" sz="2000" dirty="0" smtClean="0"/>
          </a:p>
          <a:p>
            <a:pPr>
              <a:buNone/>
            </a:pPr>
            <a:r>
              <a:rPr lang="cs-CZ" sz="1700" dirty="0" err="1" smtClean="0"/>
              <a:t>Aix</a:t>
            </a:r>
            <a:r>
              <a:rPr lang="cs-CZ" sz="1700" dirty="0" smtClean="0"/>
              <a:t>-</a:t>
            </a:r>
            <a:r>
              <a:rPr lang="cs-CZ" sz="1700" dirty="0" err="1" smtClean="0"/>
              <a:t>en</a:t>
            </a:r>
            <a:r>
              <a:rPr lang="cs-CZ" sz="1700" dirty="0" smtClean="0"/>
              <a:t>-Provence, veřejná sbírka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Německo</a:t>
            </a:r>
            <a:r>
              <a:rPr lang="cs-CZ" sz="2000" b="1" dirty="0" smtClean="0"/>
              <a:t> </a:t>
            </a:r>
          </a:p>
          <a:p>
            <a:pPr>
              <a:buNone/>
            </a:pPr>
            <a:r>
              <a:rPr lang="cs-CZ" sz="1700" dirty="0" smtClean="0"/>
              <a:t> New Image </a:t>
            </a:r>
            <a:r>
              <a:rPr lang="cs-CZ" sz="1700" dirty="0" err="1" smtClean="0"/>
              <a:t>GmbH</a:t>
            </a:r>
            <a:r>
              <a:rPr lang="cs-CZ" sz="1700" smtClean="0"/>
              <a:t>, Berlín</a:t>
            </a:r>
            <a:endParaRPr lang="cs-CZ" sz="1700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Norsko</a:t>
            </a:r>
          </a:p>
          <a:p>
            <a:pPr>
              <a:buNone/>
            </a:pPr>
            <a:r>
              <a:rPr lang="cs-CZ" sz="1700" dirty="0" smtClean="0"/>
              <a:t> </a:t>
            </a:r>
            <a:r>
              <a:rPr lang="cs-CZ" sz="1700" dirty="0" err="1" smtClean="0"/>
              <a:t>Scandinavian</a:t>
            </a:r>
            <a:r>
              <a:rPr lang="cs-CZ" sz="1700" dirty="0" smtClean="0"/>
              <a:t> </a:t>
            </a:r>
            <a:r>
              <a:rPr lang="cs-CZ" sz="1700" dirty="0" err="1" smtClean="0"/>
              <a:t>Corner</a:t>
            </a:r>
            <a:r>
              <a:rPr lang="cs-CZ" sz="1700" dirty="0" smtClean="0"/>
              <a:t>, Oslo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Velká Británie</a:t>
            </a:r>
            <a:endParaRPr lang="cs-CZ" sz="2000" dirty="0" smtClean="0"/>
          </a:p>
          <a:p>
            <a:pPr>
              <a:buNone/>
            </a:pPr>
            <a:r>
              <a:rPr lang="cs-CZ" sz="1700" dirty="0" smtClean="0"/>
              <a:t>Londýn a Manchester, soukromé  a veřejné sbírky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1998   </a:t>
            </a:r>
            <a:r>
              <a:rPr lang="cs-CZ" dirty="0" err="1" smtClean="0"/>
              <a:t>Award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Excellence, Manhattan </a:t>
            </a:r>
            <a:r>
              <a:rPr lang="cs-CZ" dirty="0" err="1" smtClean="0"/>
              <a:t>Arts</a:t>
            </a:r>
            <a:r>
              <a:rPr lang="cs-CZ" dirty="0" smtClean="0"/>
              <a:t>   </a:t>
            </a:r>
            <a:r>
              <a:rPr lang="cs-CZ" dirty="0" err="1" smtClean="0"/>
              <a:t>International</a:t>
            </a:r>
            <a:r>
              <a:rPr lang="cs-CZ" dirty="0" smtClean="0"/>
              <a:t>, </a:t>
            </a:r>
            <a:r>
              <a:rPr lang="cs-CZ" dirty="0" err="1" smtClean="0"/>
              <a:t>Seventh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, </a:t>
            </a:r>
            <a:r>
              <a:rPr lang="cs-CZ" dirty="0" err="1" smtClean="0"/>
              <a:t>Renee</a:t>
            </a:r>
            <a:r>
              <a:rPr lang="cs-CZ" dirty="0" smtClean="0"/>
              <a:t> </a:t>
            </a:r>
            <a:r>
              <a:rPr lang="cs-CZ" dirty="0" err="1" smtClean="0"/>
              <a:t>Phillips</a:t>
            </a:r>
            <a:r>
              <a:rPr lang="cs-CZ" dirty="0" smtClean="0"/>
              <a:t>, New York, USA</a:t>
            </a:r>
          </a:p>
          <a:p>
            <a:r>
              <a:rPr lang="cs-CZ" dirty="0" smtClean="0"/>
              <a:t>1999 </a:t>
            </a:r>
            <a:r>
              <a:rPr lang="cs-CZ" dirty="0" err="1" smtClean="0"/>
              <a:t>Award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Excellence, Manhattan </a:t>
            </a:r>
            <a:r>
              <a:rPr lang="cs-CZ" dirty="0" err="1" smtClean="0"/>
              <a:t>Arts</a:t>
            </a:r>
            <a:r>
              <a:rPr lang="cs-CZ" dirty="0" smtClean="0"/>
              <a:t>   </a:t>
            </a:r>
            <a:r>
              <a:rPr lang="cs-CZ" dirty="0" err="1" smtClean="0"/>
              <a:t>International</a:t>
            </a:r>
            <a:r>
              <a:rPr lang="cs-CZ" dirty="0" smtClean="0"/>
              <a:t>, </a:t>
            </a:r>
            <a:r>
              <a:rPr lang="cs-CZ" smtClean="0"/>
              <a:t>Eight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, </a:t>
            </a:r>
            <a:r>
              <a:rPr lang="cs-CZ" dirty="0" err="1" smtClean="0"/>
              <a:t>Renee</a:t>
            </a:r>
            <a:r>
              <a:rPr lang="cs-CZ" dirty="0" smtClean="0"/>
              <a:t> </a:t>
            </a:r>
            <a:r>
              <a:rPr lang="cs-CZ" dirty="0" err="1" smtClean="0"/>
              <a:t>Phillips</a:t>
            </a:r>
            <a:r>
              <a:rPr lang="cs-CZ" dirty="0" smtClean="0"/>
              <a:t>, New York, USA</a:t>
            </a: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Zdroje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Fotoalbum Jany </a:t>
            </a:r>
            <a:r>
              <a:rPr lang="cs-CZ" dirty="0" err="1" smtClean="0"/>
              <a:t>Amies</a:t>
            </a:r>
            <a:endParaRPr lang="cs-CZ" dirty="0" smtClean="0"/>
          </a:p>
          <a:p>
            <a:r>
              <a:rPr lang="cs-CZ" dirty="0" smtClean="0"/>
              <a:t>Katalog </a:t>
            </a:r>
            <a:r>
              <a:rPr lang="cs-CZ" smtClean="0"/>
              <a:t>z pražské výstavy</a:t>
            </a:r>
            <a:endParaRPr lang="cs-CZ" dirty="0" smtClean="0"/>
          </a:p>
          <a:p>
            <a:r>
              <a:rPr lang="cs-CZ" dirty="0" smtClean="0"/>
              <a:t>Z  vlastního životopisu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35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26000"/>
            <a:ext cx="8643997" cy="66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9062" cy="648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C00000"/>
                </a:solidFill>
              </a:rPr>
              <a:t>Přestože jezdím, pracuji a vystavuji své obrazy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po celém světě, mým stěžejním ohniskem působení je právě Strání, kde ráda jezdím a pracuji ve svém atelieru.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571744"/>
            <a:ext cx="8229600" cy="358521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Od dětství na mne velmi zapůsobila okolní příroda, Strání se stalo na mnoho let mou přímou předlohou pro realistické a impresionistické ztvárnění krajinomaleb, ale také velmi silnou inspirací /folklórní oslavy včetně písní a tanců, zejména fašanky, fascinující původní lidová architektura a způsob života v tomto kraji/.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48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flipV="1">
            <a:off x="428596" y="142852"/>
            <a:ext cx="8232248" cy="65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60" y="285727"/>
            <a:ext cx="8358244" cy="644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KMBT_C351120507140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70000"/>
            <a:ext cx="8358246" cy="64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761</TotalTime>
  <Words>749</Words>
  <Application>Microsoft Office PowerPoint</Application>
  <PresentationFormat>Předvádění na obrazovce (4:3)</PresentationFormat>
  <Paragraphs>82</Paragraphs>
  <Slides>24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Původ</vt:lpstr>
      <vt:lpstr>Jana AMIES </vt:lpstr>
      <vt:lpstr>  Jana AMIES  /Popelková / akad.malířka</vt:lpstr>
      <vt:lpstr>Snímek 3</vt:lpstr>
      <vt:lpstr>Snímek 4</vt:lpstr>
      <vt:lpstr>  Přestože jezdím, pracuji a vystavuji své obrazy  po celém světě, mým stěžejním ohniskem působení je právě Strání, kde ráda jezdím a pracuji ve svém atelieru.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Malířské techniky</vt:lpstr>
      <vt:lpstr>Snímek 16</vt:lpstr>
      <vt:lpstr>Snímek 17</vt:lpstr>
      <vt:lpstr>Snímek 18</vt:lpstr>
      <vt:lpstr>tryptich</vt:lpstr>
      <vt:lpstr>Výstavy  a projekty / výběr/</vt:lpstr>
      <vt:lpstr>Výstavy  a projekty / výběr - pokračování/</vt:lpstr>
      <vt:lpstr>Veřejné a soukromé sbírky</vt:lpstr>
      <vt:lpstr>OCENĚNÍ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 setkání s umem a šikovností ve Strání</dc:title>
  <dc:creator>Noname</dc:creator>
  <cp:lastModifiedBy>Noname</cp:lastModifiedBy>
  <cp:revision>45</cp:revision>
  <dcterms:created xsi:type="dcterms:W3CDTF">2012-05-18T09:36:39Z</dcterms:created>
  <dcterms:modified xsi:type="dcterms:W3CDTF">2012-05-27T16:34:12Z</dcterms:modified>
</cp:coreProperties>
</file>