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F3BBF3-F436-4AF9-968E-21C7628EB86F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0FFB46-8463-4384-94D3-C648F59515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7200" dirty="0" smtClean="0">
                <a:solidFill>
                  <a:schemeClr val="accent6">
                    <a:lumMod val="50000"/>
                  </a:schemeClr>
                </a:solidFill>
              </a:rPr>
              <a:t>Návštěva v galerii i.</a:t>
            </a:r>
            <a:endParaRPr lang="cs-CZ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5">
                    <a:lumMod val="50000"/>
                  </a:schemeClr>
                </a:solidFill>
              </a:rPr>
              <a:t>Učíme se dívat na obrazy</a:t>
            </a:r>
            <a:endParaRPr lang="cs-CZ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400" dirty="0" smtClean="0"/>
              <a:t>galerie –</a:t>
            </a:r>
            <a:br>
              <a:rPr lang="cs-CZ" sz="1400" dirty="0" smtClean="0"/>
            </a:br>
            <a:r>
              <a:rPr lang="cs-CZ" sz="1400" dirty="0" smtClean="0"/>
              <a:t>výtvarné prostředky –</a:t>
            </a:r>
            <a:br>
              <a:rPr lang="cs-CZ" sz="1400" dirty="0" smtClean="0"/>
            </a:br>
            <a:r>
              <a:rPr lang="cs-CZ" sz="1400" dirty="0" smtClean="0"/>
              <a:t>kontakt - </a:t>
            </a:r>
            <a:br>
              <a:rPr lang="cs-CZ" sz="1400" dirty="0" smtClean="0"/>
            </a:br>
            <a:r>
              <a:rPr lang="cs-CZ" sz="1400" dirty="0" smtClean="0"/>
              <a:t>asambláž – </a:t>
            </a:r>
            <a:br>
              <a:rPr lang="cs-CZ" sz="1400" dirty="0" smtClean="0"/>
            </a:br>
            <a:r>
              <a:rPr lang="cs-CZ" sz="1400" dirty="0" smtClean="0"/>
              <a:t>mozaika  - </a:t>
            </a:r>
            <a:br>
              <a:rPr lang="cs-CZ" sz="1400" dirty="0" smtClean="0"/>
            </a:br>
            <a:r>
              <a:rPr lang="cs-CZ" sz="1400" dirty="0" smtClean="0"/>
              <a:t>portrét / podobizna / - </a:t>
            </a:r>
            <a:endParaRPr lang="cs-CZ" sz="1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600" dirty="0" smtClean="0"/>
              <a:t>Když vstoupíte do galerie, vstupujete do světa výtvarného umění. Není to prostředí složité, nepochopitelné, nesrozumitelné, či dokonce nepřátelské. Opak je pravdou! Je to svět plný zážitků, citů a příběhů. Výtvarnými prostředky je zaznamenali umělci, kteří kromě svého nadání byli / jsou/ stejní, jako jsme my všichni. Také prožívali své radosti a zklamání, těšili se ze svých úspěchů a těžce nesli prohry a omyly, milovali a nenáviděli, byli veselí, přátelští, nebo urážliví a výbušní, pozorovali svět kolem sebe tak, jak to děláme my všichni. Své zážitky dokázali výtvarně zobrazit a tak nám zanechali hodně zpráv, poselství i svědectví o době, ve které žili a také o sobě. My si pak ty jejich zprávy čteme očima i srdcem.</a:t>
            </a:r>
          </a:p>
          <a:p>
            <a:r>
              <a:rPr lang="cs-CZ" sz="1600" dirty="0" smtClean="0"/>
              <a:t>Při procházce tímto zajímavým světem umění můžete prožít mnohá zvláštní setkání, dokonce i dobrodružství, pocity příjemné, mnohá díla budou ve vás vyvolávat obdiv, údiv, fantazii.Může se ale a také stát, že některé dílo vás zaskočí třeba i nepříjemnými pocity. Neodcházejte! Snažte se pojmenovat to, co je vám nepříjemné. Nebojte se odpovědět si na otázku:“Proč se mi to nelíbí? Je to barva, obsah, tvar?“ Pokud si dokážete odpovědět alespoň na pár otázek, udělali jste další krok ke kontaktu s uměním.</a:t>
            </a:r>
          </a:p>
          <a:p>
            <a:r>
              <a:rPr lang="cs-CZ" sz="1600" dirty="0" smtClean="0"/>
              <a:t>Odložte své zábrany, pusťte uzdu své fantazii ,vnímejte a „mluvte“ s obrazem či sochou. Představte si, jak byste se za pomyslným okrajem plátna  v obraze pohybovali, co cítili. Najděte chuť a odvahu pojmenovat, co vidíte, vyslovte to vlastními – třeba jednoduchými slovy a budete odměněni novými zážitky. A možná i představa, kolik práce dalo dílo autorovi, kolikrát jej musel předělávat než ho považoval  za hotové.</a:t>
            </a:r>
          </a:p>
          <a:p>
            <a:r>
              <a:rPr lang="cs-CZ" sz="1600" dirty="0" smtClean="0"/>
              <a:t>V momentě, kdy se Vám dílo bude zdát příliš složité, neodcházejte s odpovědí“nerozumím“. V životě se setkáváme s mnoha věcmi či situacemi, které sice okamžitě nechápeme, ale přesto mohou být pro nás nějakým způsobem přínosné, užitečné nebo také zábavné.                                                                               Marie </a:t>
            </a:r>
            <a:r>
              <a:rPr lang="cs-CZ" sz="1600" dirty="0" err="1" smtClean="0"/>
              <a:t>Martykánová</a:t>
            </a:r>
            <a:r>
              <a:rPr lang="cs-CZ" sz="1600" dirty="0" smtClean="0"/>
              <a:t>,                                                                                                                                                Muzeum J. A. Komenského, UB  </a:t>
            </a:r>
          </a:p>
          <a:p>
            <a:r>
              <a:rPr lang="cs-CZ" sz="1600" b="1" dirty="0" smtClean="0"/>
              <a:t>VYSVĚTLETE VÝZNAMY SLOV UVEDENÝCH V ZÁHLAVÍ.</a:t>
            </a:r>
            <a:endParaRPr lang="cs-CZ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Expozice  výtvarného  umění - výběr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Národní galerie – Praha</a:t>
            </a:r>
          </a:p>
          <a:p>
            <a:r>
              <a:rPr lang="cs-CZ" sz="1400" dirty="0" smtClean="0"/>
              <a:t>Klášter sv. Jiří, Hrad – Jiřské náměstí 33. Stálá expozice starého českého umění/ gotika, baroko/.</a:t>
            </a:r>
          </a:p>
          <a:p>
            <a:r>
              <a:rPr lang="cs-CZ" sz="1400" dirty="0" smtClean="0"/>
              <a:t>Šternberský palác, Hradčanské náměstí 15. Sbírky starého evropského umění.</a:t>
            </a:r>
          </a:p>
          <a:p>
            <a:r>
              <a:rPr lang="cs-CZ" sz="2000" dirty="0" smtClean="0"/>
              <a:t>Galerie Hlavního města Prahy</a:t>
            </a:r>
          </a:p>
          <a:p>
            <a:r>
              <a:rPr lang="cs-CZ" sz="1400" dirty="0" smtClean="0"/>
              <a:t>Dům U Zlatého prstenu, Týnská 630/6. Stálá expozice českého umění XX. století.</a:t>
            </a:r>
          </a:p>
          <a:p>
            <a:r>
              <a:rPr lang="cs-CZ" sz="2000" dirty="0" smtClean="0"/>
              <a:t>Moravská galerie Brno</a:t>
            </a:r>
          </a:p>
          <a:p>
            <a:r>
              <a:rPr lang="cs-CZ" sz="1400" dirty="0" smtClean="0"/>
              <a:t>Místodržitelský palác, Moravské náměstí 1a. Stálá expozice umění od gotiky do 19. stol.</a:t>
            </a:r>
          </a:p>
          <a:p>
            <a:r>
              <a:rPr lang="cs-CZ" sz="2000" dirty="0" smtClean="0"/>
              <a:t>Alšova jihočeská galerie Hluboká nad Vltavou</a:t>
            </a:r>
          </a:p>
          <a:p>
            <a:r>
              <a:rPr lang="cs-CZ" sz="1400" dirty="0" smtClean="0"/>
              <a:t>Stálá expozice gotického umění 13.a 14. stol. A stálá expozice Flámské a holandské malířství 15. a 16. stol.</a:t>
            </a:r>
          </a:p>
          <a:p>
            <a:r>
              <a:rPr lang="cs-CZ" sz="2000" dirty="0" smtClean="0"/>
              <a:t>Galerie Výtvarného umění v Ostravě</a:t>
            </a:r>
          </a:p>
          <a:p>
            <a:r>
              <a:rPr lang="cs-CZ" sz="1400" dirty="0" smtClean="0"/>
              <a:t>Nová síň, Mongolská 2. Bez stálé expozice – průběžně instalovány jednotlivé výstavy.</a:t>
            </a:r>
          </a:p>
          <a:p>
            <a:r>
              <a:rPr lang="cs-CZ" sz="2000" dirty="0" smtClean="0"/>
              <a:t>Muzeum umění Olomouc</a:t>
            </a:r>
          </a:p>
          <a:p>
            <a:r>
              <a:rPr lang="cs-CZ" sz="1400" dirty="0" err="1" smtClean="0"/>
              <a:t>Denisova</a:t>
            </a:r>
            <a:r>
              <a:rPr lang="cs-CZ" sz="1400" dirty="0" smtClean="0"/>
              <a:t> 47. Stálá expozice „100 let výtvarné kultury na Olomoucku“ a „Italské malířství 14. -  18. století“.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reprodukcí obrazu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 následujícím obrázku vidíme reprodukci podobizny od </a:t>
            </a:r>
            <a:r>
              <a:rPr lang="cs-CZ" sz="2000" dirty="0" err="1" smtClean="0"/>
              <a:t>Juliana</a:t>
            </a:r>
            <a:r>
              <a:rPr lang="cs-CZ" sz="2000" dirty="0" smtClean="0"/>
              <a:t> </a:t>
            </a:r>
            <a:r>
              <a:rPr lang="cs-CZ" sz="2000" dirty="0" err="1" smtClean="0"/>
              <a:t>Schnabela</a:t>
            </a:r>
            <a:r>
              <a:rPr lang="cs-CZ" sz="2000" dirty="0" smtClean="0"/>
              <a:t> /</a:t>
            </a:r>
            <a:r>
              <a:rPr lang="cs-CZ" sz="2000" dirty="0" err="1" smtClean="0"/>
              <a:t>žilien</a:t>
            </a:r>
            <a:r>
              <a:rPr lang="cs-CZ" sz="2000" dirty="0" smtClean="0"/>
              <a:t> </a:t>
            </a:r>
            <a:r>
              <a:rPr lang="cs-CZ" sz="2000" dirty="0" err="1" smtClean="0"/>
              <a:t>šnábl</a:t>
            </a:r>
            <a:r>
              <a:rPr lang="cs-CZ" sz="2000" dirty="0" smtClean="0"/>
              <a:t>/ s názvem Mele, vytvořeným v roce 1987. Na první pohled připomíná mozaiku. Ale při podrobnějším zkoumání vidíme rozbité talířky a hrníčky. Umělec rozbil porcelánový servis, aby získal základ pro svou práci. Říká se, že ho k tomuto neobvyklému počínání inspirovala zeď postavená slavným španělským architektem  ANTONI  GAUDÍM v Barceloně, také ozdobená porcelánovými střepy. </a:t>
            </a:r>
          </a:p>
          <a:p>
            <a:r>
              <a:rPr lang="cs-CZ" sz="2000" dirty="0" smtClean="0"/>
              <a:t>Obrázek ze střepů - asambláž je přinejmenším trochu provokativní a může diváka dráždit a rozčilovat svou ježatostí i divným výběrem materiálu. Proč si autor vybral tuto techniku? Souvisí nějak s obsahem obrazu? Je náš svět vždy jenom lesklý obraz v hlaďoučkém zrcadle, nebo často pořádná rána, po které zbude jen hromada střepů? Co může použití této techniky vypovídat o mladíkovi a jeho „světě“?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a forma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908" y="86868"/>
            <a:ext cx="5427174" cy="668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reprodukcí obrazu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Znovu si prohlédněte obraz. Co je jeho obsahem? Je obsah naznačen v názvu díla?  Kolik je asi mladíkovi let?</a:t>
            </a:r>
          </a:p>
          <a:p>
            <a:r>
              <a:rPr lang="cs-CZ" sz="2000" dirty="0" smtClean="0"/>
              <a:t>Co můžeme vyčíst z tváře chlapce – radost, smutek, údiv, strach, bolest? Jak na vás výraz tváře působí?  Co asi mladík prožil? Ztratil někoho, viděl něco?</a:t>
            </a:r>
          </a:p>
          <a:p>
            <a:r>
              <a:rPr lang="cs-CZ" sz="2000" dirty="0" smtClean="0"/>
              <a:t>Podívejte se na prostředí . Charakterizujte ho. Předpokládejme, že autor namaloval krajinu Španělska. Která část krajiny může být zobrazena v pozadí? Pomozte si mapou Španělska.</a:t>
            </a:r>
          </a:p>
          <a:p>
            <a:r>
              <a:rPr lang="cs-CZ" sz="2000" dirty="0" smtClean="0"/>
              <a:t>Vyhledejte na internetu informace o výše zmiňovaném významném španělském výtvarníkovi, kterým se inspiroval autor reprodukce.</a:t>
            </a:r>
          </a:p>
          <a:p>
            <a:r>
              <a:rPr lang="cs-CZ" sz="2000" dirty="0" smtClean="0"/>
              <a:t>Pokuste si zapamatovat  vše, co je na obraze. Velikost a umístění podobizny, výraz tváře, velikost a tvar očí, nosu,úst a uší, pokrývku hlavy, oblečení, prostředí. Na připravený formát papíru zobrazte technikou, kterou určí vyučující,tento obraz.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Významy slov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Galerie(</a:t>
            </a:r>
            <a:r>
              <a:rPr lang="cs-CZ" dirty="0" err="1" smtClean="0"/>
              <a:t>it</a:t>
            </a:r>
            <a:r>
              <a:rPr lang="cs-CZ" dirty="0" smtClean="0"/>
              <a:t>.) – </a:t>
            </a:r>
            <a:r>
              <a:rPr lang="cs-CZ" sz="2000" dirty="0" smtClean="0"/>
              <a:t>instituce nebo zařízení shromažďující, vědecky zpracovávající  a vystavující díla výtvarného umění /má i další významy/.</a:t>
            </a:r>
            <a:endParaRPr lang="cs-CZ" dirty="0" smtClean="0"/>
          </a:p>
          <a:p>
            <a:r>
              <a:rPr lang="cs-CZ" dirty="0" smtClean="0"/>
              <a:t>Výtvarné prostředky –</a:t>
            </a:r>
            <a:r>
              <a:rPr lang="cs-CZ" sz="2000" dirty="0" smtClean="0"/>
              <a:t>technika, materiál, formát, rukopis…</a:t>
            </a:r>
            <a:endParaRPr lang="cs-CZ" dirty="0" smtClean="0"/>
          </a:p>
          <a:p>
            <a:r>
              <a:rPr lang="cs-CZ" dirty="0" smtClean="0"/>
              <a:t>Kontakt –</a:t>
            </a:r>
            <a:r>
              <a:rPr lang="cs-CZ" sz="2000" dirty="0" smtClean="0"/>
              <a:t>dotyk, spojení, styk.</a:t>
            </a:r>
            <a:r>
              <a:rPr lang="cs-CZ" dirty="0" smtClean="0"/>
              <a:t> </a:t>
            </a:r>
          </a:p>
          <a:p>
            <a:r>
              <a:rPr lang="cs-CZ" dirty="0" smtClean="0"/>
              <a:t>Asambláž (fr.)–</a:t>
            </a:r>
            <a:r>
              <a:rPr lang="cs-CZ" sz="2000" dirty="0" smtClean="0"/>
              <a:t>technika vytváření trojrozměrného výtvarného díla sestavováním z různých nesourodých předmětů a materiálů /lisováním, vázáním, lepením, svařováním ap.,výtvarné dílo sestavené z různých, i nesourodých předmětů do novéno celku, v němž původní prvky dostávají nový význam.</a:t>
            </a:r>
          </a:p>
          <a:p>
            <a:r>
              <a:rPr lang="cs-CZ" dirty="0" smtClean="0"/>
              <a:t>Mozaika (</a:t>
            </a:r>
            <a:r>
              <a:rPr lang="cs-CZ" dirty="0" err="1" smtClean="0"/>
              <a:t>it</a:t>
            </a:r>
            <a:r>
              <a:rPr lang="cs-CZ" dirty="0" smtClean="0"/>
              <a:t>.)– </a:t>
            </a:r>
            <a:r>
              <a:rPr lang="cs-CZ" sz="2000" dirty="0" smtClean="0"/>
              <a:t>plošná výtvarná práce,skládaná z kamenných, keramických nebo skleněných kostiček, lepených na stěnu n. podlahu. Rozvíjena byla zvláště v antice, raném křesťanství, v Byzanci a ve středověku. Ve stavebnictví jde o obložení stěn a podlah drobnými různobarevnými dlaždičkami.</a:t>
            </a:r>
            <a:endParaRPr lang="cs-CZ" dirty="0" smtClean="0"/>
          </a:p>
          <a:p>
            <a:r>
              <a:rPr lang="cs-CZ" dirty="0" smtClean="0"/>
              <a:t> Portrét / podobizna / - </a:t>
            </a:r>
            <a:r>
              <a:rPr lang="cs-CZ" sz="2000" dirty="0" smtClean="0"/>
              <a:t>obraz či sochařské dílo zpodobňující konkrétní  osobu s jejími charakteristickými rysy, </a:t>
            </a:r>
            <a:r>
              <a:rPr lang="cs-CZ" sz="2000" err="1" smtClean="0"/>
              <a:t>n</a:t>
            </a:r>
            <a:r>
              <a:rPr lang="cs-CZ" sz="2000" smtClean="0"/>
              <a:t>. fotografický </a:t>
            </a:r>
            <a:r>
              <a:rPr lang="cs-CZ" sz="2000" dirty="0" smtClean="0"/>
              <a:t>obraz konkrétní osoby, obvykle dokumentární povahy.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                              Antonio </a:t>
            </a:r>
            <a:r>
              <a:rPr lang="cs-CZ" dirty="0" err="1" smtClean="0"/>
              <a:t>Gaudí</a:t>
            </a:r>
            <a:r>
              <a:rPr lang="cs-CZ" dirty="0" smtClean="0"/>
              <a:t>,  </a:t>
            </a:r>
            <a:r>
              <a:rPr lang="cs-CZ" dirty="0" err="1" smtClean="0"/>
              <a:t>Sagrada</a:t>
            </a:r>
            <a:r>
              <a:rPr lang="cs-CZ" dirty="0" smtClean="0"/>
              <a:t>  </a:t>
            </a:r>
            <a:r>
              <a:rPr lang="cs-CZ" dirty="0" err="1" smtClean="0"/>
              <a:t>FamÍliA</a:t>
            </a:r>
            <a:endParaRPr lang="cs-CZ" dirty="0"/>
          </a:p>
        </p:txBody>
      </p:sp>
      <p:pic>
        <p:nvPicPr>
          <p:cNvPr id="7" name="Picture 5" descr="10c 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7881" y="609600"/>
            <a:ext cx="3214688" cy="48006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Grp="1" noChangeArrowheads="1"/>
          </p:cNvSpPr>
          <p:nvPr>
            <p:ph type="body" idx="2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pt-BR" dirty="0"/>
              <a:t>  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Chrám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Sagrada 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Família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Barcelona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Španělsko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Jeho stavba začala v roce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1882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Antoni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Gaudí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na ní pracoval 40 let.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Věže jsou vysoké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170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m.</a:t>
            </a:r>
          </a:p>
          <a:p>
            <a:pPr>
              <a:buFontTx/>
              <a:buNone/>
            </a:pP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Vítejte </a:t>
            </a:r>
            <a:r>
              <a:rPr lang="cs-CZ" dirty="0" smtClean="0"/>
              <a:t>ve světě výtvarného umění, Marie </a:t>
            </a:r>
            <a:r>
              <a:rPr lang="cs-CZ" dirty="0" err="1" smtClean="0"/>
              <a:t>Martykánová</a:t>
            </a:r>
            <a:r>
              <a:rPr lang="cs-CZ" dirty="0" smtClean="0"/>
              <a:t>, Muzeum UB, </a:t>
            </a:r>
          </a:p>
          <a:p>
            <a:r>
              <a:rPr lang="cs-CZ" dirty="0" smtClean="0"/>
              <a:t>Učíme </a:t>
            </a:r>
            <a:r>
              <a:rPr lang="cs-CZ" dirty="0" smtClean="0"/>
              <a:t>se dívat na obrazy, Moderní vyučování, 8/1998, str. 8</a:t>
            </a:r>
          </a:p>
          <a:p>
            <a:r>
              <a:rPr lang="cs-CZ" smtClean="0"/>
              <a:t>Jaroslav </a:t>
            </a:r>
            <a:r>
              <a:rPr lang="cs-CZ" dirty="0" smtClean="0"/>
              <a:t>Bláha, Jan Slavík, Průvodce výtvarným uměním V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717</TotalTime>
  <Words>1096</Words>
  <Application>Microsoft Office PowerPoint</Application>
  <PresentationFormat>Předvádění na obrazovce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Cesta</vt:lpstr>
      <vt:lpstr>Návštěva v galerii i.</vt:lpstr>
      <vt:lpstr>galerie – výtvarné prostředky – kontakt -  asambláž –  mozaika  -  portrét / podobizna / - </vt:lpstr>
      <vt:lpstr>Expozice  výtvarného  umění - výběr</vt:lpstr>
      <vt:lpstr>Práce s reprodukcí obrazu</vt:lpstr>
      <vt:lpstr>Snímek 5</vt:lpstr>
      <vt:lpstr>Práce s reprodukcí obrazu</vt:lpstr>
      <vt:lpstr>Významy slov </vt:lpstr>
      <vt:lpstr>                                                          Antonio Gaudí,  Sagrada  FamÍliA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Noname</dc:creator>
  <cp:lastModifiedBy>Noname</cp:lastModifiedBy>
  <cp:revision>44</cp:revision>
  <dcterms:created xsi:type="dcterms:W3CDTF">2011-08-11T12:35:08Z</dcterms:created>
  <dcterms:modified xsi:type="dcterms:W3CDTF">2011-11-06T07:34:06Z</dcterms:modified>
</cp:coreProperties>
</file>