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2" r:id="rId3"/>
    <p:sldId id="270" r:id="rId4"/>
    <p:sldId id="271" r:id="rId5"/>
    <p:sldId id="257" r:id="rId6"/>
    <p:sldId id="258" r:id="rId7"/>
    <p:sldId id="259" r:id="rId8"/>
    <p:sldId id="273" r:id="rId9"/>
    <p:sldId id="260" r:id="rId10"/>
    <p:sldId id="261" r:id="rId11"/>
    <p:sldId id="262" r:id="rId12"/>
    <p:sldId id="264" r:id="rId13"/>
    <p:sldId id="265" r:id="rId14"/>
    <p:sldId id="263" r:id="rId15"/>
    <p:sldId id="269" r:id="rId16"/>
    <p:sldId id="266" r:id="rId17"/>
    <p:sldId id="268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A3CD3F-68CF-4E7A-9339-95D2A09AFA1E}" type="datetimeFigureOut">
              <a:rPr lang="cs-CZ" smtClean="0"/>
              <a:pPr/>
              <a:t>31.5.2012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483E41-CAFB-4196-ABB5-A4FC5574EFD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Marta\Plocha\128%20-%20Gregoriansky%20Choral%20Meditace%20mp3\01%20-%20track%20%201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s.wikipedia.org/wiki/Piet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305800" cy="3786214"/>
          </a:xfrm>
        </p:spPr>
        <p:txBody>
          <a:bodyPr>
            <a:normAutofit/>
          </a:bodyPr>
          <a:lstStyle/>
          <a:p>
            <a:pPr algn="ctr"/>
            <a:r>
              <a:rPr lang="cs-CZ" sz="5300" dirty="0" smtClean="0"/>
              <a:t>Kostel povýšení sv. Kříže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ve Strání</a:t>
            </a:r>
            <a:br>
              <a:rPr lang="cs-CZ" sz="4000" dirty="0" smtClean="0"/>
            </a:br>
            <a:r>
              <a:rPr lang="cs-CZ" sz="3100" dirty="0" smtClean="0"/>
              <a:t>- </a:t>
            </a:r>
            <a:r>
              <a:rPr lang="cs-CZ" sz="2700" dirty="0" smtClean="0"/>
              <a:t>malířská a sochařská výzdoba – </a:t>
            </a:r>
            <a:br>
              <a:rPr lang="cs-CZ" sz="2700" dirty="0" smtClean="0"/>
            </a:br>
            <a:r>
              <a:rPr lang="cs-CZ" sz="2700" dirty="0" smtClean="0"/>
              <a:t>SVĚTCI II</a:t>
            </a:r>
            <a:endParaRPr lang="cs-CZ" sz="2700" dirty="0"/>
          </a:p>
        </p:txBody>
      </p:sp>
      <p:pic>
        <p:nvPicPr>
          <p:cNvPr id="3" name="01 - track 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743200" cy="1162050"/>
          </a:xfrm>
        </p:spPr>
        <p:txBody>
          <a:bodyPr/>
          <a:lstStyle/>
          <a:p>
            <a:r>
              <a:rPr lang="cs-CZ" sz="2800" b="1" dirty="0" smtClean="0"/>
              <a:t>Socha </a:t>
            </a:r>
            <a:br>
              <a:rPr lang="cs-CZ" sz="2800" b="1" dirty="0" smtClean="0"/>
            </a:br>
            <a:r>
              <a:rPr lang="cs-CZ" sz="2800" b="1" dirty="0" smtClean="0"/>
              <a:t>Nejčistšího srdce Panny Marie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sz="19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cs-CZ" sz="19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Panna Maria (+48)</a:t>
            </a:r>
          </a:p>
          <a:p>
            <a:r>
              <a:rPr lang="cs-CZ" sz="1500" dirty="0" smtClean="0">
                <a:solidFill>
                  <a:srgbClr val="002060"/>
                </a:solidFill>
                <a:latin typeface="+mj-lt"/>
              </a:rPr>
              <a:t>Matka Boží, Bohorodička, matka Ježíše Krista. Pocházela z židovského rodu Davidova, zasnoubila se se sv. Josefem v </a:t>
            </a:r>
            <a:r>
              <a:rPr lang="cs-CZ" sz="1500" dirty="0" err="1" smtClean="0">
                <a:solidFill>
                  <a:srgbClr val="002060"/>
                </a:solidFill>
                <a:latin typeface="+mj-lt"/>
              </a:rPr>
              <a:t>Nazaretě</a:t>
            </a:r>
            <a:r>
              <a:rPr lang="cs-CZ" sz="1500" dirty="0" smtClean="0">
                <a:solidFill>
                  <a:srgbClr val="002060"/>
                </a:solidFill>
                <a:latin typeface="+mj-lt"/>
              </a:rPr>
              <a:t> a provdala se. Po zvěstování archanděla Gabriela se jí narodil Ježíš Kristus. Z dalšího života se Písmo sv. zmiňuje pouze o tom, že po Kristově nanebevstoupení bydlela se sv. Janem v Jeruzalémě až do své smrti. Její tělo nezůstalo v hrobě, ale bylo vzato přímo do nebe. Poněvadž porodila Božího syna, Mesiáše, katolická církev jí vzdává zvláštní poctu mezi lidmi, jako královně andělů a světců. </a:t>
            </a:r>
          </a:p>
          <a:p>
            <a:r>
              <a:rPr lang="cs-CZ" sz="1500" dirty="0" smtClean="0">
                <a:solidFill>
                  <a:srgbClr val="002060"/>
                </a:solidFill>
                <a:latin typeface="+mj-lt"/>
              </a:rPr>
              <a:t>Atributy: stojí na zeměkouli a na hadovi (jako jediná z lidí byla uchráněna dědičného hříchu), koruna, žezlo, Ježíšek, jednorožec.</a:t>
            </a:r>
          </a:p>
          <a:p>
            <a:r>
              <a:rPr lang="cs-CZ" sz="1500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r>
              <a:rPr lang="cs-CZ" sz="1500" b="1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endParaRPr lang="cs-CZ" dirty="0" smtClean="0"/>
          </a:p>
        </p:txBody>
      </p:sp>
      <p:pic>
        <p:nvPicPr>
          <p:cNvPr id="5" name="Zástupný symbol pro obsah 4" descr="PC310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571480"/>
            <a:ext cx="4428000" cy="5904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PC310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  <a:ln>
            <a:solidFill>
              <a:srgbClr val="002060"/>
            </a:solidFill>
          </a:ln>
        </p:spPr>
      </p:pic>
      <p:pic>
        <p:nvPicPr>
          <p:cNvPr id="14" name="Zástupný symbol pro obsah 13" descr="Nov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3792" y="1920875"/>
            <a:ext cx="3325416" cy="4433888"/>
          </a:xfrm>
          <a:ln>
            <a:solidFill>
              <a:srgbClr val="002060"/>
            </a:solidFill>
          </a:ln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14290"/>
            <a:ext cx="790793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Sv. Kateřina Alexandrijská (+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307) 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– egyptská panna a mučednice, princezna královského rodu, </a:t>
            </a:r>
            <a:b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vynikala krásou i vzdělaností. Na rozkaz císaře </a:t>
            </a:r>
            <a:r>
              <a:rPr kumimoji="0" lang="cs-CZ" sz="12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Maximina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 měla být drásána ostnatým kolem, </a:t>
            </a:r>
            <a:b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ale anděl ji osvobodil, poté byla popravena. Z jejích úst vytryskl mléko, které odnesli andělé na horu Sinaj. </a:t>
            </a:r>
            <a:b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Je patronkou studentů, filozofů a univerzit (Paříž, Praha). Atributy: ozubené kolo, meč.</a:t>
            </a:r>
            <a:b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</a:br>
            <a:r>
              <a:rPr lang="cs-CZ" sz="14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Sv. Anežka Česká 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</a:rPr>
              <a:t>-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Ž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ila ve 13. století, byla dcerou krále Přemysla Otakara I. Je patronkou : Čech, nemocných, chudých a trpících. </a:t>
            </a:r>
            <a:br>
              <a:rPr lang="cs-CZ" sz="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Atributy</a:t>
            </a:r>
            <a:r>
              <a:rPr lang="cs-CZ" sz="1200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: </a:t>
            </a:r>
            <a:r>
              <a:rPr lang="cs-CZ" sz="12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model kostela v ruce. Je zobrazována v řeholních šatech s korunkou, někdy má odložený královský šat a korunu; u nohou ubožáka; ošetřuje nemocné; uděluje almužnu; sytí hladové.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900" dirty="0" smtClean="0"/>
              <a:t/>
            </a:r>
            <a:br>
              <a:rPr lang="cs-CZ" sz="900" dirty="0" smtClean="0"/>
            </a:br>
            <a:endParaRPr kumimoji="0" lang="cs-CZ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Socha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b="1" dirty="0" smtClean="0"/>
              <a:t>sv</a:t>
            </a:r>
            <a:r>
              <a:rPr lang="cs-CZ" dirty="0" smtClean="0"/>
              <a:t>. </a:t>
            </a:r>
            <a:r>
              <a:rPr lang="cs-CZ" b="1" dirty="0" smtClean="0"/>
              <a:t>Alžběty</a:t>
            </a:r>
            <a:r>
              <a:rPr lang="cs-CZ" dirty="0" smtClean="0"/>
              <a:t> </a:t>
            </a:r>
            <a:r>
              <a:rPr lang="cs-CZ" b="1" dirty="0" smtClean="0"/>
              <a:t>Uherské</a:t>
            </a:r>
            <a:br>
              <a:rPr lang="cs-CZ" b="1" dirty="0" smtClean="0"/>
            </a:br>
            <a:r>
              <a:rPr lang="cs-CZ" sz="1800" b="1" dirty="0" smtClean="0"/>
              <a:t>dar manželů </a:t>
            </a:r>
            <a:r>
              <a:rPr lang="cs-CZ" sz="1800" b="1" dirty="0" err="1" smtClean="0"/>
              <a:t>Zahnových</a:t>
            </a:r>
            <a:endParaRPr lang="cs-CZ" sz="1800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 smtClean="0">
              <a:latin typeface="+mj-lt"/>
            </a:endParaRPr>
          </a:p>
          <a:p>
            <a:r>
              <a:rPr lang="cs-CZ" sz="1800" b="1" dirty="0" smtClean="0">
                <a:solidFill>
                  <a:srgbClr val="C00000"/>
                </a:solidFill>
                <a:latin typeface="+mj-lt"/>
              </a:rPr>
              <a:t>Sv. Alžběta Uherská /Durynská/ 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(+1231) – </a:t>
            </a:r>
            <a:r>
              <a:rPr lang="cs-CZ" sz="1800" dirty="0" smtClean="0">
                <a:solidFill>
                  <a:srgbClr val="002060"/>
                </a:solidFill>
                <a:latin typeface="+mj-lt"/>
              </a:rPr>
              <a:t>německá světice narozená v Uhrách. Vystavěla klášter františkánů v </a:t>
            </a:r>
            <a:r>
              <a:rPr lang="cs-CZ" sz="1800" dirty="0" err="1" smtClean="0">
                <a:solidFill>
                  <a:srgbClr val="002060"/>
                </a:solidFill>
                <a:latin typeface="+mj-lt"/>
              </a:rPr>
              <a:t>Isenaku</a:t>
            </a:r>
            <a:r>
              <a:rPr lang="cs-CZ" sz="1800" dirty="0" smtClean="0">
                <a:solidFill>
                  <a:srgbClr val="002060"/>
                </a:solidFill>
                <a:latin typeface="+mj-lt"/>
              </a:rPr>
              <a:t>. Zemřela ve 24 letech. Atributy: udílí almužnu, chléb, konev, dvě nebo tři koruny, model kostela, mísa s kuřetem, růže v zástěře.</a:t>
            </a:r>
          </a:p>
          <a:p>
            <a:r>
              <a:rPr lang="cs-CZ" sz="1800" dirty="0" smtClean="0">
                <a:solidFill>
                  <a:srgbClr val="002060"/>
                </a:solidFill>
                <a:latin typeface="+mj-lt"/>
              </a:rPr>
              <a:t> </a:t>
            </a:r>
          </a:p>
          <a:p>
            <a:endParaRPr lang="cs-CZ" dirty="0"/>
          </a:p>
        </p:txBody>
      </p:sp>
      <p:pic>
        <p:nvPicPr>
          <p:cNvPr id="8" name="Zástupný symbol pro obsah 7" descr="PC31034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8000" contrast="19000"/>
          </a:blip>
          <a:stretch>
            <a:fillRect/>
          </a:stretch>
        </p:blipFill>
        <p:spPr>
          <a:xfrm>
            <a:off x="4286248" y="428604"/>
            <a:ext cx="4644000" cy="6192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Korouhve s vyobrazením sv. Kateřiny Alexandrijské a sv. Terezie z</a:t>
            </a:r>
            <a:r>
              <a:rPr lang="cs-CZ" sz="2400" b="1" dirty="0" smtClean="0"/>
              <a:t> </a:t>
            </a:r>
            <a:r>
              <a:rPr lang="cs-CZ" sz="2400" dirty="0" err="1" smtClean="0"/>
              <a:t>Lisieux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8" name="Zástupný symbol pro obsah 7" descr="P10205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748099" cy="4997465"/>
          </a:xfrm>
          <a:ln>
            <a:solidFill>
              <a:srgbClr val="002060"/>
            </a:solidFill>
          </a:ln>
        </p:spPr>
      </p:pic>
      <p:pic>
        <p:nvPicPr>
          <p:cNvPr id="9" name="Zástupný symbol pro obsah 8" descr="P10205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357298"/>
            <a:ext cx="3748099" cy="4997465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2743200" cy="1162050"/>
          </a:xfrm>
        </p:spPr>
        <p:txBody>
          <a:bodyPr/>
          <a:lstStyle/>
          <a:p>
            <a:r>
              <a:rPr lang="cs-CZ" b="1" dirty="0" smtClean="0"/>
              <a:t>Socha</a:t>
            </a:r>
            <a:br>
              <a:rPr lang="cs-CZ" b="1" dirty="0" smtClean="0"/>
            </a:br>
            <a:r>
              <a:rPr lang="cs-CZ" b="1" dirty="0" smtClean="0"/>
              <a:t>sv. Terezie z </a:t>
            </a:r>
            <a:r>
              <a:rPr lang="cs-CZ" b="1" dirty="0" err="1" smtClean="0"/>
              <a:t>Lisieux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solidFill>
                  <a:srgbClr val="002060"/>
                </a:solidFill>
                <a:latin typeface="+mj-lt"/>
              </a:rPr>
              <a:t>Sv. Terezie Ježíškova </a:t>
            </a:r>
          </a:p>
          <a:p>
            <a:r>
              <a:rPr lang="cs-CZ" sz="2000" dirty="0" smtClean="0">
                <a:solidFill>
                  <a:srgbClr val="0070C0"/>
                </a:solidFill>
                <a:latin typeface="+mj-lt"/>
              </a:rPr>
              <a:t>/z </a:t>
            </a:r>
            <a:r>
              <a:rPr lang="cs-CZ" sz="2000" dirty="0" err="1" smtClean="0">
                <a:solidFill>
                  <a:srgbClr val="0070C0"/>
                </a:solidFill>
                <a:latin typeface="+mj-lt"/>
              </a:rPr>
              <a:t>Lisieux</a:t>
            </a:r>
            <a:r>
              <a:rPr lang="cs-CZ" sz="2000" dirty="0" smtClean="0">
                <a:solidFill>
                  <a:srgbClr val="0070C0"/>
                </a:solidFill>
                <a:latin typeface="+mj-lt"/>
              </a:rPr>
              <a:t>/ (+1897) – francouzská karmelitánka, napsala dějiny své duše, zemřela ve 24 letech. Ukazuje skromnou cestu k Bohu, učitelka Církve.</a:t>
            </a:r>
          </a:p>
          <a:p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 descr="PC3103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500042"/>
            <a:ext cx="4482000" cy="5976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Máří Magdaléna umývá Ježíšovi nohy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Obraz z poloviny 19. stol., kostelu byl darován.</a:t>
            </a:r>
          </a:p>
        </p:txBody>
      </p:sp>
      <p:pic>
        <p:nvPicPr>
          <p:cNvPr id="5" name="Zástupný symbol pro obsah 4" descr="svatÍ 03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35000" contrast="40000"/>
          </a:blip>
          <a:stretch>
            <a:fillRect/>
          </a:stretch>
        </p:blipFill>
        <p:spPr>
          <a:xfrm>
            <a:off x="4071933" y="428604"/>
            <a:ext cx="4827337" cy="626400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Křížová cesta – </a:t>
            </a:r>
            <a:r>
              <a:rPr lang="cs-CZ" sz="2800" dirty="0" smtClean="0"/>
              <a:t>malířská výzdoba, autora neznáme</a:t>
            </a:r>
            <a:endParaRPr lang="cs-CZ" sz="2800" dirty="0"/>
          </a:p>
        </p:txBody>
      </p:sp>
      <p:pic>
        <p:nvPicPr>
          <p:cNvPr id="8" name="Zástupný symbol pro obsah 7" descr="P10205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347981" cy="5508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Autofit/>
          </a:bodyPr>
          <a:lstStyle/>
          <a:p>
            <a:r>
              <a:rPr lang="cs-CZ" sz="3200" dirty="0" smtClean="0"/>
              <a:t>Ježíšovo kázání </a:t>
            </a:r>
            <a:r>
              <a:rPr lang="cs-CZ" sz="3200" b="1" dirty="0" smtClean="0"/>
              <a:t>– </a:t>
            </a:r>
            <a:r>
              <a:rPr lang="cs-CZ" sz="2800" dirty="0" smtClean="0"/>
              <a:t>malířská výzdoba kazatelnice</a:t>
            </a:r>
            <a:endParaRPr lang="cs-CZ" sz="2800" dirty="0"/>
          </a:p>
        </p:txBody>
      </p:sp>
      <p:pic>
        <p:nvPicPr>
          <p:cNvPr id="5" name="Zástupný symbol pro obsah 4" descr="P102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32189" cy="5796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Fotoalbum: Ladislav </a:t>
            </a:r>
            <a:r>
              <a:rPr lang="cs-CZ" dirty="0" err="1" smtClean="0"/>
              <a:t>Janča</a:t>
            </a:r>
            <a:r>
              <a:rPr lang="cs-CZ" dirty="0" smtClean="0"/>
              <a:t>, Květná</a:t>
            </a:r>
          </a:p>
          <a:p>
            <a:r>
              <a:rPr lang="cs-CZ" dirty="0" smtClean="0"/>
              <a:t>                      autorka prezentace</a:t>
            </a:r>
          </a:p>
          <a:p>
            <a:r>
              <a:rPr lang="cs-CZ" dirty="0" smtClean="0"/>
              <a:t>Internet </a:t>
            </a:r>
          </a:p>
          <a:p>
            <a:r>
              <a:rPr lang="cs-CZ" dirty="0" err="1" smtClean="0"/>
              <a:t>Raoul</a:t>
            </a:r>
            <a:r>
              <a:rPr lang="cs-CZ" dirty="0" smtClean="0"/>
              <a:t> Trojan,Bohumír Mráz, Malý slovník výtvarného </a:t>
            </a:r>
            <a:r>
              <a:rPr lang="cs-CZ" dirty="0" smtClean="0"/>
              <a:t>umění</a:t>
            </a:r>
          </a:p>
          <a:p>
            <a:r>
              <a:rPr lang="cs-CZ" smtClean="0"/>
              <a:t>Gregoriánský chorál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17" descr="P102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52"/>
            <a:ext cx="6072230" cy="650085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43914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Vedlejší oltář – levá boční loď </a:t>
            </a:r>
            <a:br>
              <a:rPr lang="cs-CZ" sz="2200" dirty="0" smtClean="0"/>
            </a:br>
            <a:r>
              <a:rPr lang="cs-CZ" sz="2200" dirty="0" smtClean="0"/>
              <a:t>„Ženská kaple“</a:t>
            </a:r>
            <a:endParaRPr lang="cs-CZ" sz="2200" dirty="0"/>
          </a:p>
        </p:txBody>
      </p:sp>
      <p:pic>
        <p:nvPicPr>
          <p:cNvPr id="7" name="Zástupný symbol pro obsah 6" descr="P1020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010" y="785794"/>
            <a:ext cx="7775522" cy="6012000"/>
          </a:xfr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>Zobrazení Ducha sv. jako holubice</a:t>
            </a:r>
            <a:endParaRPr lang="cs-CZ" sz="2000" dirty="0"/>
          </a:p>
        </p:txBody>
      </p:sp>
      <p:pic>
        <p:nvPicPr>
          <p:cNvPr id="5" name="Zástupný symbol pro obsah 4" descr="P1020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7200000" cy="5400000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 JAN SARKANDER </a:t>
            </a:r>
            <a:r>
              <a:rPr lang="cs-CZ" sz="1800" dirty="0" smtClean="0"/>
              <a:t>(* 20. 12. 1576 </a:t>
            </a:r>
            <a:r>
              <a:rPr lang="cs-CZ" sz="1800" dirty="0" err="1" smtClean="0"/>
              <a:t>Skočov</a:t>
            </a:r>
            <a:r>
              <a:rPr lang="cs-CZ" sz="1800" dirty="0" smtClean="0"/>
              <a:t> na </a:t>
            </a:r>
            <a:r>
              <a:rPr lang="cs-CZ" sz="1800" dirty="0" err="1" smtClean="0"/>
              <a:t>Těšínsku</a:t>
            </a:r>
            <a:r>
              <a:rPr lang="cs-CZ" sz="1800" dirty="0" smtClean="0"/>
              <a:t>, + 17. 3. 1620 Olomouc) </a:t>
            </a:r>
            <a:r>
              <a:rPr lang="cs-CZ" sz="2400" dirty="0" smtClean="0"/>
              <a:t>- </a:t>
            </a:r>
            <a:r>
              <a:rPr lang="cs-CZ" sz="1600" dirty="0" smtClean="0"/>
              <a:t>český světec, katolický kněz, patron ochrany zpovědního tajemství</a:t>
            </a:r>
            <a:endParaRPr lang="cs-CZ" sz="1600" dirty="0"/>
          </a:p>
        </p:txBody>
      </p:sp>
      <p:pic>
        <p:nvPicPr>
          <p:cNvPr id="5" name="Zástupný symbol pro obsah 4" descr="PC310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3699000" cy="4932000"/>
          </a:xfrm>
          <a:ln>
            <a:solidFill>
              <a:srgbClr val="002060"/>
            </a:solidFill>
          </a:ln>
        </p:spPr>
      </p:pic>
      <p:pic>
        <p:nvPicPr>
          <p:cNvPr id="8" name="Zástupný symbol pro obsah 7" descr="PC3103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699000" cy="4932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800" dirty="0" smtClean="0"/>
              <a:t> </a:t>
            </a:r>
            <a:br>
              <a:rPr lang="cs-CZ" sz="1800" dirty="0" smtClean="0"/>
            </a:b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Sv. Václav</a:t>
            </a:r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</a:rPr>
              <a:t> (+929) </a:t>
            </a:r>
            <a:r>
              <a:rPr lang="cs-CZ" sz="1800" dirty="0" smtClean="0"/>
              <a:t>–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český kníže, syn Vratislava a Drahomíry, která pocházela z kmene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</a:rPr>
              <a:t>Stodoranů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 (Braniborsko). Jeho babička byla sv. Ludmila. Nechal jej zavraždit bratr Boleslav ve Staré Boleslavi, byl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</a:rPr>
              <a:t>proboden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 mečem u dveří kostela sv. Kosmy a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</a:rPr>
              <a:t>Damiána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. Jeho tělo je v katedrále sv. Víta. Zobrazován jako kníže na koni, vražda u dveří chrámu, dva andělé, víno, přemyslovská orlice.</a:t>
            </a:r>
            <a:b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5" name="Zástupný symbol pro obsah 4" descr="PC3103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3591000" cy="4788000"/>
          </a:xfrm>
          <a:ln>
            <a:solidFill>
              <a:srgbClr val="7030A0"/>
            </a:solidFill>
          </a:ln>
        </p:spPr>
      </p:pic>
      <p:pic>
        <p:nvPicPr>
          <p:cNvPr id="6" name="Zástupný symbol pro obsah 5" descr="PC3103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591000" cy="4788000"/>
          </a:xfr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C310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3645000" cy="5074314"/>
          </a:xfrm>
          <a:ln>
            <a:solidFill>
              <a:srgbClr val="002060"/>
            </a:solidFill>
          </a:ln>
        </p:spPr>
      </p:pic>
      <p:pic>
        <p:nvPicPr>
          <p:cNvPr id="6" name="Zástupný symbol pro obsah 5" descr="PC3103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645000" cy="5074314"/>
          </a:xfrm>
          <a:ln>
            <a:solidFill>
              <a:srgbClr val="002060"/>
            </a:solidFill>
          </a:ln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7166"/>
            <a:ext cx="69428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Sv. Ludmila</a:t>
            </a: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(+927) </a:t>
            </a:r>
            <a:r>
              <a:rPr kumimoji="0" lang="cs-CZ" sz="16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– 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česká mučednice, manželka knížete Bořivoje, babička sv. Václava.</a:t>
            </a:r>
            <a:b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 R. 874 se nechala se svým manželem na Moravě pokřtít od sv. Metoděje. </a:t>
            </a:r>
            <a:b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Nechala ji uškrtit její snacha Drahomíra. </a:t>
            </a:r>
            <a:b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</a:b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Atributy: šátek nebo provaz kolem krku.</a:t>
            </a:r>
            <a:r>
              <a:rPr lang="cs-CZ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/>
          <a:lstStyle/>
          <a:p>
            <a:r>
              <a:rPr lang="cs-CZ" b="1" dirty="0" smtClean="0"/>
              <a:t>Vitrážová okna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Vitrail/- </a:t>
            </a:r>
            <a:r>
              <a:rPr lang="cs-CZ" sz="2400" dirty="0" err="1" smtClean="0"/>
              <a:t>traij</a:t>
            </a:r>
            <a:r>
              <a:rPr lang="cs-CZ" sz="2400" dirty="0" smtClean="0"/>
              <a:t>/, (fr.) – vitráž</a:t>
            </a:r>
            <a:br>
              <a:rPr lang="cs-CZ" sz="2400" dirty="0" smtClean="0"/>
            </a:br>
            <a:r>
              <a:rPr lang="cs-CZ" sz="2400" dirty="0" smtClean="0"/>
              <a:t>*okno nebo dělící stěna v interiéru, složená z barevných skel zasazených do olověných spojovacích pásků nebo lepených speciálním způsobem k sobě a ornamentálně či figurálně zdobených, </a:t>
            </a:r>
            <a:br>
              <a:rPr lang="cs-CZ" sz="2400" dirty="0" smtClean="0"/>
            </a:br>
            <a:r>
              <a:rPr lang="cs-CZ" sz="2400" dirty="0" smtClean="0"/>
              <a:t>*v raném středověku byly prvními vitrážemi tzv. čočky, malé skleněné barevné kotoučky, jimiž se zasklívala okna, </a:t>
            </a:r>
            <a:br>
              <a:rPr lang="cs-CZ" sz="2400" dirty="0" smtClean="0"/>
            </a:br>
            <a:r>
              <a:rPr lang="cs-CZ" sz="2400" dirty="0" smtClean="0"/>
              <a:t>*největší rozkvět zaznamenala vitráž v gotice.*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Socha </a:t>
            </a:r>
            <a:br>
              <a:rPr lang="cs-CZ" b="1" dirty="0" smtClean="0"/>
            </a:br>
            <a:r>
              <a:rPr lang="cs-CZ" b="1" dirty="0" smtClean="0"/>
              <a:t>Panny Marie Bolestné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14348" y="1785926"/>
            <a:ext cx="2743200" cy="4572000"/>
          </a:xfrm>
        </p:spPr>
        <p:txBody>
          <a:bodyPr/>
          <a:lstStyle/>
          <a:p>
            <a:endParaRPr lang="cs-CZ" sz="2000" dirty="0" smtClean="0">
              <a:hlinkClick r:id="rId2" action="ppaction://hlinkfile" tooltip="Pieta"/>
            </a:endParaRPr>
          </a:p>
          <a:p>
            <a:endParaRPr lang="cs-CZ" sz="2000" dirty="0" smtClean="0">
              <a:hlinkClick r:id="rId2" action="ppaction://hlinkfile" tooltip="Pieta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 action="ppaction://hlinkfile" tooltip="Pieta"/>
              </a:rPr>
              <a:t>PIETA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zobrazení truchlící 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Panny Marie 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 mrtvým Kristem </a:t>
            </a:r>
          </a:p>
          <a:p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 náručí</a:t>
            </a:r>
            <a:endParaRPr lang="cs-CZ" sz="1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Zástupný symbol pro obsah 4" descr="PC3103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428736"/>
            <a:ext cx="6095999" cy="4572000"/>
          </a:xfr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218</Words>
  <Application>Microsoft Office PowerPoint</Application>
  <PresentationFormat>Předvádění na obrazovce (4:3)</PresentationFormat>
  <Paragraphs>46</Paragraphs>
  <Slides>18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Kostel povýšení sv. Kříže ve Strání - malířská a sochařská výzdoba –  SVĚTCI II</vt:lpstr>
      <vt:lpstr>Snímek 2</vt:lpstr>
      <vt:lpstr>          Vedlejší oltář – levá boční loď  „Ženská kaple“</vt:lpstr>
      <vt:lpstr>Zobrazení Ducha sv. jako holubice</vt:lpstr>
      <vt:lpstr> JAN SARKANDER (* 20. 12. 1576 Skočov na Těšínsku, + 17. 3. 1620 Olomouc) - český světec, katolický kněz, patron ochrany zpovědního tajemství</vt:lpstr>
      <vt:lpstr>  Sv. Václav (+929) – český kníže, syn Vratislava a Drahomíry, která pocházela z kmene Stodoranů (Braniborsko). Jeho babička byla sv. Ludmila. Nechal jej zavraždit bratr Boleslav ve Staré Boleslavi, byl proboden mečem u dveří kostela sv. Kosmy a Damiána. Jeho tělo je v katedrále sv. Víta. Zobrazován jako kníže na koni, vražda u dveří chrámu, dva andělé, víno, přemyslovská orlice.   </vt:lpstr>
      <vt:lpstr>Sv. Ludmila (+927) – česká mučednice, manželka knížete Bořivoje, babička sv. Václava.  R. 874 se nechala se svým manželem na Moravě pokřtít od sv. Metoděje.  Nechala ji uškrtit její snacha Drahomíra.  Atributy: šátek nebo provaz kolem krku.  </vt:lpstr>
      <vt:lpstr>Vitrážová okna  Vitrail/- traij/, (fr.) – vitráž *okno nebo dělící stěna v interiéru, složená z barevných skel zasazených do olověných spojovacích pásků nebo lepených speciálním způsobem k sobě a ornamentálně či figurálně zdobených,  *v raném středověku byly prvními vitrážemi tzv. čočky, malé skleněné barevné kotoučky, jimiž se zasklívala okna,  *největší rozkvět zaznamenala vitráž v gotice.*</vt:lpstr>
      <vt:lpstr>Socha  Panny Marie Bolestné</vt:lpstr>
      <vt:lpstr>Socha  Nejčistšího srdce Panny Marie</vt:lpstr>
      <vt:lpstr>Sv. Kateřina Alexandrijská (+307) – egyptská panna a mučednice, princezna královského rodu,  vynikala krásou i vzdělaností. Na rozkaz císaře Maximina měla být drásána ostnatým kolem,  ale anděl ji osvobodil, poté byla popravena. Z jejích úst vytryskl mléko, které odnesli andělé na horu Sinaj.  Je patronkou studentů, filozofů a univerzit (Paříž, Praha). Atributy: ozubené kolo, meč. Sv. Anežka Česká - Žila ve 13. století, byla dcerou krále Přemysla Otakara I. Je patronkou : Čech, nemocných, chudých a trpících.  Atributy: model kostela v ruce. Je zobrazována v řeholních šatech s korunkou, někdy má odložený královský šat a korunu; u nohou ubožáka; ošetřuje nemocné; uděluje almužnu; sytí hladové.    </vt:lpstr>
      <vt:lpstr>Socha  sv. Alžběty Uherské dar manželů Zahnových</vt:lpstr>
      <vt:lpstr>Korouhve s vyobrazením sv. Kateřiny Alexandrijské a sv. Terezie z Lisieux </vt:lpstr>
      <vt:lpstr>Socha sv. Terezie z Lisieux</vt:lpstr>
      <vt:lpstr>Máří Magdaléna umývá Ježíšovi nohy</vt:lpstr>
      <vt:lpstr>Křížová cesta – malířská výzdoba, autora neznáme</vt:lpstr>
      <vt:lpstr>Ježíšovo kázání – malířská výzdoba kazatelnice</vt:lpstr>
      <vt:lpstr>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Noname</dc:creator>
  <cp:lastModifiedBy>Noname</cp:lastModifiedBy>
  <cp:revision>32</cp:revision>
  <dcterms:created xsi:type="dcterms:W3CDTF">2012-01-22T09:15:55Z</dcterms:created>
  <dcterms:modified xsi:type="dcterms:W3CDTF">2012-05-31T06:49:42Z</dcterms:modified>
</cp:coreProperties>
</file>