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6858000" cy="9144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5" d="100"/>
          <a:sy n="55" d="100"/>
        </p:scale>
        <p:origin x="-1980" y="-9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Obdélník se zakulaceným příčným rohem 6"/>
          <p:cNvSpPr/>
          <p:nvPr/>
        </p:nvSpPr>
        <p:spPr>
          <a:xfrm>
            <a:off x="123444" y="195072"/>
            <a:ext cx="6611112" cy="3340608"/>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Nadpis 7"/>
          <p:cNvSpPr>
            <a:spLocks noGrp="1"/>
          </p:cNvSpPr>
          <p:nvPr>
            <p:ph type="ctrTitle"/>
          </p:nvPr>
        </p:nvSpPr>
        <p:spPr>
          <a:xfrm>
            <a:off x="348176" y="508001"/>
            <a:ext cx="6172200" cy="2946400"/>
          </a:xfrm>
        </p:spPr>
        <p:txBody>
          <a:bodyPr lIns="45720" rIns="228600" anchor="b">
            <a:normAutofit/>
          </a:bodyPr>
          <a:lstStyle>
            <a:lvl1pPr marL="0" algn="r">
              <a:defRPr sz="4800"/>
            </a:lvl1pPr>
            <a:extLst/>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1600200" y="3759200"/>
            <a:ext cx="4920176" cy="23368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10" name="Zástupný symbol pro datum 9"/>
          <p:cNvSpPr>
            <a:spLocks noGrp="1"/>
          </p:cNvSpPr>
          <p:nvPr>
            <p:ph type="dt" sz="half" idx="10"/>
          </p:nvPr>
        </p:nvSpPr>
        <p:spPr>
          <a:xfrm>
            <a:off x="4171950" y="8678672"/>
            <a:ext cx="2251710" cy="365760"/>
          </a:xfrm>
        </p:spPr>
        <p:txBody>
          <a:bodyPr vert="horz" rtlCol="0"/>
          <a:lstStyle>
            <a:extLst/>
          </a:lstStyle>
          <a:p>
            <a:fld id="{54CEF3D4-F14E-4B2B-BDDE-153B8762479A}" type="datetimeFigureOut">
              <a:rPr lang="cs-CZ" smtClean="0"/>
              <a:pPr/>
              <a:t>7.5.2012</a:t>
            </a:fld>
            <a:endParaRPr lang="cs-CZ"/>
          </a:p>
        </p:txBody>
      </p:sp>
      <p:sp>
        <p:nvSpPr>
          <p:cNvPr id="11" name="Zástupný symbol pro číslo snímku 10"/>
          <p:cNvSpPr>
            <a:spLocks noGrp="1"/>
          </p:cNvSpPr>
          <p:nvPr>
            <p:ph type="sldNum" sz="quarter" idx="11"/>
          </p:nvPr>
        </p:nvSpPr>
        <p:spPr>
          <a:xfrm>
            <a:off x="6479214" y="8678672"/>
            <a:ext cx="348216" cy="365760"/>
          </a:xfrm>
        </p:spPr>
        <p:txBody>
          <a:bodyPr vert="horz" rtlCol="0"/>
          <a:lstStyle>
            <a:lvl1pPr>
              <a:defRPr>
                <a:solidFill>
                  <a:schemeClr val="tx2">
                    <a:shade val="90000"/>
                  </a:schemeClr>
                </a:solidFill>
              </a:defRPr>
            </a:lvl1pPr>
            <a:extLst/>
          </a:lstStyle>
          <a:p>
            <a:fld id="{D0A5C4BE-8204-4DE7-98D7-B3A4F3D42DC6}" type="slidenum">
              <a:rPr lang="cs-CZ" smtClean="0"/>
              <a:pPr/>
              <a:t>‹#›</a:t>
            </a:fld>
            <a:endParaRPr lang="cs-CZ"/>
          </a:p>
        </p:txBody>
      </p:sp>
      <p:sp>
        <p:nvSpPr>
          <p:cNvPr id="12" name="Zástupný symbol pro zápatí 11"/>
          <p:cNvSpPr>
            <a:spLocks noGrp="1"/>
          </p:cNvSpPr>
          <p:nvPr>
            <p:ph type="ftr" sz="quarter" idx="12"/>
          </p:nvPr>
        </p:nvSpPr>
        <p:spPr>
          <a:xfrm>
            <a:off x="1200150" y="8678672"/>
            <a:ext cx="2930598" cy="365760"/>
          </a:xfrm>
        </p:spPr>
        <p:txBody>
          <a:bodyPr vert="horz" rtlCol="0"/>
          <a:lstStyle>
            <a:extLst/>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54CEF3D4-F14E-4B2B-BDDE-153B8762479A}" type="datetimeFigureOut">
              <a:rPr lang="cs-CZ" smtClean="0"/>
              <a:pPr/>
              <a:t>7.5.2012</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D0A5C4BE-8204-4DE7-98D7-B3A4F3D42DC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4972050" y="366185"/>
            <a:ext cx="1543050" cy="7802033"/>
          </a:xfrm>
        </p:spPr>
        <p:txBody>
          <a:bodyPr vert="eaVert"/>
          <a:lstStyle>
            <a:lvl1pPr algn="l">
              <a:defRPr/>
            </a:lvl1pPr>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342900" y="366185"/>
            <a:ext cx="4514850" cy="7802033"/>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54CEF3D4-F14E-4B2B-BDDE-153B8762479A}" type="datetimeFigureOut">
              <a:rPr lang="cs-CZ" smtClean="0"/>
              <a:pPr/>
              <a:t>7.5.2012</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D0A5C4BE-8204-4DE7-98D7-B3A4F3D42DC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7" name="Obdélník 6"/>
          <p:cNvSpPr/>
          <p:nvPr/>
        </p:nvSpPr>
        <p:spPr>
          <a:xfrm>
            <a:off x="441294" y="1899451"/>
            <a:ext cx="6000750" cy="1219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54CEF3D4-F14E-4B2B-BDDE-153B8762479A}" type="datetimeFigureOut">
              <a:rPr lang="cs-CZ" smtClean="0"/>
              <a:pPr/>
              <a:t>7.5.2012</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D0A5C4BE-8204-4DE7-98D7-B3A4F3D42DC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7" name="Obdélník 6"/>
          <p:cNvSpPr/>
          <p:nvPr/>
        </p:nvSpPr>
        <p:spPr>
          <a:xfrm>
            <a:off x="750096" y="4356608"/>
            <a:ext cx="5554980" cy="1219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541782" y="664307"/>
            <a:ext cx="5829300" cy="3641344"/>
          </a:xfrm>
        </p:spPr>
        <p:txBody>
          <a:bodyPr rIns="100584"/>
          <a:lstStyle>
            <a:lvl1pPr algn="r">
              <a:buNone/>
              <a:defRPr sz="4000" b="1" cap="none">
                <a:solidFill>
                  <a:schemeClr val="accent1">
                    <a:tint val="95000"/>
                    <a:satMod val="200000"/>
                  </a:schemeClr>
                </a:solidFill>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41735" y="4383618"/>
            <a:ext cx="5829300" cy="2012949"/>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8" name="Zástupný symbol pro datum 7"/>
          <p:cNvSpPr>
            <a:spLocks noGrp="1"/>
          </p:cNvSpPr>
          <p:nvPr>
            <p:ph type="dt" sz="half" idx="10"/>
          </p:nvPr>
        </p:nvSpPr>
        <p:spPr>
          <a:xfrm>
            <a:off x="4171950" y="8684893"/>
            <a:ext cx="2251710" cy="365760"/>
          </a:xfrm>
        </p:spPr>
        <p:txBody>
          <a:bodyPr vert="horz" rtlCol="0"/>
          <a:lstStyle>
            <a:extLst/>
          </a:lstStyle>
          <a:p>
            <a:fld id="{54CEF3D4-F14E-4B2B-BDDE-153B8762479A}" type="datetimeFigureOut">
              <a:rPr lang="cs-CZ" smtClean="0"/>
              <a:pPr/>
              <a:t>7.5.2012</a:t>
            </a:fld>
            <a:endParaRPr lang="cs-CZ"/>
          </a:p>
        </p:txBody>
      </p:sp>
      <p:sp>
        <p:nvSpPr>
          <p:cNvPr id="9" name="Zástupný symbol pro číslo snímku 8"/>
          <p:cNvSpPr>
            <a:spLocks noGrp="1"/>
          </p:cNvSpPr>
          <p:nvPr>
            <p:ph type="sldNum" sz="quarter" idx="11"/>
          </p:nvPr>
        </p:nvSpPr>
        <p:spPr>
          <a:xfrm>
            <a:off x="6479214" y="8684893"/>
            <a:ext cx="348216" cy="365760"/>
          </a:xfrm>
        </p:spPr>
        <p:txBody>
          <a:bodyPr vert="horz" rtlCol="0"/>
          <a:lstStyle>
            <a:lvl1pPr>
              <a:defRPr>
                <a:solidFill>
                  <a:schemeClr val="tx2">
                    <a:shade val="90000"/>
                  </a:schemeClr>
                </a:solidFill>
              </a:defRPr>
            </a:lvl1pPr>
            <a:extLst/>
          </a:lstStyle>
          <a:p>
            <a:fld id="{D0A5C4BE-8204-4DE7-98D7-B3A4F3D42DC6}" type="slidenum">
              <a:rPr lang="cs-CZ" smtClean="0"/>
              <a:pPr/>
              <a:t>‹#›</a:t>
            </a:fld>
            <a:endParaRPr lang="cs-CZ"/>
          </a:p>
        </p:txBody>
      </p:sp>
      <p:sp>
        <p:nvSpPr>
          <p:cNvPr id="10" name="Zástupný symbol pro zápatí 9"/>
          <p:cNvSpPr>
            <a:spLocks noGrp="1"/>
          </p:cNvSpPr>
          <p:nvPr>
            <p:ph type="ftr" sz="quarter" idx="12"/>
          </p:nvPr>
        </p:nvSpPr>
        <p:spPr>
          <a:xfrm>
            <a:off x="1200150" y="8684893"/>
            <a:ext cx="2930598" cy="365760"/>
          </a:xfrm>
        </p:spPr>
        <p:txBody>
          <a:bodyPr vert="horz" rtlCol="0"/>
          <a:lstStyle>
            <a:extLst/>
          </a:lstStyle>
          <a:p>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342900" y="2194560"/>
            <a:ext cx="3028950" cy="60350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3486150" y="2194560"/>
            <a:ext cx="3028950" cy="60350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54CEF3D4-F14E-4B2B-BDDE-153B8762479A}" type="datetimeFigureOut">
              <a:rPr lang="cs-CZ" smtClean="0"/>
              <a:pPr/>
              <a:t>7.5.2012</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a:xfrm>
            <a:off x="6480810" y="8686091"/>
            <a:ext cx="348216" cy="365760"/>
          </a:xfrm>
        </p:spPr>
        <p:txBody>
          <a:bodyPr/>
          <a:lstStyle>
            <a:extLst/>
          </a:lstStyle>
          <a:p>
            <a:fld id="{D0A5C4BE-8204-4DE7-98D7-B3A4F3D42DC6}" type="slidenum">
              <a:rPr lang="cs-CZ" smtClean="0"/>
              <a:pPr/>
              <a:t>‹#›</a:t>
            </a:fld>
            <a:endParaRPr lang="cs-CZ"/>
          </a:p>
        </p:txBody>
      </p:sp>
      <p:sp>
        <p:nvSpPr>
          <p:cNvPr id="10" name="Obdélník 9"/>
          <p:cNvSpPr/>
          <p:nvPr/>
        </p:nvSpPr>
        <p:spPr>
          <a:xfrm>
            <a:off x="441294" y="1899451"/>
            <a:ext cx="6000750" cy="1219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Obdélník 9"/>
          <p:cNvSpPr/>
          <p:nvPr/>
        </p:nvSpPr>
        <p:spPr>
          <a:xfrm>
            <a:off x="462558" y="2886955"/>
            <a:ext cx="2811780" cy="1219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Obdélník 10"/>
          <p:cNvSpPr/>
          <p:nvPr/>
        </p:nvSpPr>
        <p:spPr>
          <a:xfrm>
            <a:off x="3600450" y="2886955"/>
            <a:ext cx="2811780" cy="1219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Nadpis 1"/>
          <p:cNvSpPr>
            <a:spLocks noGrp="1"/>
          </p:cNvSpPr>
          <p:nvPr>
            <p:ph type="title"/>
          </p:nvPr>
        </p:nvSpPr>
        <p:spPr>
          <a:xfrm>
            <a:off x="342900" y="335931"/>
            <a:ext cx="6172200" cy="1524000"/>
          </a:xfrm>
        </p:spPr>
        <p:txBody>
          <a:bodyPr anchor="b"/>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42900" y="2046817"/>
            <a:ext cx="3030141" cy="853016"/>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3483769" y="2046817"/>
            <a:ext cx="3031331" cy="853016"/>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342900" y="3149601"/>
            <a:ext cx="3030141" cy="5255684"/>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3483769" y="3149601"/>
            <a:ext cx="3031331" cy="5255684"/>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54CEF3D4-F14E-4B2B-BDDE-153B8762479A}" type="datetimeFigureOut">
              <a:rPr lang="cs-CZ" smtClean="0"/>
              <a:pPr/>
              <a:t>7.5.2012</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a:xfrm>
            <a:off x="6480810" y="8686091"/>
            <a:ext cx="348216" cy="365760"/>
          </a:xfrm>
        </p:spPr>
        <p:txBody>
          <a:bodyPr/>
          <a:lstStyle>
            <a:extLst/>
          </a:lstStyle>
          <a:p>
            <a:fld id="{D0A5C4BE-8204-4DE7-98D7-B3A4F3D42DC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342900" y="337624"/>
            <a:ext cx="6172200" cy="1524000"/>
          </a:xfrm>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fld id="{54CEF3D4-F14E-4B2B-BDDE-153B8762479A}" type="datetimeFigureOut">
              <a:rPr lang="cs-CZ" smtClean="0"/>
              <a:pPr/>
              <a:t>7.5.2012</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D0A5C4BE-8204-4DE7-98D7-B3A4F3D42DC6}" type="slidenum">
              <a:rPr lang="cs-CZ" smtClean="0"/>
              <a:pPr/>
              <a:t>‹#›</a:t>
            </a:fld>
            <a:endParaRPr lang="cs-CZ"/>
          </a:p>
        </p:txBody>
      </p:sp>
      <p:sp>
        <p:nvSpPr>
          <p:cNvPr id="7" name="Obdélník 6"/>
          <p:cNvSpPr/>
          <p:nvPr/>
        </p:nvSpPr>
        <p:spPr>
          <a:xfrm>
            <a:off x="441294" y="1899451"/>
            <a:ext cx="6000750" cy="1219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extLst/>
          </a:lstStyle>
          <a:p>
            <a:fld id="{54CEF3D4-F14E-4B2B-BDDE-153B8762479A}" type="datetimeFigureOut">
              <a:rPr lang="cs-CZ" smtClean="0"/>
              <a:pPr/>
              <a:t>7.5.2012</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D0A5C4BE-8204-4DE7-98D7-B3A4F3D42DC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2"/>
      </p:bgRef>
    </p:bg>
    <p:spTree>
      <p:nvGrpSpPr>
        <p:cNvPr id="1" name=""/>
        <p:cNvGrpSpPr/>
        <p:nvPr/>
      </p:nvGrpSpPr>
      <p:grpSpPr>
        <a:xfrm>
          <a:off x="0" y="0"/>
          <a:ext cx="0" cy="0"/>
          <a:chOff x="0" y="0"/>
          <a:chExt cx="0" cy="0"/>
        </a:xfrm>
      </p:grpSpPr>
      <p:sp>
        <p:nvSpPr>
          <p:cNvPr id="8" name="Obdélník 7"/>
          <p:cNvSpPr/>
          <p:nvPr/>
        </p:nvSpPr>
        <p:spPr>
          <a:xfrm>
            <a:off x="3793164" y="1410208"/>
            <a:ext cx="2811780" cy="12192"/>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3722352" y="406400"/>
            <a:ext cx="2948940" cy="1016000"/>
          </a:xfrm>
        </p:spPr>
        <p:txBody>
          <a:bodyPr anchor="b"/>
          <a:lstStyle>
            <a:lvl1pPr marL="0" algn="r">
              <a:buNone/>
              <a:defRPr sz="2000" b="1"/>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3722352" y="1476747"/>
            <a:ext cx="2948940" cy="14224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171450" y="2946400"/>
            <a:ext cx="6499842" cy="530352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9" name="Zástupný symbol pro datum 8"/>
          <p:cNvSpPr>
            <a:spLocks noGrp="1"/>
          </p:cNvSpPr>
          <p:nvPr>
            <p:ph type="dt" sz="half" idx="10"/>
          </p:nvPr>
        </p:nvSpPr>
        <p:spPr>
          <a:xfrm>
            <a:off x="4171950" y="8684893"/>
            <a:ext cx="2251710" cy="365760"/>
          </a:xfrm>
        </p:spPr>
        <p:txBody>
          <a:bodyPr vert="horz" rtlCol="0"/>
          <a:lstStyle>
            <a:extLst/>
          </a:lstStyle>
          <a:p>
            <a:fld id="{54CEF3D4-F14E-4B2B-BDDE-153B8762479A}" type="datetimeFigureOut">
              <a:rPr lang="cs-CZ" smtClean="0"/>
              <a:pPr/>
              <a:t>7.5.2012</a:t>
            </a:fld>
            <a:endParaRPr lang="cs-CZ"/>
          </a:p>
        </p:txBody>
      </p:sp>
      <p:sp>
        <p:nvSpPr>
          <p:cNvPr id="10" name="Zástupný symbol pro číslo snímku 9"/>
          <p:cNvSpPr>
            <a:spLocks noGrp="1"/>
          </p:cNvSpPr>
          <p:nvPr>
            <p:ph type="sldNum" sz="quarter" idx="11"/>
          </p:nvPr>
        </p:nvSpPr>
        <p:spPr>
          <a:xfrm>
            <a:off x="6479214" y="8684893"/>
            <a:ext cx="348216" cy="365760"/>
          </a:xfrm>
        </p:spPr>
        <p:txBody>
          <a:bodyPr vert="horz" rtlCol="0"/>
          <a:lstStyle>
            <a:lvl1pPr>
              <a:defRPr>
                <a:solidFill>
                  <a:schemeClr val="tx2">
                    <a:shade val="90000"/>
                  </a:schemeClr>
                </a:solidFill>
              </a:defRPr>
            </a:lvl1pPr>
            <a:extLst/>
          </a:lstStyle>
          <a:p>
            <a:fld id="{D0A5C4BE-8204-4DE7-98D7-B3A4F3D42DC6}" type="slidenum">
              <a:rPr lang="cs-CZ" smtClean="0"/>
              <a:pPr/>
              <a:t>‹#›</a:t>
            </a:fld>
            <a:endParaRPr lang="cs-CZ"/>
          </a:p>
        </p:txBody>
      </p:sp>
      <p:sp>
        <p:nvSpPr>
          <p:cNvPr id="11" name="Zástupný symbol pro zápatí 10"/>
          <p:cNvSpPr>
            <a:spLocks noGrp="1"/>
          </p:cNvSpPr>
          <p:nvPr>
            <p:ph type="ftr" sz="quarter" idx="12"/>
          </p:nvPr>
        </p:nvSpPr>
        <p:spPr>
          <a:xfrm>
            <a:off x="1200150" y="8684893"/>
            <a:ext cx="2930598" cy="365760"/>
          </a:xfrm>
        </p:spPr>
        <p:txBody>
          <a:bodyPr vert="horz" rtlCol="0"/>
          <a:lstStyle>
            <a:extLst/>
          </a:lstStyle>
          <a:p>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280332" y="6299200"/>
            <a:ext cx="4114800" cy="886048"/>
          </a:xfrm>
        </p:spPr>
        <p:txBody>
          <a:bodyPr anchor="b"/>
          <a:lstStyle>
            <a:lvl1pPr marL="0" algn="r">
              <a:buNone/>
              <a:defRPr sz="2000" b="1"/>
            </a:lvl1pPr>
            <a:extLst/>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2280332" y="7185249"/>
            <a:ext cx="4114800" cy="1216340"/>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cs-CZ" smtClean="0"/>
              <a:t>Klepnutím lze upravit styly předlohy textu.</a:t>
            </a:r>
          </a:p>
        </p:txBody>
      </p:sp>
      <p:sp>
        <p:nvSpPr>
          <p:cNvPr id="13" name="Zástupný symbol pro obrázek 12"/>
          <p:cNvSpPr>
            <a:spLocks noGrp="1"/>
          </p:cNvSpPr>
          <p:nvPr>
            <p:ph type="pic" idx="1"/>
          </p:nvPr>
        </p:nvSpPr>
        <p:spPr>
          <a:xfrm>
            <a:off x="228600" y="333152"/>
            <a:ext cx="6400800" cy="57912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cs-CZ" smtClean="0">
                <a:solidFill>
                  <a:schemeClr val="lt1"/>
                </a:solidFill>
                <a:latin typeface="+mn-lt"/>
                <a:ea typeface="+mn-ea"/>
                <a:cs typeface="+mn-cs"/>
              </a:rPr>
              <a:t>Klepnutím na ikonu přidáte obrázek.</a:t>
            </a:r>
            <a:endParaRPr kumimoji="0" lang="en-US" dirty="0">
              <a:solidFill>
                <a:schemeClr val="lt1"/>
              </a:solidFill>
              <a:latin typeface="+mn-lt"/>
              <a:ea typeface="+mn-ea"/>
              <a:cs typeface="+mn-cs"/>
            </a:endParaRPr>
          </a:p>
        </p:txBody>
      </p:sp>
      <p:sp>
        <p:nvSpPr>
          <p:cNvPr id="8" name="Zástupný symbol pro datum 7"/>
          <p:cNvSpPr>
            <a:spLocks noGrp="1"/>
          </p:cNvSpPr>
          <p:nvPr>
            <p:ph type="dt" sz="half" idx="10"/>
          </p:nvPr>
        </p:nvSpPr>
        <p:spPr>
          <a:xfrm>
            <a:off x="4171950" y="8678672"/>
            <a:ext cx="2251710" cy="365760"/>
          </a:xfrm>
        </p:spPr>
        <p:txBody>
          <a:bodyPr vert="horz" rtlCol="0"/>
          <a:lstStyle>
            <a:extLst/>
          </a:lstStyle>
          <a:p>
            <a:fld id="{54CEF3D4-F14E-4B2B-BDDE-153B8762479A}" type="datetimeFigureOut">
              <a:rPr lang="cs-CZ" smtClean="0"/>
              <a:pPr/>
              <a:t>7.5.2012</a:t>
            </a:fld>
            <a:endParaRPr lang="cs-CZ"/>
          </a:p>
        </p:txBody>
      </p:sp>
      <p:sp>
        <p:nvSpPr>
          <p:cNvPr id="9" name="Zástupný symbol pro číslo snímku 8"/>
          <p:cNvSpPr>
            <a:spLocks noGrp="1"/>
          </p:cNvSpPr>
          <p:nvPr>
            <p:ph type="sldNum" sz="quarter" idx="11"/>
          </p:nvPr>
        </p:nvSpPr>
        <p:spPr>
          <a:xfrm>
            <a:off x="6479214" y="8678672"/>
            <a:ext cx="348216" cy="365760"/>
          </a:xfrm>
        </p:spPr>
        <p:txBody>
          <a:bodyPr vert="horz" rtlCol="0"/>
          <a:lstStyle>
            <a:lvl1pPr>
              <a:defRPr>
                <a:solidFill>
                  <a:schemeClr val="tx2">
                    <a:shade val="90000"/>
                  </a:schemeClr>
                </a:solidFill>
              </a:defRPr>
            </a:lvl1pPr>
            <a:extLst/>
          </a:lstStyle>
          <a:p>
            <a:fld id="{D0A5C4BE-8204-4DE7-98D7-B3A4F3D42DC6}" type="slidenum">
              <a:rPr lang="cs-CZ" smtClean="0"/>
              <a:pPr/>
              <a:t>‹#›</a:t>
            </a:fld>
            <a:endParaRPr lang="cs-CZ"/>
          </a:p>
        </p:txBody>
      </p:sp>
      <p:sp>
        <p:nvSpPr>
          <p:cNvPr id="10" name="Zástupný symbol pro zápatí 9"/>
          <p:cNvSpPr>
            <a:spLocks noGrp="1"/>
          </p:cNvSpPr>
          <p:nvPr>
            <p:ph type="ftr" sz="quarter" idx="12"/>
          </p:nvPr>
        </p:nvSpPr>
        <p:spPr>
          <a:xfrm>
            <a:off x="1200150" y="8678672"/>
            <a:ext cx="2930598" cy="365760"/>
          </a:xfrm>
        </p:spPr>
        <p:txBody>
          <a:bodyPr vert="horz" rtlCol="0"/>
          <a:lstStyle>
            <a:extLst/>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Obdélník se zakulaceným příčným rohem 6"/>
          <p:cNvSpPr/>
          <p:nvPr/>
        </p:nvSpPr>
        <p:spPr>
          <a:xfrm>
            <a:off x="123444" y="196113"/>
            <a:ext cx="6608135" cy="87538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Zástupný symbol pro zápatí 2"/>
          <p:cNvSpPr>
            <a:spLocks noGrp="1"/>
          </p:cNvSpPr>
          <p:nvPr>
            <p:ph type="ftr" sz="quarter" idx="3"/>
          </p:nvPr>
        </p:nvSpPr>
        <p:spPr>
          <a:xfrm>
            <a:off x="971550" y="8534400"/>
            <a:ext cx="3159198" cy="36576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cs-CZ"/>
          </a:p>
        </p:txBody>
      </p:sp>
      <p:sp>
        <p:nvSpPr>
          <p:cNvPr id="14" name="Zástupný symbol pro datum 13"/>
          <p:cNvSpPr>
            <a:spLocks noGrp="1"/>
          </p:cNvSpPr>
          <p:nvPr>
            <p:ph type="dt" sz="half" idx="2"/>
          </p:nvPr>
        </p:nvSpPr>
        <p:spPr>
          <a:xfrm>
            <a:off x="4171950" y="8534400"/>
            <a:ext cx="2251710" cy="36576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4CEF3D4-F14E-4B2B-BDDE-153B8762479A}" type="datetimeFigureOut">
              <a:rPr lang="cs-CZ" smtClean="0"/>
              <a:pPr/>
              <a:t>7.5.2012</a:t>
            </a:fld>
            <a:endParaRPr lang="cs-CZ"/>
          </a:p>
        </p:txBody>
      </p:sp>
      <p:sp>
        <p:nvSpPr>
          <p:cNvPr id="23" name="Zástupný symbol pro číslo snímku 22"/>
          <p:cNvSpPr>
            <a:spLocks noGrp="1"/>
          </p:cNvSpPr>
          <p:nvPr>
            <p:ph type="sldNum" sz="quarter" idx="4"/>
          </p:nvPr>
        </p:nvSpPr>
        <p:spPr>
          <a:xfrm>
            <a:off x="6479214" y="8686091"/>
            <a:ext cx="348216" cy="36576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0A5C4BE-8204-4DE7-98D7-B3A4F3D42DC6}" type="slidenum">
              <a:rPr lang="cs-CZ" smtClean="0"/>
              <a:pPr/>
              <a:t>‹#›</a:t>
            </a:fld>
            <a:endParaRPr lang="cs-CZ"/>
          </a:p>
        </p:txBody>
      </p:sp>
      <p:sp>
        <p:nvSpPr>
          <p:cNvPr id="22" name="Zástupný symbol pro nadpis 21"/>
          <p:cNvSpPr>
            <a:spLocks noGrp="1"/>
          </p:cNvSpPr>
          <p:nvPr>
            <p:ph type="title"/>
          </p:nvPr>
        </p:nvSpPr>
        <p:spPr>
          <a:xfrm>
            <a:off x="342900" y="338048"/>
            <a:ext cx="6172200" cy="1524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342900" y="2194983"/>
            <a:ext cx="6172200" cy="6035040"/>
          </a:xfrm>
          <a:prstGeom prst="rect">
            <a:avLst/>
          </a:prstGeom>
        </p:spPr>
        <p:txBody>
          <a:bodyPr>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s.wikipedia.org/wiki/%C4%8Cesk%C3%A9_kr%C3%A1lovstv%C3%A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cs.wikipedia.org/wiki/Velkomoravsk%C3%A1_%C5%99%C3%AD%C5%A1e" TargetMode="External"/><Relationship Id="rId3" Type="http://schemas.openxmlformats.org/officeDocument/2006/relationships/hyperlink" Target="http://cs.wikipedia.org/wiki/Olt%C3%A1%C5%99" TargetMode="External"/><Relationship Id="rId7" Type="http://schemas.openxmlformats.org/officeDocument/2006/relationships/hyperlink" Target="http://cs.wikipedia.org/wiki/Mikul%C4%8Dice" TargetMode="External"/><Relationship Id="rId12" Type="http://schemas.openxmlformats.org/officeDocument/2006/relationships/hyperlink" Target="http://cs.wikipedia.org/wiki/V%C4%9B%C5%BE" TargetMode="External"/><Relationship Id="rId2" Type="http://schemas.openxmlformats.org/officeDocument/2006/relationships/hyperlink" Target="http://cs.wikipedia.org/wiki/Apsida_(architektura)" TargetMode="External"/><Relationship Id="rId1" Type="http://schemas.openxmlformats.org/officeDocument/2006/relationships/slideLayout" Target="../slideLayouts/slideLayout2.xml"/><Relationship Id="rId6" Type="http://schemas.openxmlformats.org/officeDocument/2006/relationships/hyperlink" Target="http://cs.wikipedia.org/wiki/Pra%C5%BEsk%C3%BD_hrad" TargetMode="External"/><Relationship Id="rId11" Type="http://schemas.openxmlformats.org/officeDocument/2006/relationships/hyperlink" Target="http://cs.wikipedia.org/wiki/Port%C3%A1l_(architektura)" TargetMode="External"/><Relationship Id="rId5" Type="http://schemas.openxmlformats.org/officeDocument/2006/relationships/hyperlink" Target="http://cs.wikipedia.org/wiki/Rotunda_svat%C3%A9ho_V%C3%ADta" TargetMode="External"/><Relationship Id="rId10" Type="http://schemas.openxmlformats.org/officeDocument/2006/relationships/hyperlink" Target="http://cs.wikipedia.org/wiki/Lucerna_(architektura)" TargetMode="External"/><Relationship Id="rId4" Type="http://schemas.openxmlformats.org/officeDocument/2006/relationships/hyperlink" Target="http://cs.wikipedia.org/wiki/Koncha" TargetMode="External"/><Relationship Id="rId9" Type="http://schemas.openxmlformats.org/officeDocument/2006/relationships/hyperlink" Target="http://cs.wikipedia.org/wiki/Kopul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t>Svatováclavská kaple </a:t>
            </a:r>
            <a:br>
              <a:rPr lang="cs-CZ" dirty="0" smtClean="0"/>
            </a:br>
            <a:r>
              <a:rPr lang="cs-CZ" dirty="0" smtClean="0"/>
              <a:t>v katedrále sv. Víta, Václava a Vojtěcha</a:t>
            </a:r>
            <a:endParaRPr lang="cs-CZ" dirty="0"/>
          </a:p>
        </p:txBody>
      </p:sp>
      <p:sp>
        <p:nvSpPr>
          <p:cNvPr id="3" name="Podnadpis 2"/>
          <p:cNvSpPr>
            <a:spLocks noGrp="1"/>
          </p:cNvSpPr>
          <p:nvPr>
            <p:ph type="subTitle" idx="1"/>
          </p:nvPr>
        </p:nvSpPr>
        <p:spPr/>
        <p:txBody>
          <a:bodyPr/>
          <a:lstStyle/>
          <a:p>
            <a:r>
              <a:rPr lang="cs-CZ" dirty="0" smtClean="0"/>
              <a:t>Pracovní list </a:t>
            </a:r>
          </a:p>
          <a:p>
            <a:r>
              <a:rPr lang="cs-CZ" dirty="0" smtClean="0"/>
              <a:t>k prezentaci </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Jak bys charakterizoval </a:t>
            </a:r>
            <a:r>
              <a:rPr lang="cs-CZ" b="1" dirty="0" smtClean="0"/>
              <a:t>katedrálu?</a:t>
            </a:r>
            <a:endParaRPr lang="cs-CZ" b="1" dirty="0"/>
          </a:p>
        </p:txBody>
      </p:sp>
      <p:sp>
        <p:nvSpPr>
          <p:cNvPr id="3" name="Zástupný symbol pro obsah 2"/>
          <p:cNvSpPr>
            <a:spLocks noGrp="1"/>
          </p:cNvSpPr>
          <p:nvPr>
            <p:ph idx="1"/>
          </p:nvPr>
        </p:nvSpPr>
        <p:spPr>
          <a:solidFill>
            <a:schemeClr val="accent4">
              <a:lumMod val="75000"/>
            </a:schemeClr>
          </a:solidFill>
          <a:ln>
            <a:solidFill>
              <a:schemeClr val="tx2"/>
            </a:solidFill>
          </a:ln>
        </p:spPr>
        <p:txBody>
          <a:bodyPr/>
          <a:lstStyle/>
          <a:p>
            <a:r>
              <a:rPr lang="cs-CZ" dirty="0" smtClean="0"/>
              <a:t>Katedrála je biskupský chrám, v němž je katedra, tj. stolice pro biskupa,</a:t>
            </a:r>
          </a:p>
          <a:p>
            <a:r>
              <a:rPr lang="cs-CZ" dirty="0" smtClean="0"/>
              <a:t>v gotice bazilika  s chórovým ochozem a věncem kaplí, s vnějším opěrným systémem a s příčnou lodí.</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t>Gotická katedrála </a:t>
            </a:r>
            <a:r>
              <a:rPr lang="cs-CZ" sz="4000" dirty="0" smtClean="0"/>
              <a:t/>
            </a:r>
            <a:br>
              <a:rPr lang="cs-CZ" sz="4000" dirty="0" smtClean="0"/>
            </a:br>
            <a:r>
              <a:rPr lang="cs-CZ" sz="4000" dirty="0" smtClean="0"/>
              <a:t>v Miláně</a:t>
            </a:r>
            <a:endParaRPr lang="cs-CZ" sz="4000" dirty="0"/>
          </a:p>
        </p:txBody>
      </p:sp>
      <p:pic>
        <p:nvPicPr>
          <p:cNvPr id="4" name="Zástupný symbol pro obsah 3" descr="duomo_milano.jpg"/>
          <p:cNvPicPr>
            <a:picLocks noGrp="1" noChangeAspect="1"/>
          </p:cNvPicPr>
          <p:nvPr>
            <p:ph idx="1"/>
          </p:nvPr>
        </p:nvPicPr>
        <p:blipFill>
          <a:blip r:embed="rId2"/>
          <a:stretch>
            <a:fillRect/>
          </a:stretch>
        </p:blipFill>
        <p:spPr>
          <a:xfrm>
            <a:off x="357166" y="2071670"/>
            <a:ext cx="6143668" cy="621510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900" y="338048"/>
            <a:ext cx="6172200" cy="1304994"/>
          </a:xfrm>
        </p:spPr>
        <p:txBody>
          <a:bodyPr>
            <a:normAutofit/>
          </a:bodyPr>
          <a:lstStyle/>
          <a:p>
            <a:r>
              <a:rPr lang="cs-CZ" sz="3600" b="1" smtClean="0"/>
              <a:t>Katedrála sv. </a:t>
            </a:r>
            <a:r>
              <a:rPr lang="cs-CZ" sz="3600" b="1" dirty="0" smtClean="0"/>
              <a:t>Víta, Václava</a:t>
            </a:r>
            <a:r>
              <a:rPr lang="cs-CZ" sz="3600" dirty="0" smtClean="0"/>
              <a:t/>
            </a:r>
            <a:br>
              <a:rPr lang="cs-CZ" sz="3600" dirty="0" smtClean="0"/>
            </a:br>
            <a:r>
              <a:rPr lang="cs-CZ" sz="3600" b="1" dirty="0" smtClean="0"/>
              <a:t>a Vojtěcha </a:t>
            </a:r>
            <a:r>
              <a:rPr lang="cs-CZ" sz="3200" dirty="0" smtClean="0"/>
              <a:t>- interiér</a:t>
            </a:r>
            <a:endParaRPr lang="cs-CZ" sz="3200" dirty="0"/>
          </a:p>
        </p:txBody>
      </p:sp>
      <p:pic>
        <p:nvPicPr>
          <p:cNvPr id="4" name="Zástupný symbol pro obsah 3" descr="katedrala-sv-vita-vaclava-a-vojtecha-314.jpg"/>
          <p:cNvPicPr>
            <a:picLocks noGrp="1" noChangeAspect="1"/>
          </p:cNvPicPr>
          <p:nvPr>
            <p:ph idx="1"/>
          </p:nvPr>
        </p:nvPicPr>
        <p:blipFill>
          <a:blip r:embed="rId2"/>
          <a:stretch>
            <a:fillRect/>
          </a:stretch>
        </p:blipFill>
        <p:spPr>
          <a:xfrm>
            <a:off x="214290" y="2285984"/>
            <a:ext cx="6429420" cy="585791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Jaký je to </a:t>
            </a:r>
            <a:br>
              <a:rPr lang="cs-CZ" dirty="0" smtClean="0"/>
            </a:br>
            <a:r>
              <a:rPr lang="cs-CZ" b="1" dirty="0" smtClean="0"/>
              <a:t>votivní obraz</a:t>
            </a:r>
            <a:r>
              <a:rPr lang="cs-CZ" dirty="0" smtClean="0"/>
              <a:t>?</a:t>
            </a:r>
            <a:endParaRPr lang="cs-CZ" dirty="0"/>
          </a:p>
        </p:txBody>
      </p:sp>
      <p:sp>
        <p:nvSpPr>
          <p:cNvPr id="3" name="Zástupný symbol pro obsah 2"/>
          <p:cNvSpPr>
            <a:spLocks noGrp="1"/>
          </p:cNvSpPr>
          <p:nvPr>
            <p:ph idx="1"/>
          </p:nvPr>
        </p:nvSpPr>
        <p:spPr>
          <a:solidFill>
            <a:schemeClr val="accent1">
              <a:lumMod val="75000"/>
            </a:schemeClr>
          </a:solidFill>
          <a:ln>
            <a:solidFill>
              <a:schemeClr val="tx1"/>
            </a:solidFill>
          </a:ln>
        </p:spPr>
        <p:txBody>
          <a:bodyPr>
            <a:normAutofit/>
          </a:bodyPr>
          <a:lstStyle/>
          <a:p>
            <a:r>
              <a:rPr lang="cs-CZ" sz="2800" dirty="0" smtClean="0"/>
              <a:t>votivní – (lat. </a:t>
            </a:r>
            <a:r>
              <a:rPr lang="cs-CZ" sz="2800" dirty="0" err="1" smtClean="0"/>
              <a:t>votum</a:t>
            </a:r>
            <a:r>
              <a:rPr lang="cs-CZ" sz="2800" dirty="0" smtClean="0"/>
              <a:t> = dar, oběť)</a:t>
            </a:r>
          </a:p>
          <a:p>
            <a:pPr>
              <a:buNone/>
            </a:pPr>
            <a:r>
              <a:rPr lang="cs-CZ" sz="2800" dirty="0" smtClean="0"/>
              <a:t>   darovaný kostelu nebo     kapli(obraz, oltář)</a:t>
            </a:r>
          </a:p>
          <a:p>
            <a:pPr>
              <a:buNone/>
            </a:pPr>
            <a:r>
              <a:rPr lang="cs-CZ" sz="2800" dirty="0" smtClean="0"/>
              <a:t>    Votivní obraz  většinou obsahuje zobrazení nebo znak dárce (donátora). </a:t>
            </a:r>
            <a:endParaRPr lang="cs-CZ"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66" y="428596"/>
            <a:ext cx="6172200" cy="357190"/>
          </a:xfrm>
        </p:spPr>
        <p:txBody>
          <a:bodyPr>
            <a:normAutofit fontScale="90000"/>
          </a:bodyPr>
          <a:lstStyle/>
          <a:p>
            <a:r>
              <a:rPr lang="cs-CZ" dirty="0" smtClean="0"/>
              <a:t>". </a:t>
            </a:r>
            <a:br>
              <a:rPr lang="cs-CZ" dirty="0" smtClean="0"/>
            </a:br>
            <a:r>
              <a:rPr lang="cs-CZ" dirty="0" smtClean="0"/>
              <a:t> </a:t>
            </a:r>
            <a:br>
              <a:rPr lang="cs-CZ" dirty="0" smtClean="0"/>
            </a:br>
            <a:r>
              <a:rPr lang="cs-CZ" dirty="0" smtClean="0"/>
              <a:t/>
            </a:r>
            <a:br>
              <a:rPr lang="cs-CZ" dirty="0" smtClean="0"/>
            </a:br>
            <a:r>
              <a:rPr lang="cs-CZ" sz="1600" dirty="0" smtClean="0"/>
              <a:t/>
            </a:r>
            <a:br>
              <a:rPr lang="cs-CZ" sz="1600" dirty="0" smtClean="0"/>
            </a:br>
            <a:r>
              <a:rPr lang="cs-CZ" sz="1600" b="1" dirty="0" smtClean="0"/>
              <a:t>.</a:t>
            </a:r>
            <a:r>
              <a:rPr lang="cs-CZ" sz="1300" b="1" dirty="0" smtClean="0"/>
              <a:t> </a:t>
            </a:r>
            <a:br>
              <a:rPr lang="cs-CZ" sz="1300" b="1" dirty="0" smtClean="0"/>
            </a:br>
            <a:r>
              <a:rPr lang="cs-CZ" sz="2200" b="1" dirty="0" smtClean="0"/>
              <a:t>Votivní obraz Jana Očka z Vlašimi </a:t>
            </a:r>
            <a:r>
              <a:rPr lang="cs-CZ" sz="1300" b="1" dirty="0" smtClean="0"/>
              <a:t> </a:t>
            </a:r>
            <a:br>
              <a:rPr lang="cs-CZ" sz="1300" b="1" dirty="0" smtClean="0"/>
            </a:br>
            <a:endParaRPr lang="cs-CZ" sz="1300" b="1" dirty="0"/>
          </a:p>
        </p:txBody>
      </p:sp>
      <p:pic>
        <p:nvPicPr>
          <p:cNvPr id="6" name="Zástupný symbol pro obsah 5" descr="28.jpg"/>
          <p:cNvPicPr>
            <a:picLocks noGrp="1" noChangeAspect="1"/>
          </p:cNvPicPr>
          <p:nvPr>
            <p:ph idx="1"/>
          </p:nvPr>
        </p:nvPicPr>
        <p:blipFill>
          <a:blip r:embed="rId2"/>
          <a:stretch>
            <a:fillRect/>
          </a:stretch>
        </p:blipFill>
        <p:spPr>
          <a:xfrm>
            <a:off x="1142984" y="642910"/>
            <a:ext cx="4929222" cy="792961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900" y="338048"/>
            <a:ext cx="6172200" cy="2733754"/>
          </a:xfrm>
        </p:spPr>
        <p:txBody>
          <a:bodyPr>
            <a:noAutofit/>
          </a:bodyPr>
          <a:lstStyle/>
          <a:p>
            <a:pPr algn="l"/>
            <a:r>
              <a:rPr lang="cs-CZ" sz="1400" b="1" dirty="0" smtClean="0"/>
              <a:t>Velikost obrazu, téměř 190 cm na výšku a 100 cm na šířku. Dílo je rozděleno na dvě poloviny, kdy v horní sedí v centru Panna Maria s Ježíškem a po její pravé ruce klečí císař Karel IV. doporučovaný patronem rodu Lucemburků sv. Zikmundem. Po levé ruce Panny Marie klečí Václav IV. doporučovaný sv. Václavem. V dolní polovině klečí uprostřed Jan Očko z Vlašimi, jako jediný z celého díla zobrazený v přísném profilu. Své sepjaté ruce odevzdává do rukou patrona pražského arcibiskupství sv. Vojtěcha, za nímž stojí sv. Prokop. Na druhé straně, za Janem Očkem, stojí sv. Vít, který se ho dotýká na rameni a za ním je vyobrazena sv. Ludmila.</a:t>
            </a:r>
            <a:r>
              <a:rPr lang="cs-CZ" sz="1400" dirty="0" smtClean="0"/>
              <a:t>  </a:t>
            </a:r>
            <a:br>
              <a:rPr lang="cs-CZ" sz="1400" dirty="0" smtClean="0"/>
            </a:br>
            <a:endParaRPr lang="cs-CZ" sz="1400" dirty="0"/>
          </a:p>
        </p:txBody>
      </p:sp>
      <p:pic>
        <p:nvPicPr>
          <p:cNvPr id="4" name="Zástupný symbol pro obsah 3" descr="2361254--votivni-obraz-jana-ocka-z-vlasimi-detail--1-950x0p0.jpg"/>
          <p:cNvPicPr>
            <a:picLocks noGrp="1" noChangeAspect="1"/>
          </p:cNvPicPr>
          <p:nvPr>
            <p:ph idx="1"/>
          </p:nvPr>
        </p:nvPicPr>
        <p:blipFill>
          <a:blip r:embed="rId2"/>
          <a:stretch>
            <a:fillRect/>
          </a:stretch>
        </p:blipFill>
        <p:spPr>
          <a:xfrm>
            <a:off x="285728" y="3357554"/>
            <a:ext cx="6357982" cy="454126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b="1" dirty="0" smtClean="0"/>
              <a:t>Víš, kdo to byl </a:t>
            </a:r>
            <a:r>
              <a:rPr lang="cs-CZ" b="1" dirty="0" smtClean="0"/>
              <a:t/>
            </a:r>
            <a:br>
              <a:rPr lang="cs-CZ" b="1" dirty="0" smtClean="0"/>
            </a:br>
            <a:r>
              <a:rPr lang="cs-CZ" sz="3600" b="1" dirty="0" smtClean="0"/>
              <a:t>Matyáš z </a:t>
            </a:r>
            <a:r>
              <a:rPr lang="cs-CZ" sz="3600" b="1" dirty="0" err="1" smtClean="0"/>
              <a:t>Arrasu</a:t>
            </a:r>
            <a:r>
              <a:rPr lang="cs-CZ" sz="3600" dirty="0" smtClean="0"/>
              <a:t> </a:t>
            </a:r>
            <a:r>
              <a:rPr lang="cs-CZ" dirty="0" smtClean="0"/>
              <a:t/>
            </a:r>
            <a:br>
              <a:rPr lang="cs-CZ" dirty="0" smtClean="0"/>
            </a:br>
            <a:r>
              <a:rPr lang="cs-CZ" sz="3600" b="1" dirty="0" smtClean="0"/>
              <a:t>a Petr </a:t>
            </a:r>
            <a:r>
              <a:rPr lang="cs-CZ" sz="3600" b="1" dirty="0" err="1" smtClean="0"/>
              <a:t>Parléř</a:t>
            </a:r>
            <a:r>
              <a:rPr lang="cs-CZ" sz="3600" b="1" dirty="0" smtClean="0"/>
              <a:t>?</a:t>
            </a:r>
            <a:endParaRPr lang="cs-CZ" sz="3600" b="1" dirty="0"/>
          </a:p>
        </p:txBody>
      </p:sp>
      <p:sp>
        <p:nvSpPr>
          <p:cNvPr id="3" name="Zástupný symbol pro obsah 2"/>
          <p:cNvSpPr>
            <a:spLocks noGrp="1"/>
          </p:cNvSpPr>
          <p:nvPr>
            <p:ph idx="1"/>
          </p:nvPr>
        </p:nvSpPr>
        <p:spPr/>
        <p:txBody>
          <a:bodyPr>
            <a:normAutofit/>
          </a:bodyPr>
          <a:lstStyle/>
          <a:p>
            <a:pPr>
              <a:buNone/>
            </a:pPr>
            <a:r>
              <a:rPr lang="cs-CZ" sz="2000" b="1" dirty="0" smtClean="0"/>
              <a:t>  Matyáš z </a:t>
            </a:r>
            <a:r>
              <a:rPr lang="cs-CZ" sz="2000" b="1" dirty="0" err="1" smtClean="0"/>
              <a:t>Arrasu</a:t>
            </a:r>
            <a:r>
              <a:rPr lang="cs-CZ" sz="2000" dirty="0" smtClean="0"/>
              <a:t> (1290?, </a:t>
            </a:r>
            <a:r>
              <a:rPr lang="cs-CZ" sz="2000" dirty="0" err="1" smtClean="0"/>
              <a:t>Arras</a:t>
            </a:r>
            <a:r>
              <a:rPr lang="cs-CZ" sz="2000" smtClean="0"/>
              <a:t>- 1352 Praha</a:t>
            </a:r>
            <a:r>
              <a:rPr lang="cs-CZ" sz="2000" dirty="0" smtClean="0"/>
              <a:t>) byl francouzský architekt, stavitel a </a:t>
            </a:r>
            <a:r>
              <a:rPr lang="cs-CZ" sz="2000" smtClean="0"/>
              <a:t>kameník. Byl </a:t>
            </a:r>
            <a:r>
              <a:rPr lang="cs-CZ" sz="2000" dirty="0" smtClean="0"/>
              <a:t>prvním stavitelem katedrály </a:t>
            </a:r>
            <a:r>
              <a:rPr lang="cs-CZ" sz="2000" dirty="0" err="1" smtClean="0"/>
              <a:t>sv.Víta</a:t>
            </a:r>
            <a:r>
              <a:rPr lang="cs-CZ" sz="2000" dirty="0" smtClean="0"/>
              <a:t> v Praze.</a:t>
            </a:r>
          </a:p>
        </p:txBody>
      </p:sp>
      <p:pic>
        <p:nvPicPr>
          <p:cNvPr id="4" name="Obrázek 3" descr="Matyas_z_Arrasu.jpg"/>
          <p:cNvPicPr>
            <a:picLocks noChangeAspect="1"/>
          </p:cNvPicPr>
          <p:nvPr/>
        </p:nvPicPr>
        <p:blipFill>
          <a:blip r:embed="rId2"/>
          <a:stretch>
            <a:fillRect/>
          </a:stretch>
        </p:blipFill>
        <p:spPr>
          <a:xfrm>
            <a:off x="500042" y="3357554"/>
            <a:ext cx="5857916" cy="550072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604" y="357158"/>
            <a:ext cx="6172200" cy="2786082"/>
          </a:xfrm>
        </p:spPr>
        <p:txBody>
          <a:bodyPr>
            <a:normAutofit fontScale="90000"/>
          </a:bodyPr>
          <a:lstStyle/>
          <a:p>
            <a:r>
              <a:rPr lang="cs-CZ" sz="1800" b="1" dirty="0" smtClean="0">
                <a:solidFill>
                  <a:schemeClr val="tx1"/>
                </a:solidFill>
              </a:rPr>
              <a:t>Petr </a:t>
            </a:r>
            <a:r>
              <a:rPr lang="cs-CZ" sz="1800" b="1" dirty="0" err="1" smtClean="0">
                <a:solidFill>
                  <a:schemeClr val="tx1"/>
                </a:solidFill>
              </a:rPr>
              <a:t>Parléř</a:t>
            </a:r>
            <a:r>
              <a:rPr lang="cs-CZ" sz="1800" b="1" dirty="0" smtClean="0">
                <a:solidFill>
                  <a:schemeClr val="tx1"/>
                </a:solidFill>
              </a:rPr>
              <a:t> (1332</a:t>
            </a:r>
            <a:r>
              <a:rPr lang="cs-CZ" sz="1800" dirty="0" smtClean="0">
                <a:solidFill>
                  <a:schemeClr val="tx1"/>
                </a:solidFill>
              </a:rPr>
              <a:t> nebo 1333  - 13.července1339 Praha) byl německý architekt, stavitel, kameník, sochař a řezbář, Patří mezi nejvýraznější umělce evropské vrcholné gotiky, působil převážně v  českých zemích. Císař Karel IV. ho povolal do Prahy, aby po smrti Matyáše z </a:t>
            </a:r>
            <a:r>
              <a:rPr lang="cs-CZ" sz="1800" dirty="0" err="1" smtClean="0">
                <a:solidFill>
                  <a:schemeClr val="tx1"/>
                </a:solidFill>
              </a:rPr>
              <a:t>Arrasu</a:t>
            </a:r>
            <a:r>
              <a:rPr lang="cs-CZ" sz="1800" dirty="0" smtClean="0">
                <a:solidFill>
                  <a:schemeClr val="tx1"/>
                </a:solidFill>
              </a:rPr>
              <a:t> pokračoval ve stavbě katedrály sv. Víta. . Kromě katedrály projektoval i kamenný most přes Vltavu (později nazvaný Karlův), Staroměstskou mosteckou věž a kapli Všech svatých na Pražském hradě. Mimo Prahu pak a kostel sv. Barbory v Kutné Hoře.</a:t>
            </a:r>
            <a:br>
              <a:rPr lang="cs-CZ" sz="1800" dirty="0" smtClean="0">
                <a:solidFill>
                  <a:schemeClr val="tx1"/>
                </a:solidFill>
              </a:rPr>
            </a:br>
            <a:r>
              <a:rPr lang="cs-CZ" sz="1800" dirty="0" smtClean="0"/>
              <a:t>.</a:t>
            </a:r>
            <a:r>
              <a:rPr lang="cs-CZ" sz="1800" dirty="0" smtClean="0">
                <a:hlinkClick r:id="rId2" action="ppaction://hlinkfile" tooltip="České království"/>
              </a:rPr>
              <a:t> </a:t>
            </a:r>
            <a:endParaRPr lang="cs-CZ" sz="1800" dirty="0"/>
          </a:p>
        </p:txBody>
      </p:sp>
      <p:pic>
        <p:nvPicPr>
          <p:cNvPr id="4" name="Zástupný symbol pro obsah 3" descr="Peter_parler.jpg"/>
          <p:cNvPicPr>
            <a:picLocks noGrp="1" noChangeAspect="1"/>
          </p:cNvPicPr>
          <p:nvPr>
            <p:ph idx="1"/>
          </p:nvPr>
        </p:nvPicPr>
        <p:blipFill>
          <a:blip r:embed="rId3"/>
          <a:stretch>
            <a:fillRect/>
          </a:stretch>
        </p:blipFill>
        <p:spPr>
          <a:xfrm>
            <a:off x="908050" y="3302794"/>
            <a:ext cx="5041900" cy="48387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dirty="0" smtClean="0"/>
              <a:t>Proč nazýváme některé malíře gotiky a renesance Mistry </a:t>
            </a:r>
            <a:r>
              <a:rPr lang="cs-CZ" dirty="0" smtClean="0"/>
              <a:t>?</a:t>
            </a:r>
            <a:endParaRPr lang="cs-CZ" dirty="0"/>
          </a:p>
        </p:txBody>
      </p:sp>
      <p:sp>
        <p:nvSpPr>
          <p:cNvPr id="3" name="Zástupný symbol pro obsah 2"/>
          <p:cNvSpPr>
            <a:spLocks noGrp="1"/>
          </p:cNvSpPr>
          <p:nvPr>
            <p:ph idx="1"/>
          </p:nvPr>
        </p:nvSpPr>
        <p:spPr>
          <a:solidFill>
            <a:srgbClr val="0070C0"/>
          </a:solidFill>
          <a:ln>
            <a:solidFill>
              <a:srgbClr val="002060"/>
            </a:solidFill>
          </a:ln>
        </p:spPr>
        <p:txBody>
          <a:bodyPr>
            <a:normAutofit/>
          </a:bodyPr>
          <a:lstStyle/>
          <a:p>
            <a:r>
              <a:rPr lang="cs-CZ" dirty="0" smtClean="0"/>
              <a:t>Je to označení pro malíře, které neznáme jménem, a proto je označujeme Mistr a přívlastkem podle jeho stěžejního díla: </a:t>
            </a:r>
          </a:p>
          <a:p>
            <a:r>
              <a:rPr lang="cs-CZ" dirty="0" smtClean="0"/>
              <a:t>Mistr třeboňského oltáře</a:t>
            </a:r>
          </a:p>
          <a:p>
            <a:r>
              <a:rPr lang="cs-CZ" dirty="0" smtClean="0"/>
              <a:t>Mistr vyšebrodského oltáře</a:t>
            </a:r>
          </a:p>
          <a:p>
            <a:r>
              <a:rPr lang="cs-CZ" dirty="0" smtClean="0"/>
              <a:t>Mistr rajhradského cyklu</a:t>
            </a:r>
          </a:p>
          <a:p>
            <a:r>
              <a:rPr lang="cs-CZ" dirty="0" smtClean="0"/>
              <a:t>Mistr litoměřického oltáře</a:t>
            </a: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Petr z Rožmberka </a:t>
            </a:r>
            <a:r>
              <a:rPr lang="cs-CZ" dirty="0" smtClean="0"/>
              <a:t/>
            </a:r>
            <a:br>
              <a:rPr lang="cs-CZ" dirty="0" smtClean="0"/>
            </a:br>
            <a:r>
              <a:rPr lang="cs-CZ" sz="2200" dirty="0" smtClean="0"/>
              <a:t>Mistr vyšebrodského oltáře</a:t>
            </a:r>
            <a:endParaRPr lang="cs-CZ" sz="2200" dirty="0"/>
          </a:p>
        </p:txBody>
      </p:sp>
      <p:pic>
        <p:nvPicPr>
          <p:cNvPr id="4" name="Zástupný symbol pro obsah 3" descr="PETR_Z~1.JPG"/>
          <p:cNvPicPr>
            <a:picLocks noGrp="1" noChangeAspect="1"/>
          </p:cNvPicPr>
          <p:nvPr>
            <p:ph idx="1"/>
          </p:nvPr>
        </p:nvPicPr>
        <p:blipFill>
          <a:blip r:embed="rId2"/>
          <a:stretch>
            <a:fillRect/>
          </a:stretch>
        </p:blipFill>
        <p:spPr>
          <a:xfrm>
            <a:off x="1000108" y="1928794"/>
            <a:ext cx="5000660" cy="664373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900" y="338048"/>
            <a:ext cx="6300810" cy="1524000"/>
          </a:xfrm>
          <a:solidFill>
            <a:schemeClr val="accent2">
              <a:lumMod val="60000"/>
              <a:lumOff val="40000"/>
            </a:schemeClr>
          </a:solidFill>
        </p:spPr>
        <p:txBody>
          <a:bodyPr>
            <a:noAutofit/>
          </a:bodyPr>
          <a:lstStyle/>
          <a:p>
            <a:pPr marL="54864" lvl="1" algn="r" rtl="0">
              <a:spcBef>
                <a:spcPct val="0"/>
              </a:spcBef>
            </a:pPr>
            <a:r>
              <a:rPr lang="cs-CZ" sz="2000" dirty="0" smtClean="0"/>
              <a:t>V prezentaci se můžeš setkat s následujícími slovy. </a:t>
            </a:r>
            <a:br>
              <a:rPr lang="cs-CZ" sz="2000" dirty="0" smtClean="0"/>
            </a:br>
            <a:r>
              <a:rPr lang="cs-CZ" sz="2000" dirty="0" smtClean="0"/>
              <a:t>Znáš jejich význam</a:t>
            </a:r>
            <a:r>
              <a:rPr lang="cs-CZ" sz="2000" dirty="0" smtClean="0"/>
              <a:t>? </a:t>
            </a:r>
            <a:r>
              <a:rPr lang="cs-CZ" sz="2000" smtClean="0"/>
              <a:t>Umíš odpovědět? </a:t>
            </a:r>
            <a:r>
              <a:rPr lang="cs-CZ" sz="2000" dirty="0" smtClean="0"/>
              <a:t/>
            </a:r>
            <a:br>
              <a:rPr lang="cs-CZ" sz="2000" dirty="0" smtClean="0"/>
            </a:br>
            <a:r>
              <a:rPr lang="cs-CZ" sz="3200" b="1" dirty="0" smtClean="0"/>
              <a:t> Rotunda ?</a:t>
            </a:r>
            <a:r>
              <a:rPr lang="cs-CZ" sz="3200" dirty="0" smtClean="0"/>
              <a:t> </a:t>
            </a:r>
            <a:endParaRPr lang="cs-CZ" sz="3200" dirty="0"/>
          </a:p>
        </p:txBody>
      </p:sp>
      <p:sp>
        <p:nvSpPr>
          <p:cNvPr id="3" name="Zástupný symbol pro obsah 2"/>
          <p:cNvSpPr>
            <a:spLocks noGrp="1"/>
          </p:cNvSpPr>
          <p:nvPr>
            <p:ph idx="1"/>
          </p:nvPr>
        </p:nvSpPr>
        <p:spPr>
          <a:solidFill>
            <a:schemeClr val="accent2">
              <a:lumMod val="75000"/>
            </a:schemeClr>
          </a:solidFill>
          <a:ln>
            <a:solidFill>
              <a:schemeClr val="tx1"/>
            </a:solidFill>
          </a:ln>
        </p:spPr>
        <p:txBody>
          <a:bodyPr>
            <a:normAutofit fontScale="85000" lnSpcReduction="10000"/>
          </a:bodyPr>
          <a:lstStyle/>
          <a:p>
            <a:endParaRPr lang="cs-CZ" dirty="0" smtClean="0"/>
          </a:p>
          <a:p>
            <a:endParaRPr lang="cs-CZ" sz="2600" dirty="0" smtClean="0"/>
          </a:p>
          <a:p>
            <a:r>
              <a:rPr lang="cs-CZ" sz="2600" dirty="0" smtClean="0"/>
              <a:t>Stavba s kruhovým nebo více úhelníkovým půdorysem. Mají </a:t>
            </a:r>
            <a:r>
              <a:rPr lang="cs-CZ" sz="2600" dirty="0" smtClean="0">
                <a:hlinkClick r:id="rId2" action="ppaction://hlinkfile" tooltip="Apsida (architektura)"/>
              </a:rPr>
              <a:t>apsidu</a:t>
            </a:r>
            <a:r>
              <a:rPr lang="cs-CZ" sz="2600" dirty="0" smtClean="0"/>
              <a:t>, což je podkovovitý přístavek, v němž je umístěn </a:t>
            </a:r>
            <a:r>
              <a:rPr lang="cs-CZ" sz="2600" dirty="0" smtClean="0">
                <a:hlinkClick r:id="rId3" action="ppaction://hlinkfile" tooltip="Oltář"/>
              </a:rPr>
              <a:t>oltář</a:t>
            </a:r>
            <a:r>
              <a:rPr lang="cs-CZ" sz="2600" dirty="0" smtClean="0"/>
              <a:t>. Výjimečně mohou mít i čtyři apsidy (čtyř apsidová, tedy </a:t>
            </a:r>
            <a:r>
              <a:rPr lang="cs-CZ" sz="2600" dirty="0" err="1" smtClean="0">
                <a:hlinkClick r:id="rId4" action="ppaction://hlinkfile" tooltip="Koncha"/>
              </a:rPr>
              <a:t>tetra</a:t>
            </a:r>
            <a:r>
              <a:rPr lang="cs-CZ" sz="2600" dirty="0" smtClean="0">
                <a:hlinkClick r:id="rId4" action="ppaction://hlinkfile" tooltip="Koncha"/>
              </a:rPr>
              <a:t> konchální</a:t>
            </a:r>
            <a:r>
              <a:rPr lang="cs-CZ" sz="2600" dirty="0" smtClean="0"/>
              <a:t> byla patrně i </a:t>
            </a:r>
            <a:r>
              <a:rPr lang="cs-CZ" sz="2600" dirty="0" smtClean="0">
                <a:hlinkClick r:id="rId5" action="ppaction://hlinkfile" tooltip="Rotunda svatého Víta"/>
              </a:rPr>
              <a:t>rotunda svatého Víta</a:t>
            </a:r>
            <a:r>
              <a:rPr lang="cs-CZ" sz="2600" dirty="0" smtClean="0"/>
              <a:t> na </a:t>
            </a:r>
            <a:r>
              <a:rPr lang="cs-CZ" sz="2600" dirty="0" smtClean="0">
                <a:hlinkClick r:id="rId6" action="ppaction://hlinkfile" tooltip="Pražský hrad"/>
              </a:rPr>
              <a:t>Pražském hradě</a:t>
            </a:r>
            <a:r>
              <a:rPr lang="cs-CZ" sz="2600" dirty="0" smtClean="0"/>
              <a:t>). V </a:t>
            </a:r>
            <a:r>
              <a:rPr lang="cs-CZ" sz="2600" dirty="0" smtClean="0">
                <a:hlinkClick r:id="rId7" action="ppaction://hlinkfile" tooltip="Mikulčice"/>
              </a:rPr>
              <a:t>Mikulčicích</a:t>
            </a:r>
            <a:r>
              <a:rPr lang="cs-CZ" sz="2600" dirty="0" smtClean="0"/>
              <a:t> byly dokonce nalezeny zbytky </a:t>
            </a:r>
            <a:r>
              <a:rPr lang="cs-CZ" sz="2600" dirty="0" smtClean="0">
                <a:hlinkClick r:id="rId8" action="ppaction://hlinkfile" tooltip="Velkomoravská říše"/>
              </a:rPr>
              <a:t>velkomoravské</a:t>
            </a:r>
            <a:r>
              <a:rPr lang="cs-CZ" sz="2600" dirty="0" smtClean="0"/>
              <a:t> dvou apsidové rotundy (tzv. VI. mikulčický kostel), ovšem tato varianta Bývá zaklenuta </a:t>
            </a:r>
            <a:r>
              <a:rPr lang="cs-CZ" sz="2600" dirty="0" smtClean="0">
                <a:hlinkClick r:id="rId9" action="ppaction://hlinkfile" tooltip="Kopule"/>
              </a:rPr>
              <a:t>kupolí</a:t>
            </a:r>
            <a:r>
              <a:rPr lang="cs-CZ" sz="2600" dirty="0" smtClean="0"/>
              <a:t>. Vnitřní prostor zpravidla osvětlují malá, polokruhově ukončená, románská okénka a také válcový nástavec procházející střechou a opatřený (zpravidla) podvojnými románskými okénky, tzv. </a:t>
            </a:r>
            <a:r>
              <a:rPr lang="cs-CZ" sz="2600" dirty="0" smtClean="0">
                <a:hlinkClick r:id="rId10" action="ppaction://hlinkfile" tooltip="Lucerna (architektura)"/>
              </a:rPr>
              <a:t>lucerna</a:t>
            </a:r>
            <a:r>
              <a:rPr lang="cs-CZ" sz="2600" dirty="0" smtClean="0"/>
              <a:t>. Rotunda bývá opatřena románským vstupním </a:t>
            </a:r>
            <a:r>
              <a:rPr lang="cs-CZ" sz="2600" dirty="0" smtClean="0">
                <a:hlinkClick r:id="rId11" action="ppaction://hlinkfile" tooltip="Portál (architektura)"/>
              </a:rPr>
              <a:t>portálem</a:t>
            </a:r>
            <a:r>
              <a:rPr lang="cs-CZ" sz="2600" dirty="0" smtClean="0"/>
              <a:t>. je výjimečná, že k ní být též připojena </a:t>
            </a:r>
            <a:r>
              <a:rPr lang="cs-CZ" sz="2600" dirty="0" smtClean="0">
                <a:hlinkClick r:id="rId12" action="ppaction://hlinkfile" tooltip="Věž"/>
              </a:rPr>
              <a:t>věž</a:t>
            </a:r>
            <a:r>
              <a:rPr lang="cs-CZ" sz="2600" dirty="0" smtClean="0"/>
              <a:t>.</a:t>
            </a:r>
          </a:p>
          <a:p>
            <a:endParaRPr lang="cs-CZ"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42900" y="337624"/>
            <a:ext cx="6172200" cy="5163070"/>
          </a:xfrm>
        </p:spPr>
        <p:txBody>
          <a:bodyPr/>
          <a:lstStyle/>
          <a:p>
            <a:r>
              <a:rPr lang="cs-CZ" dirty="0" smtClean="0"/>
              <a:t>Zdroje:</a:t>
            </a:r>
            <a:br>
              <a:rPr lang="cs-CZ" dirty="0" smtClean="0"/>
            </a:br>
            <a:r>
              <a:rPr lang="cs-CZ" dirty="0" smtClean="0"/>
              <a:t>    o </a:t>
            </a:r>
            <a:r>
              <a:rPr lang="cs-CZ" sz="2400" dirty="0" smtClean="0"/>
              <a:t>Malý slovník výtvarného umění </a:t>
            </a:r>
            <a:br>
              <a:rPr lang="cs-CZ" sz="2400" dirty="0" smtClean="0"/>
            </a:br>
            <a:r>
              <a:rPr lang="cs-CZ" sz="2400" dirty="0" smtClean="0"/>
              <a:t>                                          Fortuna, 1996</a:t>
            </a:r>
            <a:br>
              <a:rPr lang="cs-CZ" sz="2400" dirty="0" smtClean="0"/>
            </a:br>
            <a:r>
              <a:rPr lang="cs-CZ" sz="4400" dirty="0" smtClean="0"/>
              <a:t> o </a:t>
            </a:r>
            <a:r>
              <a:rPr lang="cs-CZ" sz="2400" dirty="0" err="1" smtClean="0"/>
              <a:t>Informatorium</a:t>
            </a:r>
            <a:r>
              <a:rPr lang="cs-CZ" sz="2400" dirty="0" smtClean="0"/>
              <a:t> pro každého, aneb </a:t>
            </a:r>
            <a:r>
              <a:rPr lang="cs-CZ" sz="2400" smtClean="0"/>
              <a:t>Moderní vševěd </a:t>
            </a:r>
            <a:r>
              <a:rPr lang="cs-CZ" sz="2400" dirty="0" smtClean="0"/>
              <a:t/>
            </a:r>
            <a:br>
              <a:rPr lang="cs-CZ" sz="2400" dirty="0" smtClean="0"/>
            </a:br>
            <a:r>
              <a:rPr lang="cs-CZ" sz="2400" dirty="0" smtClean="0"/>
              <a:t>                                         Mladá fronta, 1983</a:t>
            </a:r>
            <a:br>
              <a:rPr lang="cs-CZ" sz="2400" dirty="0" smtClean="0"/>
            </a:br>
            <a:r>
              <a:rPr lang="cs-CZ" sz="4400" dirty="0" smtClean="0"/>
              <a:t> o </a:t>
            </a:r>
            <a:r>
              <a:rPr lang="cs-CZ" sz="2400" dirty="0" err="1" smtClean="0"/>
              <a:t>Wikipedie</a:t>
            </a:r>
            <a:r>
              <a:rPr lang="cs-CZ" sz="2400" dirty="0" smtClean="0"/>
              <a:t>, internet</a:t>
            </a:r>
            <a:br>
              <a:rPr lang="cs-CZ" sz="2400" dirty="0" smtClean="0"/>
            </a:br>
            <a:endParaRPr lang="cs-CZ"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900" y="338048"/>
            <a:ext cx="6172200" cy="876366"/>
          </a:xfrm>
        </p:spPr>
        <p:txBody>
          <a:bodyPr>
            <a:normAutofit/>
          </a:bodyPr>
          <a:lstStyle/>
          <a:p>
            <a:r>
              <a:rPr lang="cs-CZ" sz="2400" dirty="0" smtClean="0"/>
              <a:t>Rotunda ve Starém </a:t>
            </a:r>
            <a:r>
              <a:rPr lang="cs-CZ" sz="2400" dirty="0" err="1" smtClean="0"/>
              <a:t>Plzenci</a:t>
            </a:r>
            <a:endParaRPr lang="cs-CZ" sz="2400" dirty="0"/>
          </a:p>
        </p:txBody>
      </p:sp>
      <p:pic>
        <p:nvPicPr>
          <p:cNvPr id="4" name="Zástupný symbol pro obsah 3" descr="220px-Stary_Plzenec_CZ_Rotunda_of_St_Peter_from_NNE_with_Radyne_Castle_on_horizorn_117.jpg"/>
          <p:cNvPicPr>
            <a:picLocks noGrp="1" noChangeAspect="1"/>
          </p:cNvPicPr>
          <p:nvPr>
            <p:ph idx="1"/>
          </p:nvPr>
        </p:nvPicPr>
        <p:blipFill>
          <a:blip r:embed="rId2"/>
          <a:stretch>
            <a:fillRect/>
          </a:stretch>
        </p:blipFill>
        <p:spPr>
          <a:xfrm>
            <a:off x="571480" y="1428728"/>
            <a:ext cx="5786478" cy="678661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900" y="338048"/>
            <a:ext cx="6172200" cy="1019242"/>
          </a:xfrm>
        </p:spPr>
        <p:txBody>
          <a:bodyPr>
            <a:normAutofit/>
          </a:bodyPr>
          <a:lstStyle/>
          <a:p>
            <a:r>
              <a:rPr lang="cs-CZ" sz="2400" dirty="0" smtClean="0"/>
              <a:t>Rotunda na hoře Říp</a:t>
            </a:r>
            <a:endParaRPr lang="cs-CZ" sz="2400" dirty="0"/>
          </a:p>
        </p:txBody>
      </p:sp>
      <p:pic>
        <p:nvPicPr>
          <p:cNvPr id="4" name="Zástupný symbol pro obsah 3" descr="imagesCAYRNKVK.jpg"/>
          <p:cNvPicPr>
            <a:picLocks noGrp="1" noChangeAspect="1"/>
          </p:cNvPicPr>
          <p:nvPr>
            <p:ph idx="1"/>
          </p:nvPr>
        </p:nvPicPr>
        <p:blipFill>
          <a:blip r:embed="rId2"/>
          <a:stretch>
            <a:fillRect/>
          </a:stretch>
        </p:blipFill>
        <p:spPr>
          <a:xfrm>
            <a:off x="428604" y="1785918"/>
            <a:ext cx="6043639" cy="671517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66" y="357158"/>
            <a:ext cx="6172200" cy="947804"/>
          </a:xfrm>
        </p:spPr>
        <p:txBody>
          <a:bodyPr>
            <a:normAutofit/>
          </a:bodyPr>
          <a:lstStyle/>
          <a:p>
            <a:r>
              <a:rPr lang="cs-CZ" sz="3200" b="1" dirty="0" smtClean="0"/>
              <a:t>Co víš o bazilice?</a:t>
            </a:r>
            <a:endParaRPr lang="cs-CZ" sz="3200" b="1" dirty="0"/>
          </a:p>
        </p:txBody>
      </p:sp>
      <p:pic>
        <p:nvPicPr>
          <p:cNvPr id="4" name="Zástupný symbol pro obsah 3" descr="bazilika.gif"/>
          <p:cNvPicPr>
            <a:picLocks noGrp="1" noChangeAspect="1"/>
          </p:cNvPicPr>
          <p:nvPr>
            <p:ph idx="1"/>
          </p:nvPr>
        </p:nvPicPr>
        <p:blipFill>
          <a:blip r:embed="rId2"/>
          <a:stretch>
            <a:fillRect/>
          </a:stretch>
        </p:blipFill>
        <p:spPr>
          <a:xfrm>
            <a:off x="428604" y="2143108"/>
            <a:ext cx="6072230" cy="5929353"/>
          </a:xfrm>
          <a:ln>
            <a:solidFill>
              <a:srgbClr val="FF000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604" y="357158"/>
            <a:ext cx="6172200" cy="662052"/>
          </a:xfrm>
        </p:spPr>
        <p:txBody>
          <a:bodyPr>
            <a:normAutofit fontScale="90000"/>
          </a:bodyPr>
          <a:lstStyle/>
          <a:p>
            <a:r>
              <a:rPr lang="cs-CZ" b="1" dirty="0" smtClean="0">
                <a:solidFill>
                  <a:srgbClr val="92D050"/>
                </a:solidFill>
              </a:rPr>
              <a:t>Bazilika</a:t>
            </a:r>
            <a:endParaRPr lang="cs-CZ" b="1" dirty="0">
              <a:solidFill>
                <a:srgbClr val="92D050"/>
              </a:solidFill>
            </a:endParaRPr>
          </a:p>
        </p:txBody>
      </p:sp>
      <p:sp>
        <p:nvSpPr>
          <p:cNvPr id="3" name="Zástupný symbol pro obsah 2"/>
          <p:cNvSpPr>
            <a:spLocks noGrp="1"/>
          </p:cNvSpPr>
          <p:nvPr>
            <p:ph idx="1"/>
          </p:nvPr>
        </p:nvSpPr>
        <p:spPr>
          <a:xfrm>
            <a:off x="342900" y="1357290"/>
            <a:ext cx="6172200" cy="6872733"/>
          </a:xfrm>
          <a:solidFill>
            <a:srgbClr val="92D050"/>
          </a:solidFill>
          <a:ln>
            <a:solidFill>
              <a:schemeClr val="tx2">
                <a:lumMod val="90000"/>
              </a:schemeClr>
            </a:solidFill>
          </a:ln>
        </p:spPr>
        <p:txBody>
          <a:bodyPr>
            <a:normAutofit/>
          </a:bodyPr>
          <a:lstStyle/>
          <a:p>
            <a:r>
              <a:rPr lang="cs-CZ" sz="2400" dirty="0" smtClean="0">
                <a:solidFill>
                  <a:schemeClr val="tx2">
                    <a:lumMod val="10000"/>
                  </a:schemeClr>
                </a:solidFill>
              </a:rPr>
              <a:t>– původně antická světská stavba(římská tržnice nebo soudní budova), pak hlavní typ křesťanského chrámu, podélná stavba o lichém počtu lodí oddělených sloupy nebo pilíři, z nichž hlavní loď – širší a vyšší než lodi vedlejší –je samostatně osvětlena okny ve zdi nad loďmi vedlejšími. Postupně byla rozšířena o další prostory(příčná loď, věnec kaplí…)a přizpůsobená požadavkům jednotlivých stavebních slohů.</a:t>
            </a:r>
            <a:endParaRPr lang="cs-CZ" sz="2400" dirty="0">
              <a:solidFill>
                <a:schemeClr val="tx2">
                  <a:lumMod val="1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900" y="338048"/>
            <a:ext cx="6172200" cy="804928"/>
          </a:xfrm>
        </p:spPr>
        <p:txBody>
          <a:bodyPr>
            <a:normAutofit/>
          </a:bodyPr>
          <a:lstStyle/>
          <a:p>
            <a:r>
              <a:rPr lang="cs-CZ" sz="3200" b="1" dirty="0" smtClean="0"/>
              <a:t>Remeš – románská bazilika</a:t>
            </a:r>
            <a:endParaRPr lang="cs-CZ" sz="3200" b="1" dirty="0"/>
          </a:p>
        </p:txBody>
      </p:sp>
      <p:pic>
        <p:nvPicPr>
          <p:cNvPr id="4" name="Zástupný symbol pro obsah 3" descr="imagesCAV5F3SC.jpg"/>
          <p:cNvPicPr>
            <a:picLocks noGrp="1" noChangeAspect="1"/>
          </p:cNvPicPr>
          <p:nvPr>
            <p:ph idx="1"/>
          </p:nvPr>
        </p:nvPicPr>
        <p:blipFill>
          <a:blip r:embed="rId2"/>
          <a:stretch>
            <a:fillRect/>
          </a:stretch>
        </p:blipFill>
        <p:spPr>
          <a:xfrm>
            <a:off x="642918" y="1643042"/>
            <a:ext cx="5786477" cy="678661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2900" y="338048"/>
            <a:ext cx="6172200" cy="804928"/>
          </a:xfrm>
        </p:spPr>
        <p:txBody>
          <a:bodyPr>
            <a:normAutofit fontScale="90000"/>
          </a:bodyPr>
          <a:lstStyle/>
          <a:p>
            <a:r>
              <a:rPr lang="cs-CZ" sz="3600" b="1" dirty="0" smtClean="0"/>
              <a:t>Co znamená slovo TUMBA?</a:t>
            </a:r>
            <a:endParaRPr lang="cs-CZ" sz="3600" b="1" dirty="0"/>
          </a:p>
        </p:txBody>
      </p:sp>
      <p:sp>
        <p:nvSpPr>
          <p:cNvPr id="3" name="Zástupný symbol pro obsah 2"/>
          <p:cNvSpPr>
            <a:spLocks noGrp="1"/>
          </p:cNvSpPr>
          <p:nvPr>
            <p:ph idx="1"/>
          </p:nvPr>
        </p:nvSpPr>
        <p:spPr>
          <a:xfrm>
            <a:off x="342900" y="1214414"/>
            <a:ext cx="6172200" cy="7015609"/>
          </a:xfrm>
          <a:solidFill>
            <a:schemeClr val="tx2">
              <a:lumMod val="25000"/>
            </a:schemeClr>
          </a:solidFill>
          <a:ln>
            <a:solidFill>
              <a:srgbClr val="00B0F0"/>
            </a:solidFill>
          </a:ln>
        </p:spPr>
        <p:txBody>
          <a:bodyPr/>
          <a:lstStyle/>
          <a:p>
            <a:pPr>
              <a:buNone/>
            </a:pPr>
            <a:r>
              <a:rPr lang="cs-CZ" dirty="0" smtClean="0"/>
              <a:t/>
            </a:r>
            <a:br>
              <a:rPr lang="cs-CZ" dirty="0" smtClean="0"/>
            </a:br>
            <a:endParaRPr lang="cs-CZ" dirty="0" smtClean="0"/>
          </a:p>
          <a:p>
            <a:pPr>
              <a:buNone/>
            </a:pPr>
            <a:r>
              <a:rPr lang="cs-CZ" b="1" dirty="0" smtClean="0"/>
              <a:t>   Kamenný nebo kovový náhrobek bez těla zesnulého nebo pravoúhlá ozdobená nadstavba nad hrobem, na níž je umístěna deska , obvykle se sochou nebo reliéfním obrazem zesnulého.</a:t>
            </a:r>
            <a:endParaRPr lang="cs-CZ"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200" b="1" dirty="0" smtClean="0"/>
              <a:t>Opukový náhrobek knížete Břetislava I. </a:t>
            </a:r>
            <a:r>
              <a:rPr lang="cs-CZ" sz="3200" dirty="0" smtClean="0"/>
              <a:t/>
            </a:r>
            <a:br>
              <a:rPr lang="cs-CZ" sz="3200" dirty="0" smtClean="0"/>
            </a:br>
            <a:r>
              <a:rPr lang="cs-CZ" sz="2200" dirty="0" smtClean="0"/>
              <a:t>1035 – 1055</a:t>
            </a:r>
            <a:br>
              <a:rPr lang="cs-CZ" sz="2200" dirty="0" smtClean="0"/>
            </a:br>
            <a:r>
              <a:rPr lang="cs-CZ" sz="2200" dirty="0" smtClean="0"/>
              <a:t>dílo </a:t>
            </a:r>
            <a:r>
              <a:rPr lang="cs-CZ" sz="2200" dirty="0" err="1" smtClean="0"/>
              <a:t>Parléřovské</a:t>
            </a:r>
            <a:r>
              <a:rPr lang="cs-CZ" sz="2200" dirty="0" smtClean="0"/>
              <a:t> huti</a:t>
            </a:r>
            <a:endParaRPr lang="cs-CZ" sz="2200" dirty="0"/>
          </a:p>
        </p:txBody>
      </p:sp>
      <p:pic>
        <p:nvPicPr>
          <p:cNvPr id="4" name="Zástupný symbol pro obsah 3" descr="Bretislav1_tumba.jpg"/>
          <p:cNvPicPr>
            <a:picLocks noGrp="1" noChangeAspect="1"/>
          </p:cNvPicPr>
          <p:nvPr>
            <p:ph idx="1"/>
          </p:nvPr>
        </p:nvPicPr>
        <p:blipFill>
          <a:blip r:embed="rId2"/>
          <a:stretch>
            <a:fillRect/>
          </a:stretch>
        </p:blipFill>
        <p:spPr>
          <a:xfrm>
            <a:off x="342900" y="2928842"/>
            <a:ext cx="6172200" cy="456742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tí písma">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Lití písma">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ití písm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339</TotalTime>
  <Words>619</Words>
  <Application>Microsoft Office PowerPoint</Application>
  <PresentationFormat>Předvádění na obrazovce (4:3)</PresentationFormat>
  <Paragraphs>39</Paragraphs>
  <Slides>20</Slides>
  <Notes>0</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Lití písma</vt:lpstr>
      <vt:lpstr>Svatováclavská kaple  v katedrále sv. Víta, Václava a Vojtěcha</vt:lpstr>
      <vt:lpstr>V prezentaci se můžeš setkat s následujícími slovy.  Znáš jejich význam? Umíš odpovědět?   Rotunda ? </vt:lpstr>
      <vt:lpstr>Rotunda ve Starém Plzenci</vt:lpstr>
      <vt:lpstr>Rotunda na hoře Říp</vt:lpstr>
      <vt:lpstr>Co víš o bazilice?</vt:lpstr>
      <vt:lpstr>Bazilika</vt:lpstr>
      <vt:lpstr>Remeš – románská bazilika</vt:lpstr>
      <vt:lpstr>Co znamená slovo TUMBA?</vt:lpstr>
      <vt:lpstr>Opukový náhrobek knížete Břetislava I.  1035 – 1055 dílo Parléřovské huti</vt:lpstr>
      <vt:lpstr>Jak bys charakterizoval katedrálu?</vt:lpstr>
      <vt:lpstr>Gotická katedrála  v Miláně</vt:lpstr>
      <vt:lpstr>Katedrála sv. Víta, Václava a Vojtěcha - interiér</vt:lpstr>
      <vt:lpstr>Jaký je to  votivní obraz?</vt:lpstr>
      <vt:lpstr>".      .  Votivní obraz Jana Očka z Vlašimi   </vt:lpstr>
      <vt:lpstr>Velikost obrazu, téměř 190 cm na výšku a 100 cm na šířku. Dílo je rozděleno na dvě poloviny, kdy v horní sedí v centru Panna Maria s Ježíškem a po její pravé ruce klečí císař Karel IV. doporučovaný patronem rodu Lucemburků sv. Zikmundem. Po levé ruce Panny Marie klečí Václav IV. doporučovaný sv. Václavem. V dolní polovině klečí uprostřed Jan Očko z Vlašimi, jako jediný z celého díla zobrazený v přísném profilu. Své sepjaté ruce odevzdává do rukou patrona pražského arcibiskupství sv. Vojtěcha, za nímž stojí sv. Prokop. Na druhé straně, za Janem Očkem, stojí sv. Vít, který se ho dotýká na rameni a za ním je vyobrazena sv. Ludmila.   </vt:lpstr>
      <vt:lpstr>Víš, kdo to byl  Matyáš z Arrasu  a Petr Parléř?</vt:lpstr>
      <vt:lpstr>Petr Parléř (1332 nebo 1333  - 13.července1339 Praha) byl německý architekt, stavitel, kameník, sochař a řezbář, Patří mezi nejvýraznější umělce evropské vrcholné gotiky, působil převážně v  českých zemích. Císař Karel IV. ho povolal do Prahy, aby po smrti Matyáše z Arrasu pokračoval ve stavbě katedrály sv. Víta. . Kromě katedrály projektoval i kamenný most přes Vltavu (později nazvaný Karlův), Staroměstskou mosteckou věž a kapli Všech svatých na Pražském hradě. Mimo Prahu pak a kostel sv. Barbory v Kutné Hoře. . </vt:lpstr>
      <vt:lpstr>Proč nazýváme některé malíře gotiky a renesance Mistry ?</vt:lpstr>
      <vt:lpstr>Petr z Rožmberka  Mistr vyšebrodského oltáře</vt:lpstr>
      <vt:lpstr>Zdroje:     o Malý slovník výtvarného umění                                            Fortuna, 1996  o Informatorium pro každého, aneb Moderní vševěd                                           Mladá fronta, 1983  o Wikipedie, internet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Svatováclavská kaple  v katedrále sv. Víta, Václava a Vojtěcha</dc:title>
  <dc:creator>Noname</dc:creator>
  <cp:lastModifiedBy>Noname</cp:lastModifiedBy>
  <cp:revision>37</cp:revision>
  <dcterms:created xsi:type="dcterms:W3CDTF">2012-05-06T17:40:42Z</dcterms:created>
  <dcterms:modified xsi:type="dcterms:W3CDTF">2012-05-07T14:12:37Z</dcterms:modified>
</cp:coreProperties>
</file>