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0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F3EA7B1-0A17-44A5-AB2C-3CE343A7320F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CC0CAA-08E5-4397-BFA5-B02FED64F1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A7B1-0A17-44A5-AB2C-3CE343A7320F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0CAA-08E5-4397-BFA5-B02FED64F1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A7B1-0A17-44A5-AB2C-3CE343A7320F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0CAA-08E5-4397-BFA5-B02FED64F1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A7B1-0A17-44A5-AB2C-3CE343A7320F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0CAA-08E5-4397-BFA5-B02FED64F1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A7B1-0A17-44A5-AB2C-3CE343A7320F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0CAA-08E5-4397-BFA5-B02FED64F1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A7B1-0A17-44A5-AB2C-3CE343A7320F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0CAA-08E5-4397-BFA5-B02FED64F1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3EA7B1-0A17-44A5-AB2C-3CE343A7320F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CC0CAA-08E5-4397-BFA5-B02FED64F1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F3EA7B1-0A17-44A5-AB2C-3CE343A7320F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0CC0CAA-08E5-4397-BFA5-B02FED64F1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A7B1-0A17-44A5-AB2C-3CE343A7320F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0CAA-08E5-4397-BFA5-B02FED64F1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A7B1-0A17-44A5-AB2C-3CE343A7320F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0CAA-08E5-4397-BFA5-B02FED64F1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A7B1-0A17-44A5-AB2C-3CE343A7320F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0CAA-08E5-4397-BFA5-B02FED64F1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F3EA7B1-0A17-44A5-AB2C-3CE343A7320F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0CC0CAA-08E5-4397-BFA5-B02FED64F13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Základní orientace v dějinách a směrech evropského malířství II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4100" b="1" u="sng" dirty="0" smtClean="0"/>
              <a:t>Moderní malířství</a:t>
            </a:r>
          </a:p>
          <a:p>
            <a:r>
              <a:rPr lang="cs-CZ" sz="1600" dirty="0" smtClean="0"/>
              <a:t>Malířství počínaje postimpresionismem přestává převážně popisovat viděné, ale začíná vyjadřovat názor autora, jeho pocity, pravdu, vize.</a:t>
            </a:r>
          </a:p>
          <a:p>
            <a:r>
              <a:rPr lang="cs-CZ" sz="1600" dirty="0" smtClean="0"/>
              <a:t>Snahou  je vyjádřit se na vyšším stupni poznání, hledat nové výrazové prostředky k vyjádření neuvěřitelně rychle se měnících vztahů ve společnosti.</a:t>
            </a:r>
          </a:p>
          <a:p>
            <a:r>
              <a:rPr lang="cs-CZ" sz="1600" dirty="0" smtClean="0"/>
              <a:t>Členění stylů v prezentaci  je podle Ivana </a:t>
            </a:r>
            <a:r>
              <a:rPr lang="cs-CZ" sz="1600" dirty="0" err="1" smtClean="0"/>
              <a:t>Zubaľa</a:t>
            </a:r>
            <a:r>
              <a:rPr lang="cs-CZ" sz="1600" dirty="0" smtClean="0"/>
              <a:t> z knihy Encyklopedie  obrazu.</a:t>
            </a:r>
            <a:endParaRPr lang="cs-CZ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8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latin typeface="+mn-lt"/>
              </a:rPr>
              <a:t>Suprematismus – </a:t>
            </a:r>
            <a:r>
              <a:rPr lang="cs-CZ" sz="1600" dirty="0" smtClean="0">
                <a:latin typeface="+mn-lt"/>
              </a:rPr>
              <a:t>přírodní jevy nemají význam, základem jsou geometrické tvary kruh, obdélník,  kříž a úhel, plošnost.</a:t>
            </a:r>
            <a:br>
              <a:rPr lang="cs-CZ" sz="1600" dirty="0" smtClean="0">
                <a:latin typeface="+mn-lt"/>
              </a:rPr>
            </a:br>
            <a:r>
              <a:rPr lang="cs-CZ" sz="1600" dirty="0" smtClean="0">
                <a:latin typeface="+mn-lt"/>
              </a:rPr>
              <a:t>K. </a:t>
            </a:r>
            <a:r>
              <a:rPr lang="cs-CZ" sz="1600" dirty="0" err="1" smtClean="0">
                <a:latin typeface="+mn-lt"/>
              </a:rPr>
              <a:t>Malevič</a:t>
            </a:r>
            <a:endParaRPr lang="cs-CZ" sz="1600" dirty="0">
              <a:latin typeface="+mn-lt"/>
            </a:endParaRPr>
          </a:p>
        </p:txBody>
      </p:sp>
      <p:pic>
        <p:nvPicPr>
          <p:cNvPr id="4" name="Zástupný symbol pro obsah 3" descr="7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000240"/>
            <a:ext cx="6215106" cy="421484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cs-CZ" sz="2400" b="1" dirty="0" err="1" smtClean="0">
                <a:latin typeface="+mn-lt"/>
              </a:rPr>
              <a:t>Lettrismus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dirty="0" smtClean="0"/>
              <a:t>/písmeno - litera/</a:t>
            </a:r>
            <a:r>
              <a:rPr lang="cs-CZ" sz="2400" b="1" dirty="0" smtClean="0">
                <a:latin typeface="+mn-lt"/>
              </a:rPr>
              <a:t>– </a:t>
            </a:r>
            <a:r>
              <a:rPr lang="cs-CZ" sz="1600" dirty="0" smtClean="0">
                <a:latin typeface="+mn-lt"/>
              </a:rPr>
              <a:t>Nositelem uměleckého poselství jsou písmena a jeho konfigurace – seskupování do výtvarných obrazců, také vztah obrazu a písma.</a:t>
            </a:r>
            <a:br>
              <a:rPr lang="cs-CZ" sz="1600" dirty="0" smtClean="0">
                <a:latin typeface="+mn-lt"/>
              </a:rPr>
            </a:br>
            <a:r>
              <a:rPr lang="cs-CZ" sz="1600" dirty="0" smtClean="0">
                <a:latin typeface="+mn-lt"/>
              </a:rPr>
              <a:t>Velká skupina autorů</a:t>
            </a:r>
            <a:endParaRPr lang="cs-CZ" sz="2400" b="1" dirty="0">
              <a:latin typeface="+mn-lt"/>
            </a:endParaRPr>
          </a:p>
        </p:txBody>
      </p:sp>
      <p:pic>
        <p:nvPicPr>
          <p:cNvPr id="4" name="Zástupný symbol pro obsah 3" descr="7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071678"/>
            <a:ext cx="5429288" cy="376873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cs-CZ" sz="2400" b="1" dirty="0" err="1" smtClean="0">
                <a:latin typeface="+mn-lt"/>
              </a:rPr>
              <a:t>Op</a:t>
            </a:r>
            <a:r>
              <a:rPr lang="cs-CZ" sz="2400" b="1" dirty="0" smtClean="0">
                <a:latin typeface="+mn-lt"/>
              </a:rPr>
              <a:t>-</a:t>
            </a:r>
            <a:r>
              <a:rPr lang="cs-CZ" sz="2400" b="1" dirty="0" err="1" smtClean="0">
                <a:latin typeface="+mn-lt"/>
              </a:rPr>
              <a:t>art</a:t>
            </a:r>
            <a:r>
              <a:rPr lang="cs-CZ" sz="2400" b="1" dirty="0" smtClean="0">
                <a:latin typeface="+mn-lt"/>
              </a:rPr>
              <a:t> – </a:t>
            </a:r>
            <a:r>
              <a:rPr lang="cs-CZ" sz="1600" dirty="0" smtClean="0">
                <a:latin typeface="+mn-lt"/>
              </a:rPr>
              <a:t>směr založený na využívání některých poznatků optiky a fyziologie. Pomocí vazeb mezi geometrickými vztahy a barvou / i černou a bílou/ vyvolává zrakovou iluzi pohybu nebo jiných optických efektů.</a:t>
            </a:r>
            <a:br>
              <a:rPr lang="cs-CZ" sz="1600" dirty="0" smtClean="0">
                <a:latin typeface="+mn-lt"/>
              </a:rPr>
            </a:br>
            <a:r>
              <a:rPr lang="cs-CZ" sz="1600" dirty="0" smtClean="0">
                <a:latin typeface="+mn-lt"/>
              </a:rPr>
              <a:t>V. </a:t>
            </a:r>
            <a:r>
              <a:rPr lang="cs-CZ" sz="1600" dirty="0" err="1" smtClean="0">
                <a:latin typeface="+mn-lt"/>
              </a:rPr>
              <a:t>Vasarely</a:t>
            </a:r>
            <a:r>
              <a:rPr lang="cs-CZ" sz="1600" dirty="0" smtClean="0">
                <a:latin typeface="+mn-lt"/>
              </a:rPr>
              <a:t>, </a:t>
            </a:r>
            <a:r>
              <a:rPr lang="cs-CZ" sz="1600" dirty="0" err="1" smtClean="0">
                <a:latin typeface="+mn-lt"/>
              </a:rPr>
              <a:t>Duchamp</a:t>
            </a:r>
            <a:endParaRPr lang="cs-CZ" sz="1600" dirty="0">
              <a:latin typeface="+mn-lt"/>
            </a:endParaRPr>
          </a:p>
        </p:txBody>
      </p:sp>
      <p:pic>
        <p:nvPicPr>
          <p:cNvPr id="4" name="Zástupný symbol pro obsah 3" descr="7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071678"/>
            <a:ext cx="6215106" cy="378621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643454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+mn-lt"/>
              </a:rPr>
              <a:t>Realismus – </a:t>
            </a:r>
            <a:r>
              <a:rPr lang="cs-CZ" sz="2400" dirty="0" smtClean="0">
                <a:latin typeface="+mn-lt"/>
              </a:rPr>
              <a:t>označujeme jím výtvarný názor, který zachovává ve  výtvarném zobrazení reálnou skutečnost, jež se blíží naší zrakové zkušenosti. Prostupuje celými dějinami malířství a projevuje se v různých podobách.</a:t>
            </a:r>
            <a:endParaRPr lang="cs-CZ" sz="2400" b="1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+mn-lt"/>
              </a:rPr>
              <a:t>Socialistický realismus – </a:t>
            </a:r>
            <a:r>
              <a:rPr lang="cs-CZ" sz="1600" dirty="0" smtClean="0">
                <a:latin typeface="+mn-lt"/>
              </a:rPr>
              <a:t>hlavním znakem bylo správné téma – boj proletariátu, oslava práce a pracujících, boj za mír. Výtvarné prostředky a formy byly předepsané. Obraz musel být pochopitelný pro každého.</a:t>
            </a:r>
            <a:endParaRPr lang="cs-CZ" sz="1600" b="1" dirty="0">
              <a:latin typeface="+mn-lt"/>
            </a:endParaRPr>
          </a:p>
        </p:txBody>
      </p:sp>
      <p:pic>
        <p:nvPicPr>
          <p:cNvPr id="4" name="Zástupný symbol pro obsah 3" descr="8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309" y="2249488"/>
            <a:ext cx="6263382" cy="43243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928694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+mn-lt"/>
              </a:rPr>
              <a:t>Nová figurace - </a:t>
            </a:r>
            <a:r>
              <a:rPr lang="cs-CZ" sz="1600" dirty="0" smtClean="0">
                <a:latin typeface="+mn-lt"/>
              </a:rPr>
              <a:t>moderní umění, kde dominuje figura. </a:t>
            </a:r>
            <a:r>
              <a:rPr lang="cs-CZ" sz="1600" smtClean="0">
                <a:latin typeface="+mn-lt"/>
              </a:rPr>
              <a:t>Osobité vyjádření novými prostředky.</a:t>
            </a:r>
            <a:endParaRPr lang="cs-CZ" sz="2400" b="1" dirty="0">
              <a:latin typeface="+mn-lt"/>
            </a:endParaRPr>
          </a:p>
        </p:txBody>
      </p:sp>
      <p:pic>
        <p:nvPicPr>
          <p:cNvPr id="4" name="Zástupný symbol pro obsah 3" descr="8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8249" y="2249488"/>
            <a:ext cx="6187501" cy="43243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7157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+mn-lt"/>
              </a:rPr>
              <a:t>Národní sloh – </a:t>
            </a:r>
            <a:r>
              <a:rPr lang="cs-CZ" sz="1600" dirty="0" smtClean="0">
                <a:latin typeface="+mn-lt"/>
              </a:rPr>
              <a:t>snaha, především v regionálních oblastech, o zvýraznění pozitivních národních prvků.</a:t>
            </a:r>
            <a:endParaRPr lang="cs-CZ" sz="1600" dirty="0">
              <a:latin typeface="+mn-lt"/>
            </a:endParaRPr>
          </a:p>
        </p:txBody>
      </p:sp>
      <p:pic>
        <p:nvPicPr>
          <p:cNvPr id="4" name="Zástupný symbol pro obsah 3" descr="8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055" y="2249488"/>
            <a:ext cx="6101889" cy="43243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Ivan </a:t>
            </a:r>
            <a:r>
              <a:rPr lang="cs-CZ" dirty="0" err="1" smtClean="0"/>
              <a:t>Zubaľ</a:t>
            </a:r>
            <a:endParaRPr lang="cs-CZ" dirty="0" smtClean="0"/>
          </a:p>
          <a:p>
            <a:r>
              <a:rPr lang="cs-CZ" b="1" dirty="0" smtClean="0"/>
              <a:t>Encyklopedie obrazu (Jak rozumět obrazu)</a:t>
            </a:r>
          </a:p>
          <a:p>
            <a:r>
              <a:rPr lang="cs-CZ" b="1" dirty="0" smtClean="0"/>
              <a:t>Malý slovník výtvarného umění</a:t>
            </a:r>
          </a:p>
          <a:p>
            <a:endParaRPr lang="cs-CZ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>
                <a:latin typeface="+mn-lt"/>
              </a:rPr>
              <a:t>Zdroje:</a:t>
            </a:r>
            <a:endParaRPr lang="cs-CZ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cs-CZ" sz="2400" b="1" u="sng" dirty="0" smtClean="0">
                <a:latin typeface="+mn-lt"/>
              </a:rPr>
              <a:t>Postimpresionismus </a:t>
            </a:r>
            <a:r>
              <a:rPr lang="cs-CZ" sz="2400" b="1" dirty="0" smtClean="0">
                <a:latin typeface="+mn-lt"/>
              </a:rPr>
              <a:t>– </a:t>
            </a:r>
            <a:r>
              <a:rPr lang="cs-CZ" sz="2400" dirty="0" smtClean="0">
                <a:latin typeface="+mn-lt"/>
              </a:rPr>
              <a:t>označení pro umělecké tendence po impresionismu</a:t>
            </a:r>
            <a:br>
              <a:rPr lang="cs-CZ" sz="2400" dirty="0" smtClean="0">
                <a:latin typeface="+mn-lt"/>
              </a:rPr>
            </a:br>
            <a:r>
              <a:rPr lang="cs-CZ" sz="2200" b="1" dirty="0" smtClean="0">
                <a:latin typeface="+mn-lt"/>
              </a:rPr>
              <a:t>Pointilismus – </a:t>
            </a:r>
            <a:r>
              <a:rPr lang="cs-CZ" sz="1600" dirty="0" smtClean="0">
                <a:latin typeface="+mn-lt"/>
              </a:rPr>
              <a:t>lokální barva je rozložená na elementární barevné  </a:t>
            </a:r>
            <a:r>
              <a:rPr lang="cs-CZ" sz="1600" dirty="0" smtClean="0"/>
              <a:t>body</a:t>
            </a:r>
            <a:r>
              <a:rPr lang="cs-CZ" sz="1600" dirty="0" smtClean="0">
                <a:latin typeface="+mn-lt"/>
              </a:rPr>
              <a:t>/ fr. </a:t>
            </a:r>
            <a:r>
              <a:rPr lang="cs-CZ" sz="1600" dirty="0" err="1" smtClean="0">
                <a:latin typeface="+mn-lt"/>
              </a:rPr>
              <a:t>le</a:t>
            </a:r>
            <a:r>
              <a:rPr lang="cs-CZ" sz="1600" dirty="0" smtClean="0">
                <a:latin typeface="+mn-lt"/>
              </a:rPr>
              <a:t> point/kladené vedle sebe, takže výsledný barevný tón vzniká až na sítnici divákova oka.</a:t>
            </a:r>
            <a:br>
              <a:rPr lang="cs-CZ" sz="1600" dirty="0" smtClean="0">
                <a:latin typeface="+mn-lt"/>
              </a:rPr>
            </a:br>
            <a:r>
              <a:rPr lang="cs-CZ" sz="1600" dirty="0" smtClean="0">
                <a:latin typeface="+mn-lt"/>
              </a:rPr>
              <a:t>G. </a:t>
            </a:r>
            <a:r>
              <a:rPr lang="cs-CZ" sz="1600" dirty="0" err="1" smtClean="0">
                <a:latin typeface="+mn-lt"/>
              </a:rPr>
              <a:t>Seurat</a:t>
            </a:r>
            <a:r>
              <a:rPr lang="cs-CZ" sz="1600" dirty="0" smtClean="0">
                <a:latin typeface="+mn-lt"/>
              </a:rPr>
              <a:t>, P. </a:t>
            </a:r>
            <a:r>
              <a:rPr lang="cs-CZ" sz="1600" dirty="0" err="1" smtClean="0">
                <a:latin typeface="+mn-lt"/>
              </a:rPr>
              <a:t>Signac</a:t>
            </a:r>
            <a:r>
              <a:rPr lang="cs-CZ" sz="1600" dirty="0" smtClean="0">
                <a:latin typeface="+mn-lt"/>
              </a:rPr>
              <a:t>, C. </a:t>
            </a:r>
            <a:r>
              <a:rPr lang="cs-CZ" sz="1600" dirty="0" err="1" smtClean="0">
                <a:latin typeface="+mn-lt"/>
              </a:rPr>
              <a:t>Pissarro</a:t>
            </a:r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endParaRPr lang="cs-CZ" sz="2400" b="1" dirty="0">
              <a:latin typeface="+mn-lt"/>
            </a:endParaRPr>
          </a:p>
        </p:txBody>
      </p:sp>
      <p:pic>
        <p:nvPicPr>
          <p:cNvPr id="4" name="Zástupný symbol pro obsah 3" descr="4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366" y="2249488"/>
            <a:ext cx="5993267" cy="43243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cs-CZ" sz="2400" b="1" dirty="0" smtClean="0">
                <a:latin typeface="+mn-lt"/>
              </a:rPr>
              <a:t>Kubismus – </a:t>
            </a:r>
            <a:r>
              <a:rPr lang="cs-CZ" sz="1600" dirty="0" smtClean="0">
                <a:latin typeface="+mn-lt"/>
              </a:rPr>
              <a:t>pohled na skutečnost je vícevrstevná jak zobrazením, tak myšlenkově. Na obraze se objekt rozkládá do mnoha pohledů se snahou přinést divákovi co nejúplnější informace. Slučuje různé pohledy např. čelní s bočním, podhled s nadhledem…</a:t>
            </a:r>
            <a:br>
              <a:rPr lang="cs-CZ" sz="1600" dirty="0" smtClean="0">
                <a:latin typeface="+mn-lt"/>
              </a:rPr>
            </a:br>
            <a:r>
              <a:rPr lang="cs-CZ" sz="1600" dirty="0" smtClean="0">
                <a:latin typeface="+mn-lt"/>
              </a:rPr>
              <a:t>Kubismus – analytický, syntetický</a:t>
            </a:r>
            <a:br>
              <a:rPr lang="cs-CZ" sz="1600" dirty="0" smtClean="0">
                <a:latin typeface="+mn-lt"/>
              </a:rPr>
            </a:br>
            <a:r>
              <a:rPr lang="cs-CZ" sz="1600" dirty="0" smtClean="0">
                <a:latin typeface="+mn-lt"/>
              </a:rPr>
              <a:t>Picasso, </a:t>
            </a:r>
            <a:r>
              <a:rPr lang="cs-CZ" sz="1600" dirty="0" err="1" smtClean="0">
                <a:latin typeface="+mn-lt"/>
              </a:rPr>
              <a:t>Braque</a:t>
            </a:r>
            <a:r>
              <a:rPr lang="cs-CZ" sz="1600" dirty="0" smtClean="0">
                <a:latin typeface="+mn-lt"/>
              </a:rPr>
              <a:t>, </a:t>
            </a:r>
            <a:r>
              <a:rPr lang="cs-CZ" sz="1600" dirty="0" err="1" smtClean="0">
                <a:latin typeface="+mn-lt"/>
              </a:rPr>
              <a:t>Gris</a:t>
            </a:r>
            <a:endParaRPr lang="cs-CZ" sz="1600" b="1" dirty="0">
              <a:latin typeface="+mn-lt"/>
            </a:endParaRPr>
          </a:p>
        </p:txBody>
      </p:sp>
      <p:pic>
        <p:nvPicPr>
          <p:cNvPr id="4" name="Zástupný symbol pro obsah 3" descr="4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411" y="2249488"/>
            <a:ext cx="6185177" cy="43243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cs-CZ" sz="2400" b="1" dirty="0" smtClean="0">
                <a:latin typeface="+mn-lt"/>
              </a:rPr>
              <a:t>Orfismus - </a:t>
            </a:r>
            <a:r>
              <a:rPr lang="cs-CZ" sz="1600" dirty="0" smtClean="0">
                <a:latin typeface="+mn-lt"/>
              </a:rPr>
              <a:t>odnož kubismu. Směr spojovaný s hudbou. Obraz se chápe jako paralela životních pocitů. Malíři zdůrazňovali kruhové a diskové tvary, využívali plně barevné spektrum.</a:t>
            </a:r>
            <a:br>
              <a:rPr lang="cs-CZ" sz="1600" dirty="0" smtClean="0">
                <a:latin typeface="+mn-lt"/>
              </a:rPr>
            </a:br>
            <a:r>
              <a:rPr lang="cs-CZ" sz="1600" dirty="0" smtClean="0">
                <a:latin typeface="+mn-lt"/>
              </a:rPr>
              <a:t>R. </a:t>
            </a:r>
            <a:r>
              <a:rPr lang="cs-CZ" sz="1600" dirty="0" err="1" smtClean="0">
                <a:latin typeface="+mn-lt"/>
              </a:rPr>
              <a:t>Delaunay</a:t>
            </a:r>
            <a:r>
              <a:rPr lang="cs-CZ" sz="1600" dirty="0" smtClean="0">
                <a:latin typeface="+mn-lt"/>
              </a:rPr>
              <a:t>, F. Kupka</a:t>
            </a:r>
            <a:endParaRPr lang="cs-CZ" sz="2400" dirty="0">
              <a:latin typeface="+mn-lt"/>
            </a:endParaRPr>
          </a:p>
        </p:txBody>
      </p:sp>
      <p:pic>
        <p:nvPicPr>
          <p:cNvPr id="4" name="Zástupný symbol pro obsah 3" descr="4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539" y="2249488"/>
            <a:ext cx="5974922" cy="43243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cs-CZ" sz="2400" b="1" dirty="0" smtClean="0">
                <a:latin typeface="+mn-lt"/>
              </a:rPr>
              <a:t>Expresionismus - </a:t>
            </a:r>
            <a:r>
              <a:rPr lang="cs-CZ" sz="1600" dirty="0" smtClean="0">
                <a:latin typeface="+mn-lt"/>
              </a:rPr>
              <a:t>zrcadlí pesimismus a melancholii doby, stinné stránky života, existencialismus, projevuje se v naléhavých a dramatických tématech. Klade důraz na barvu, která je vnímána jako výraz vnitřních pocitů.</a:t>
            </a:r>
            <a:br>
              <a:rPr lang="cs-CZ" sz="1600" dirty="0" smtClean="0">
                <a:latin typeface="+mn-lt"/>
              </a:rPr>
            </a:br>
            <a:r>
              <a:rPr lang="cs-CZ" sz="1600" dirty="0" smtClean="0">
                <a:latin typeface="+mn-lt"/>
              </a:rPr>
              <a:t>V.van </a:t>
            </a:r>
            <a:r>
              <a:rPr lang="cs-CZ" sz="1600" dirty="0" err="1" smtClean="0">
                <a:latin typeface="+mn-lt"/>
              </a:rPr>
              <a:t>Gogh</a:t>
            </a:r>
            <a:r>
              <a:rPr lang="cs-CZ" sz="1600" dirty="0" smtClean="0">
                <a:latin typeface="+mn-lt"/>
              </a:rPr>
              <a:t>, J. </a:t>
            </a:r>
            <a:r>
              <a:rPr lang="cs-CZ" sz="1600" dirty="0" err="1" smtClean="0">
                <a:latin typeface="+mn-lt"/>
              </a:rPr>
              <a:t>Ensor</a:t>
            </a:r>
            <a:r>
              <a:rPr lang="cs-CZ" sz="1600" dirty="0" smtClean="0">
                <a:latin typeface="+mn-lt"/>
              </a:rPr>
              <a:t>, E. </a:t>
            </a:r>
            <a:r>
              <a:rPr lang="cs-CZ" sz="1600" dirty="0" err="1" smtClean="0">
                <a:latin typeface="+mn-lt"/>
              </a:rPr>
              <a:t>Munch</a:t>
            </a:r>
            <a:endParaRPr lang="cs-CZ" sz="2400" b="1" dirty="0">
              <a:latin typeface="+mn-lt"/>
            </a:endParaRPr>
          </a:p>
        </p:txBody>
      </p:sp>
      <p:pic>
        <p:nvPicPr>
          <p:cNvPr id="4" name="Zástupný symbol pro obsah 3" descr="5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214554"/>
            <a:ext cx="5500726" cy="352070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cs-CZ" sz="2400" b="1" dirty="0" smtClean="0">
                <a:latin typeface="+mn-lt"/>
              </a:rPr>
              <a:t>Fauvismus –</a:t>
            </a:r>
            <a:r>
              <a:rPr lang="cs-CZ" sz="1400" dirty="0" smtClean="0">
                <a:latin typeface="+mn-lt"/>
              </a:rPr>
              <a:t> moderní malířský směr, jemuž dal francouzský kritik L. </a:t>
            </a:r>
            <a:r>
              <a:rPr lang="cs-CZ" sz="1400" dirty="0" err="1" smtClean="0">
                <a:latin typeface="+mn-lt"/>
              </a:rPr>
              <a:t>Vauxcelles</a:t>
            </a:r>
            <a:r>
              <a:rPr lang="cs-CZ" sz="1400" dirty="0" smtClean="0">
                <a:latin typeface="+mn-lt"/>
              </a:rPr>
              <a:t> posměšný název. Obrazy, které viděl na výstavě, mu připadali jako by  je malovaly šelmy. / </a:t>
            </a:r>
            <a:r>
              <a:rPr lang="cs-CZ" sz="1400" dirty="0" err="1" smtClean="0">
                <a:latin typeface="+mn-lt"/>
              </a:rPr>
              <a:t>Le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fauv</a:t>
            </a:r>
            <a:r>
              <a:rPr lang="cs-CZ" sz="1400" dirty="0" smtClean="0">
                <a:latin typeface="+mn-lt"/>
              </a:rPr>
              <a:t> = šelma./</a:t>
            </a:r>
            <a:br>
              <a:rPr lang="cs-CZ" sz="1400" dirty="0" smtClean="0">
                <a:latin typeface="+mn-lt"/>
              </a:rPr>
            </a:br>
            <a:r>
              <a:rPr lang="cs-CZ" sz="1600" dirty="0" smtClean="0">
                <a:latin typeface="+mn-lt"/>
              </a:rPr>
              <a:t>Používá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600" dirty="0" smtClean="0">
                <a:latin typeface="+mn-lt"/>
              </a:rPr>
              <a:t>čistou nelomenou barvu, jednoduchou zkratku,konstrukci obrazového prostoru bez modelace a stínování. </a:t>
            </a:r>
            <a:br>
              <a:rPr lang="cs-CZ" sz="1600" dirty="0" smtClean="0">
                <a:latin typeface="+mn-lt"/>
              </a:rPr>
            </a:br>
            <a:r>
              <a:rPr lang="cs-CZ" sz="1600" dirty="0" smtClean="0">
                <a:latin typeface="+mn-lt"/>
              </a:rPr>
              <a:t>H. </a:t>
            </a:r>
            <a:r>
              <a:rPr lang="cs-CZ" sz="1600" dirty="0" err="1" smtClean="0">
                <a:latin typeface="+mn-lt"/>
              </a:rPr>
              <a:t>Matisse</a:t>
            </a:r>
            <a:r>
              <a:rPr lang="cs-CZ" sz="1600" dirty="0" smtClean="0">
                <a:latin typeface="+mn-lt"/>
              </a:rPr>
              <a:t>, A. </a:t>
            </a:r>
            <a:r>
              <a:rPr lang="cs-CZ" sz="1600" dirty="0" err="1" smtClean="0">
                <a:latin typeface="+mn-lt"/>
              </a:rPr>
              <a:t>Derain</a:t>
            </a:r>
            <a:r>
              <a:rPr lang="cs-CZ" sz="1600" dirty="0" smtClean="0">
                <a:latin typeface="+mn-lt"/>
              </a:rPr>
              <a:t>, M. </a:t>
            </a:r>
            <a:r>
              <a:rPr lang="cs-CZ" sz="1600" dirty="0" err="1" smtClean="0">
                <a:latin typeface="+mn-lt"/>
              </a:rPr>
              <a:t>Vlaminck</a:t>
            </a:r>
            <a:endParaRPr lang="cs-CZ" sz="1600" dirty="0">
              <a:latin typeface="+mn-lt"/>
            </a:endParaRPr>
          </a:p>
        </p:txBody>
      </p:sp>
      <p:pic>
        <p:nvPicPr>
          <p:cNvPr id="4" name="Zástupný symbol pro obsah 3" descr="5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928802"/>
            <a:ext cx="6215106" cy="421484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cs-CZ" sz="2400" b="1" dirty="0" smtClean="0">
                <a:latin typeface="+mn-lt"/>
              </a:rPr>
              <a:t>Futurismus – </a:t>
            </a:r>
            <a:r>
              <a:rPr lang="cs-CZ" sz="1600" dirty="0" smtClean="0">
                <a:latin typeface="+mn-lt"/>
              </a:rPr>
              <a:t>vycházel z obdivu k technické civilizaci. Malíři znázorňovali pohyb, rychlost, technické tvary strojů a analyzují je. Zobrazují po sobě následující pohledy, fázují. Snažili se simultánně zachytit několik současně probíhajících dějů.</a:t>
            </a:r>
            <a:br>
              <a:rPr lang="cs-CZ" sz="1600" dirty="0" smtClean="0">
                <a:latin typeface="+mn-lt"/>
              </a:rPr>
            </a:br>
            <a:r>
              <a:rPr lang="cs-CZ" sz="1600" dirty="0" smtClean="0">
                <a:latin typeface="+mn-lt"/>
              </a:rPr>
              <a:t>C. </a:t>
            </a:r>
            <a:r>
              <a:rPr lang="cs-CZ" sz="1600" dirty="0" err="1" smtClean="0">
                <a:latin typeface="+mn-lt"/>
              </a:rPr>
              <a:t>Carrá</a:t>
            </a:r>
            <a:r>
              <a:rPr lang="cs-CZ" sz="1600" dirty="0" smtClean="0">
                <a:latin typeface="+mn-lt"/>
              </a:rPr>
              <a:t>, U. </a:t>
            </a:r>
            <a:r>
              <a:rPr lang="cs-CZ" sz="1600" dirty="0" err="1" smtClean="0">
                <a:latin typeface="+mn-lt"/>
              </a:rPr>
              <a:t>Boccioni</a:t>
            </a:r>
            <a:r>
              <a:rPr lang="cs-CZ" sz="1600" dirty="0" smtClean="0">
                <a:latin typeface="+mn-lt"/>
              </a:rPr>
              <a:t>, L. </a:t>
            </a:r>
            <a:r>
              <a:rPr lang="cs-CZ" sz="1600" dirty="0" err="1" smtClean="0">
                <a:latin typeface="+mn-lt"/>
              </a:rPr>
              <a:t>Russolo</a:t>
            </a:r>
            <a:endParaRPr lang="cs-CZ" sz="2400" dirty="0">
              <a:latin typeface="+mn-lt"/>
            </a:endParaRPr>
          </a:p>
        </p:txBody>
      </p:sp>
      <p:pic>
        <p:nvPicPr>
          <p:cNvPr id="4" name="Zástupný symbol pro obsah 3" descr="6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928802"/>
            <a:ext cx="6427626" cy="464503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cs-CZ" sz="2400" b="1" dirty="0" smtClean="0">
                <a:latin typeface="+mn-lt"/>
              </a:rPr>
              <a:t>Surrealismus – </a:t>
            </a:r>
            <a:r>
              <a:rPr lang="cs-CZ" sz="1600" dirty="0" smtClean="0">
                <a:latin typeface="+mn-lt"/>
              </a:rPr>
              <a:t>výtvarný smět založený na silné obrazotvornosti, intuici, vyvolávání přeludů a podvědomí. Slučováním různých předmětů v kombinacích neodpovídajících naší zkušenosti vytváří novou poetickou až magickou realitu. Obrazy nabývají nereálnosti. Používal kromě jiných technik montáž, koláž, frotáž</a:t>
            </a:r>
            <a:br>
              <a:rPr lang="cs-CZ" sz="1600" dirty="0" smtClean="0">
                <a:latin typeface="+mn-lt"/>
              </a:rPr>
            </a:br>
            <a:r>
              <a:rPr lang="cs-CZ" sz="1600" dirty="0" smtClean="0">
                <a:latin typeface="+mn-lt"/>
              </a:rPr>
              <a:t>Max Ernst, S. Dali, </a:t>
            </a:r>
            <a:r>
              <a:rPr lang="cs-CZ" sz="1600" smtClean="0">
                <a:latin typeface="+mn-lt"/>
              </a:rPr>
              <a:t>Y.Tanguy</a:t>
            </a:r>
            <a:endParaRPr lang="cs-CZ" sz="1600" b="1" dirty="0">
              <a:latin typeface="+mn-lt"/>
            </a:endParaRPr>
          </a:p>
        </p:txBody>
      </p:sp>
      <p:pic>
        <p:nvPicPr>
          <p:cNvPr id="4" name="Zástupný symbol pro obsah 3" descr="6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480" y="2249488"/>
            <a:ext cx="6123040" cy="43243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7157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+mn-lt"/>
              </a:rPr>
              <a:t>Absolutní surrealismus - </a:t>
            </a:r>
            <a:r>
              <a:rPr lang="cs-CZ" sz="1600" dirty="0" smtClean="0">
                <a:latin typeface="+mn-lt"/>
              </a:rPr>
              <a:t>do obrazu vnáší nové předměty a tím vytváří novou realitu.</a:t>
            </a:r>
            <a:br>
              <a:rPr lang="cs-CZ" sz="1600" dirty="0" smtClean="0">
                <a:latin typeface="+mn-lt"/>
              </a:rPr>
            </a:br>
            <a:r>
              <a:rPr lang="cs-CZ" sz="1600" dirty="0" smtClean="0">
                <a:latin typeface="+mn-lt"/>
              </a:rPr>
              <a:t>J. </a:t>
            </a:r>
            <a:r>
              <a:rPr lang="cs-CZ" sz="1600" dirty="0" err="1" smtClean="0">
                <a:latin typeface="+mn-lt"/>
              </a:rPr>
              <a:t>Miró</a:t>
            </a:r>
            <a:r>
              <a:rPr lang="cs-CZ" sz="1600" dirty="0" smtClean="0">
                <a:latin typeface="+mn-lt"/>
              </a:rPr>
              <a:t>, </a:t>
            </a:r>
            <a:r>
              <a:rPr lang="cs-CZ" sz="1600" dirty="0" err="1" smtClean="0">
                <a:latin typeface="+mn-lt"/>
              </a:rPr>
              <a:t>Magritte</a:t>
            </a:r>
            <a:endParaRPr lang="cs-CZ" sz="2400" b="1" dirty="0">
              <a:latin typeface="+mn-lt"/>
            </a:endParaRPr>
          </a:p>
        </p:txBody>
      </p:sp>
      <p:pic>
        <p:nvPicPr>
          <p:cNvPr id="4" name="Zástupný symbol pro obsah 3" descr="6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502" y="2249488"/>
            <a:ext cx="6010995" cy="43243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199</TotalTime>
  <Words>512</Words>
  <Application>Microsoft Office PowerPoint</Application>
  <PresentationFormat>Předvádění na obrazovce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Urbanistický</vt:lpstr>
      <vt:lpstr>Základní orientace v dějinách a směrech evropského malířství II</vt:lpstr>
      <vt:lpstr>Postimpresionismus – označení pro umělecké tendence po impresionismu Pointilismus – lokální barva je rozložená na elementární barevné  body/ fr. le point/kladené vedle sebe, takže výsledný barevný tón vzniká až na sítnici divákova oka. G. Seurat, P. Signac, C. Pissarro </vt:lpstr>
      <vt:lpstr>Kubismus – pohled na skutečnost je vícevrstevná jak zobrazením, tak myšlenkově. Na obraze se objekt rozkládá do mnoha pohledů se snahou přinést divákovi co nejúplnější informace. Slučuje různé pohledy např. čelní s bočním, podhled s nadhledem… Kubismus – analytický, syntetický Picasso, Braque, Gris</vt:lpstr>
      <vt:lpstr>Orfismus - odnož kubismu. Směr spojovaný s hudbou. Obraz se chápe jako paralela životních pocitů. Malíři zdůrazňovali kruhové a diskové tvary, využívali plně barevné spektrum. R. Delaunay, F. Kupka</vt:lpstr>
      <vt:lpstr>Expresionismus - zrcadlí pesimismus a melancholii doby, stinné stránky života, existencialismus, projevuje se v naléhavých a dramatických tématech. Klade důraz na barvu, která je vnímána jako výraz vnitřních pocitů. V.van Gogh, J. Ensor, E. Munch</vt:lpstr>
      <vt:lpstr>Fauvismus – moderní malířský směr, jemuž dal francouzský kritik L. Vauxcelles posměšný název. Obrazy, které viděl na výstavě, mu připadali jako by  je malovaly šelmy. / Le fauv = šelma./ Používá čistou nelomenou barvu, jednoduchou zkratku,konstrukci obrazového prostoru bez modelace a stínování.  H. Matisse, A. Derain, M. Vlaminck</vt:lpstr>
      <vt:lpstr>Futurismus – vycházel z obdivu k technické civilizaci. Malíři znázorňovali pohyb, rychlost, technické tvary strojů a analyzují je. Zobrazují po sobě následující pohledy, fázují. Snažili se simultánně zachytit několik současně probíhajících dějů. C. Carrá, U. Boccioni, L. Russolo</vt:lpstr>
      <vt:lpstr>Surrealismus – výtvarný smět založený na silné obrazotvornosti, intuici, vyvolávání přeludů a podvědomí. Slučováním různých předmětů v kombinacích neodpovídajících naší zkušenosti vytváří novou poetickou až magickou realitu. Obrazy nabývají nereálnosti. Používal kromě jiných technik montáž, koláž, frotáž Max Ernst, S. Dali, Y.Tanguy</vt:lpstr>
      <vt:lpstr>Absolutní surrealismus - do obrazu vnáší nové předměty a tím vytváří novou realitu. J. Miró, Magritte</vt:lpstr>
      <vt:lpstr>Suprematismus – přírodní jevy nemají význam, základem jsou geometrické tvary kruh, obdélník,  kříž a úhel, plošnost. K. Malevič</vt:lpstr>
      <vt:lpstr>Lettrismus /písmeno - litera/– Nositelem uměleckého poselství jsou písmena a jeho konfigurace – seskupování do výtvarných obrazců, také vztah obrazu a písma. Velká skupina autorů</vt:lpstr>
      <vt:lpstr>Op-art – směr založený na využívání některých poznatků optiky a fyziologie. Pomocí vazeb mezi geometrickými vztahy a barvou / i černou a bílou/ vyvolává zrakovou iluzi pohybu nebo jiných optických efektů. V. Vasarely, Duchamp</vt:lpstr>
      <vt:lpstr>Realismus – označujeme jím výtvarný názor, který zachovává ve  výtvarném zobrazení reálnou skutečnost, jež se blíží naší zrakové zkušenosti. Prostupuje celými dějinami malířství a projevuje se v různých podobách.</vt:lpstr>
      <vt:lpstr>Socialistický realismus – hlavním znakem bylo správné téma – boj proletariátu, oslava práce a pracujících, boj za mír. Výtvarné prostředky a formy byly předepsané. Obraz musel být pochopitelný pro každého.</vt:lpstr>
      <vt:lpstr>Nová figurace - moderní umění, kde dominuje figura. Osobité vyjádření novými prostředky.</vt:lpstr>
      <vt:lpstr>Národní sloh – snaha, především v regionálních oblastech, o zvýraznění pozitivních národních prvků.</vt:lpstr>
      <vt:lpstr>Zdroje: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orientace v dějinách a směrech evropského malířství II</dc:title>
  <dc:creator>Noname</dc:creator>
  <cp:lastModifiedBy>Noname</cp:lastModifiedBy>
  <cp:revision>43</cp:revision>
  <dcterms:created xsi:type="dcterms:W3CDTF">2012-03-04T16:55:18Z</dcterms:created>
  <dcterms:modified xsi:type="dcterms:W3CDTF">2012-03-13T12:39:00Z</dcterms:modified>
</cp:coreProperties>
</file>